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13"/>
  </p:notesMasterIdLst>
  <p:sldIdLst>
    <p:sldId id="360" r:id="rId5"/>
    <p:sldId id="358" r:id="rId6"/>
    <p:sldId id="373" r:id="rId7"/>
    <p:sldId id="372" r:id="rId8"/>
    <p:sldId id="319" r:id="rId9"/>
    <p:sldId id="374" r:id="rId10"/>
    <p:sldId id="294" r:id="rId11"/>
    <p:sldId id="323" r:id="rId12"/>
  </p:sldIdLst>
  <p:sldSz cx="12801600" cy="9601200" type="A3"/>
  <p:notesSz cx="9926638" cy="143017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éduction des gaz à effet de serre" id="{ACBD956F-023A-4C72-8775-FAA4EB3325BD}">
          <p14:sldIdLst>
            <p14:sldId id="360"/>
            <p14:sldId id="358"/>
            <p14:sldId id="373"/>
            <p14:sldId id="372"/>
            <p14:sldId id="319"/>
            <p14:sldId id="374"/>
            <p14:sldId id="294"/>
            <p14:sldId id="323"/>
          </p14:sldIdLst>
        </p14:section>
      </p14:sectionLst>
    </p:ext>
    <p:ext uri="{EFAFB233-063F-42B5-8137-9DF3F51BA10A}">
      <p15:sldGuideLst xmlns:p15="http://schemas.microsoft.com/office/powerpoint/2012/main">
        <p15:guide id="1" orient="horz" pos="3024" userDrawn="1">
          <p15:clr>
            <a:srgbClr val="A4A3A4"/>
          </p15:clr>
        </p15:guide>
        <p15:guide id="2" pos="40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2A8A"/>
    <a:srgbClr val="7C2121"/>
    <a:srgbClr val="458331"/>
    <a:srgbClr val="C3D048"/>
    <a:srgbClr val="FF0000"/>
    <a:srgbClr val="C44394"/>
    <a:srgbClr val="E6ACCF"/>
    <a:srgbClr val="3D65AD"/>
    <a:srgbClr val="2D6F42"/>
    <a:srgbClr val="D3B5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451C2A-2F10-4AA9-8CA9-9365EB70146C}" v="1" dt="2026-02-16T12:26:01.0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7" autoAdjust="0"/>
    <p:restoredTop sz="73176" autoAdjust="0"/>
  </p:normalViewPr>
  <p:slideViewPr>
    <p:cSldViewPr snapToGrid="0">
      <p:cViewPr varScale="1">
        <p:scale>
          <a:sx n="55" d="100"/>
          <a:sy n="55" d="100"/>
        </p:scale>
        <p:origin x="2568" y="96"/>
      </p:cViewPr>
      <p:guideLst>
        <p:guide orient="horz" pos="3024"/>
        <p:guide pos="40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blard Chrystelle" userId="b1e4b3b0-cf97-4a8f-a55e-21056977499f" providerId="ADAL" clId="{26B51E58-375B-4EF8-8DCD-628FD1F7EE10}"/>
    <pc:docChg chg="custSel addSld delSld modSld modSection">
      <pc:chgData name="Amblard Chrystelle" userId="b1e4b3b0-cf97-4a8f-a55e-21056977499f" providerId="ADAL" clId="{26B51E58-375B-4EF8-8DCD-628FD1F7EE10}" dt="2026-02-16T12:56:57.303" v="44" actId="255"/>
      <pc:docMkLst>
        <pc:docMk/>
      </pc:docMkLst>
      <pc:sldChg chg="del">
        <pc:chgData name="Amblard Chrystelle" userId="b1e4b3b0-cf97-4a8f-a55e-21056977499f" providerId="ADAL" clId="{26B51E58-375B-4EF8-8DCD-628FD1F7EE10}" dt="2026-02-16T12:18:03.576" v="2" actId="47"/>
        <pc:sldMkLst>
          <pc:docMk/>
          <pc:sldMk cId="3163907970" sldId="318"/>
        </pc:sldMkLst>
      </pc:sldChg>
      <pc:sldChg chg="modSp mod">
        <pc:chgData name="Amblard Chrystelle" userId="b1e4b3b0-cf97-4a8f-a55e-21056977499f" providerId="ADAL" clId="{26B51E58-375B-4EF8-8DCD-628FD1F7EE10}" dt="2026-02-16T12:56:57.303" v="44" actId="255"/>
        <pc:sldMkLst>
          <pc:docMk/>
          <pc:sldMk cId="659801657" sldId="319"/>
        </pc:sldMkLst>
        <pc:spChg chg="mod">
          <ac:chgData name="Amblard Chrystelle" userId="b1e4b3b0-cf97-4a8f-a55e-21056977499f" providerId="ADAL" clId="{26B51E58-375B-4EF8-8DCD-628FD1F7EE10}" dt="2026-02-16T12:56:57.303" v="44" actId="255"/>
          <ac:spMkLst>
            <pc:docMk/>
            <pc:sldMk cId="659801657" sldId="319"/>
            <ac:spMk id="3" creationId="{00000000-0000-0000-0000-000000000000}"/>
          </ac:spMkLst>
        </pc:spChg>
      </pc:sldChg>
      <pc:sldChg chg="del">
        <pc:chgData name="Amblard Chrystelle" userId="b1e4b3b0-cf97-4a8f-a55e-21056977499f" providerId="ADAL" clId="{26B51E58-375B-4EF8-8DCD-628FD1F7EE10}" dt="2026-02-16T12:17:31.375" v="1" actId="47"/>
        <pc:sldMkLst>
          <pc:docMk/>
          <pc:sldMk cId="3437023529" sldId="320"/>
        </pc:sldMkLst>
      </pc:sldChg>
      <pc:sldChg chg="addSp modSp mod">
        <pc:chgData name="Amblard Chrystelle" userId="b1e4b3b0-cf97-4a8f-a55e-21056977499f" providerId="ADAL" clId="{26B51E58-375B-4EF8-8DCD-628FD1F7EE10}" dt="2026-02-16T12:26:19.867" v="19" actId="207"/>
        <pc:sldMkLst>
          <pc:docMk/>
          <pc:sldMk cId="756525135" sldId="360"/>
        </pc:sldMkLst>
        <pc:spChg chg="add mod">
          <ac:chgData name="Amblard Chrystelle" userId="b1e4b3b0-cf97-4a8f-a55e-21056977499f" providerId="ADAL" clId="{26B51E58-375B-4EF8-8DCD-628FD1F7EE10}" dt="2026-02-16T12:26:19.867" v="19" actId="207"/>
          <ac:spMkLst>
            <pc:docMk/>
            <pc:sldMk cId="756525135" sldId="360"/>
            <ac:spMk id="4" creationId="{417D68F8-5053-0B25-EE70-2BC5DFB87823}"/>
          </ac:spMkLst>
        </pc:spChg>
      </pc:sldChg>
      <pc:sldChg chg="add">
        <pc:chgData name="Amblard Chrystelle" userId="b1e4b3b0-cf97-4a8f-a55e-21056977499f" providerId="ADAL" clId="{26B51E58-375B-4EF8-8DCD-628FD1F7EE10}" dt="2026-02-16T12:17:28.762" v="0"/>
        <pc:sldMkLst>
          <pc:docMk/>
          <pc:sldMk cId="1922112134" sldId="37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2" y="0"/>
            <a:ext cx="4301543" cy="717574"/>
          </a:xfrm>
          <a:prstGeom prst="rect">
            <a:avLst/>
          </a:prstGeom>
        </p:spPr>
        <p:txBody>
          <a:bodyPr vert="horz" lIns="132876" tIns="66438" rIns="132876" bIns="66438" rtlCol="0"/>
          <a:lstStyle>
            <a:lvl1pPr algn="l">
              <a:defRPr sz="1700"/>
            </a:lvl1pPr>
          </a:lstStyle>
          <a:p>
            <a:endParaRPr lang="fr-FR" dirty="0"/>
          </a:p>
        </p:txBody>
      </p:sp>
      <p:sp>
        <p:nvSpPr>
          <p:cNvPr id="3" name="Espace réservé de la date 2"/>
          <p:cNvSpPr>
            <a:spLocks noGrp="1"/>
          </p:cNvSpPr>
          <p:nvPr>
            <p:ph type="dt" idx="1"/>
          </p:nvPr>
        </p:nvSpPr>
        <p:spPr>
          <a:xfrm>
            <a:off x="5622800" y="0"/>
            <a:ext cx="4301543" cy="717574"/>
          </a:xfrm>
          <a:prstGeom prst="rect">
            <a:avLst/>
          </a:prstGeom>
        </p:spPr>
        <p:txBody>
          <a:bodyPr vert="horz" lIns="132876" tIns="66438" rIns="132876" bIns="66438" rtlCol="0"/>
          <a:lstStyle>
            <a:lvl1pPr algn="r">
              <a:defRPr sz="1700"/>
            </a:lvl1pPr>
          </a:lstStyle>
          <a:p>
            <a:fld id="{DF52FE8A-58A8-4D63-BFC3-9248994C4E07}" type="datetimeFigureOut">
              <a:rPr lang="fr-FR" smtClean="0"/>
              <a:t>16/02/2026</a:t>
            </a:fld>
            <a:endParaRPr lang="fr-FR" dirty="0"/>
          </a:p>
        </p:txBody>
      </p:sp>
      <p:sp>
        <p:nvSpPr>
          <p:cNvPr id="4" name="Espace réservé de l'image des diapositives 3"/>
          <p:cNvSpPr>
            <a:spLocks noGrp="1" noRot="1" noChangeAspect="1"/>
          </p:cNvSpPr>
          <p:nvPr>
            <p:ph type="sldImg" idx="2"/>
          </p:nvPr>
        </p:nvSpPr>
        <p:spPr>
          <a:xfrm>
            <a:off x="1746250" y="1787525"/>
            <a:ext cx="6434138" cy="4826000"/>
          </a:xfrm>
          <a:prstGeom prst="rect">
            <a:avLst/>
          </a:prstGeom>
          <a:noFill/>
          <a:ln w="12700">
            <a:solidFill>
              <a:prstClr val="black"/>
            </a:solidFill>
          </a:ln>
        </p:spPr>
        <p:txBody>
          <a:bodyPr vert="horz" lIns="132876" tIns="66438" rIns="132876" bIns="66438" rtlCol="0" anchor="ctr"/>
          <a:lstStyle/>
          <a:p>
            <a:endParaRPr lang="fr-FR" dirty="0"/>
          </a:p>
        </p:txBody>
      </p:sp>
      <p:sp>
        <p:nvSpPr>
          <p:cNvPr id="5" name="Espace réservé des notes 4"/>
          <p:cNvSpPr>
            <a:spLocks noGrp="1"/>
          </p:cNvSpPr>
          <p:nvPr>
            <p:ph type="body" sz="quarter" idx="3"/>
          </p:nvPr>
        </p:nvSpPr>
        <p:spPr>
          <a:xfrm>
            <a:off x="992665" y="6882737"/>
            <a:ext cx="7941310" cy="5631329"/>
          </a:xfrm>
          <a:prstGeom prst="rect">
            <a:avLst/>
          </a:prstGeom>
        </p:spPr>
        <p:txBody>
          <a:bodyPr vert="horz" lIns="132876" tIns="66438" rIns="132876" bIns="66438"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2" y="13584219"/>
            <a:ext cx="4301543" cy="717572"/>
          </a:xfrm>
          <a:prstGeom prst="rect">
            <a:avLst/>
          </a:prstGeom>
        </p:spPr>
        <p:txBody>
          <a:bodyPr vert="horz" lIns="132876" tIns="66438" rIns="132876" bIns="66438" rtlCol="0" anchor="b"/>
          <a:lstStyle>
            <a:lvl1pPr algn="l">
              <a:defRPr sz="1700"/>
            </a:lvl1pPr>
          </a:lstStyle>
          <a:p>
            <a:endParaRPr lang="fr-FR" dirty="0"/>
          </a:p>
        </p:txBody>
      </p:sp>
      <p:sp>
        <p:nvSpPr>
          <p:cNvPr id="7" name="Espace réservé du numéro de diapositive 6"/>
          <p:cNvSpPr>
            <a:spLocks noGrp="1"/>
          </p:cNvSpPr>
          <p:nvPr>
            <p:ph type="sldNum" sz="quarter" idx="5"/>
          </p:nvPr>
        </p:nvSpPr>
        <p:spPr>
          <a:xfrm>
            <a:off x="5622800" y="13584219"/>
            <a:ext cx="4301543" cy="717572"/>
          </a:xfrm>
          <a:prstGeom prst="rect">
            <a:avLst/>
          </a:prstGeom>
        </p:spPr>
        <p:txBody>
          <a:bodyPr vert="horz" lIns="132876" tIns="66438" rIns="132876" bIns="66438" rtlCol="0" anchor="b"/>
          <a:lstStyle>
            <a:lvl1pPr algn="r">
              <a:defRPr sz="1700"/>
            </a:lvl1pPr>
          </a:lstStyle>
          <a:p>
            <a:fld id="{D0A7F06C-B4B5-4C22-8A99-5AE3ECA38E58}" type="slidenum">
              <a:rPr lang="fr-FR" smtClean="0"/>
              <a:t>‹N°›</a:t>
            </a:fld>
            <a:endParaRPr lang="fr-FR" dirty="0"/>
          </a:p>
        </p:txBody>
      </p:sp>
    </p:spTree>
    <p:extLst>
      <p:ext uri="{BB962C8B-B14F-4D97-AF65-F5344CB8AC3E}">
        <p14:creationId xmlns:p14="http://schemas.microsoft.com/office/powerpoint/2010/main" val="3248790283"/>
      </p:ext>
    </p:extLst>
  </p:cSld>
  <p:clrMap bg1="lt1" tx1="dk1" bg2="lt2" tx2="dk2" accent1="accent1" accent2="accent2" accent3="accent3" accent4="accent4" accent5="accent5" accent6="accent6" hlink="hlink" folHlink="folHlink"/>
  <p:notesStyle>
    <a:lvl1pPr marL="0" algn="l" defTabSz="1221913" rtl="0" eaLnBrk="1" latinLnBrk="0" hangingPunct="1">
      <a:defRPr sz="1604" kern="1200">
        <a:solidFill>
          <a:schemeClr val="tx1"/>
        </a:solidFill>
        <a:latin typeface="+mn-lt"/>
        <a:ea typeface="+mn-ea"/>
        <a:cs typeface="+mn-cs"/>
      </a:defRPr>
    </a:lvl1pPr>
    <a:lvl2pPr marL="610956" algn="l" defTabSz="1221913" rtl="0" eaLnBrk="1" latinLnBrk="0" hangingPunct="1">
      <a:defRPr sz="1604" kern="1200">
        <a:solidFill>
          <a:schemeClr val="tx1"/>
        </a:solidFill>
        <a:latin typeface="+mn-lt"/>
        <a:ea typeface="+mn-ea"/>
        <a:cs typeface="+mn-cs"/>
      </a:defRPr>
    </a:lvl2pPr>
    <a:lvl3pPr marL="1221913" algn="l" defTabSz="1221913" rtl="0" eaLnBrk="1" latinLnBrk="0" hangingPunct="1">
      <a:defRPr sz="1604" kern="1200">
        <a:solidFill>
          <a:schemeClr val="tx1"/>
        </a:solidFill>
        <a:latin typeface="+mn-lt"/>
        <a:ea typeface="+mn-ea"/>
        <a:cs typeface="+mn-cs"/>
      </a:defRPr>
    </a:lvl3pPr>
    <a:lvl4pPr marL="1832869" algn="l" defTabSz="1221913" rtl="0" eaLnBrk="1" latinLnBrk="0" hangingPunct="1">
      <a:defRPr sz="1604" kern="1200">
        <a:solidFill>
          <a:schemeClr val="tx1"/>
        </a:solidFill>
        <a:latin typeface="+mn-lt"/>
        <a:ea typeface="+mn-ea"/>
        <a:cs typeface="+mn-cs"/>
      </a:defRPr>
    </a:lvl4pPr>
    <a:lvl5pPr marL="2443825" algn="l" defTabSz="1221913" rtl="0" eaLnBrk="1" latinLnBrk="0" hangingPunct="1">
      <a:defRPr sz="1604" kern="1200">
        <a:solidFill>
          <a:schemeClr val="tx1"/>
        </a:solidFill>
        <a:latin typeface="+mn-lt"/>
        <a:ea typeface="+mn-ea"/>
        <a:cs typeface="+mn-cs"/>
      </a:defRPr>
    </a:lvl5pPr>
    <a:lvl6pPr marL="3054782" algn="l" defTabSz="1221913" rtl="0" eaLnBrk="1" latinLnBrk="0" hangingPunct="1">
      <a:defRPr sz="1604" kern="1200">
        <a:solidFill>
          <a:schemeClr val="tx1"/>
        </a:solidFill>
        <a:latin typeface="+mn-lt"/>
        <a:ea typeface="+mn-ea"/>
        <a:cs typeface="+mn-cs"/>
      </a:defRPr>
    </a:lvl6pPr>
    <a:lvl7pPr marL="3665738" algn="l" defTabSz="1221913" rtl="0" eaLnBrk="1" latinLnBrk="0" hangingPunct="1">
      <a:defRPr sz="1604" kern="1200">
        <a:solidFill>
          <a:schemeClr val="tx1"/>
        </a:solidFill>
        <a:latin typeface="+mn-lt"/>
        <a:ea typeface="+mn-ea"/>
        <a:cs typeface="+mn-cs"/>
      </a:defRPr>
    </a:lvl7pPr>
    <a:lvl8pPr marL="4276695" algn="l" defTabSz="1221913" rtl="0" eaLnBrk="1" latinLnBrk="0" hangingPunct="1">
      <a:defRPr sz="1604" kern="1200">
        <a:solidFill>
          <a:schemeClr val="tx1"/>
        </a:solidFill>
        <a:latin typeface="+mn-lt"/>
        <a:ea typeface="+mn-ea"/>
        <a:cs typeface="+mn-cs"/>
      </a:defRPr>
    </a:lvl8pPr>
    <a:lvl9pPr marL="4887651" algn="l" defTabSz="1221913" rtl="0" eaLnBrk="1" latinLnBrk="0" hangingPunct="1">
      <a:defRPr sz="160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futura-sciences.com/planete/definitions/botanique-steppe-4020/"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400" dirty="0"/>
              <a:t>Débrief après le Lot 2</a:t>
            </a:r>
          </a:p>
          <a:p>
            <a:pPr rtl="0"/>
            <a:r>
              <a:rPr lang="fr-FR" sz="1400" b="0" i="0" u="none" strike="noStrike" kern="1200" baseline="0" dirty="0">
                <a:solidFill>
                  <a:schemeClr val="tx1"/>
                </a:solidFill>
                <a:latin typeface="+mn-lt"/>
                <a:ea typeface="+mn-ea"/>
                <a:cs typeface="+mn-cs"/>
              </a:rPr>
              <a:t>Depuis 1900, on s’est déjà réchauffé de 1,3°C. On parle ici de température moyenne annuelle à la surface de la Terre, cela n’a rien à voir avec la météo.  Si on continue notre modèle de développement, le réchauffement climatique futur atteindra +3°C à +5°C en 2100 au moment où votre enfant prendra sa retraite. Nos enfants sont ceux qui vont subir le plus les conséquences du changement climatique.</a:t>
            </a:r>
          </a:p>
          <a:p>
            <a:pPr rtl="0"/>
            <a:r>
              <a:rPr lang="fr-FR" sz="1400" b="0" i="0" u="none" strike="noStrike" kern="1200" baseline="0" dirty="0">
                <a:solidFill>
                  <a:schemeClr val="tx1"/>
                </a:solidFill>
                <a:latin typeface="+mn-lt"/>
                <a:ea typeface="+mn-ea"/>
                <a:cs typeface="+mn-cs"/>
              </a:rPr>
              <a:t>Il y a 10 ans, lors de l’accord de Paris, les pays se sont engagés à essayer de limiter le réchauffement en dessous de +2°C et si possible à +1,5°C, qui est un niveau de réchauffement moins risqué. Pour cela, il faut diminuer nos émissions de gaz à effet de serre entre 1990 et 2030 de -50% au niveau de la France, en sachant que l’on a déjà réussi à réduire nos émissions de 31% 2023. </a:t>
            </a:r>
            <a:endParaRPr lang="fr-FR" sz="1400" baseline="0" dirty="0"/>
          </a:p>
          <a:p>
            <a:r>
              <a:rPr lang="fr-FR" sz="1400" baseline="0" dirty="0"/>
              <a:t>Puis enchaîner sur la diapo suivante</a:t>
            </a:r>
            <a:endParaRPr lang="fr-FR" sz="1400"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3</a:t>
            </a:fld>
            <a:endParaRPr lang="fr-FR" dirty="0"/>
          </a:p>
        </p:txBody>
      </p:sp>
    </p:spTree>
    <p:extLst>
      <p:ext uri="{BB962C8B-B14F-4D97-AF65-F5344CB8AC3E}">
        <p14:creationId xmlns:p14="http://schemas.microsoft.com/office/powerpoint/2010/main" val="549277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1221784">
              <a:defRPr/>
            </a:pPr>
            <a:r>
              <a:rPr lang="fr-FR" dirty="0"/>
              <a:t>On va maintenant essayer de se représenter ce que signifie quelques degrés de plus.</a:t>
            </a:r>
          </a:p>
          <a:p>
            <a:pPr defTabSz="1221784">
              <a:defRPr/>
            </a:pPr>
            <a:endParaRPr lang="fr-FR" dirty="0"/>
          </a:p>
          <a:p>
            <a:pPr marL="0" marR="0" lvl="0" indent="0" algn="l" defTabSz="1221784" rtl="0" eaLnBrk="1" fontAlgn="auto" latinLnBrk="0" hangingPunct="1">
              <a:lnSpc>
                <a:spcPct val="100000"/>
              </a:lnSpc>
              <a:spcBef>
                <a:spcPts val="0"/>
              </a:spcBef>
              <a:spcAft>
                <a:spcPts val="0"/>
              </a:spcAft>
              <a:buClrTx/>
              <a:buSzTx/>
              <a:buFontTx/>
              <a:buNone/>
              <a:tabLst/>
              <a:defRPr/>
            </a:pPr>
            <a:r>
              <a:rPr lang="fr-FR" dirty="0"/>
              <a:t>Lors de la dernière période glaciaire,</a:t>
            </a:r>
            <a:r>
              <a:rPr lang="fr-FR" baseline="0" dirty="0"/>
              <a:t> l</a:t>
            </a:r>
            <a:r>
              <a:rPr lang="fr-FR" dirty="0"/>
              <a:t>a France est majoritairement recouverte d'une vaste </a:t>
            </a:r>
            <a:r>
              <a:rPr lang="fr-FR" dirty="0">
                <a:hlinkClick r:id="rId3"/>
              </a:rPr>
              <a:t>steppe</a:t>
            </a:r>
            <a:r>
              <a:rPr lang="fr-FR" dirty="0"/>
              <a:t> glacée où il n'y a pas de forêts mais une végétation basse à croissance lente.</a:t>
            </a:r>
            <a:r>
              <a:rPr lang="fr-FR" baseline="0" dirty="0"/>
              <a:t> Une épaisse couche de glace de 3km recouvre l’Europe du Nord. L’Océan est 120m plus bas est on peut accéder à pied à l’Angleterre. On a retrouvé des peintures de pingouins dans la grotte </a:t>
            </a:r>
            <a:r>
              <a:rPr lang="fr-FR" baseline="0" dirty="0" err="1"/>
              <a:t>Cosquer</a:t>
            </a:r>
            <a:r>
              <a:rPr lang="fr-FR" baseline="0" dirty="0"/>
              <a:t> à Marseille, qui est aujourd’hui seulement accessible en plongeant. </a:t>
            </a:r>
          </a:p>
          <a:p>
            <a:pPr defTabSz="1221784">
              <a:defRPr/>
            </a:pPr>
            <a:r>
              <a:rPr lang="fr-FR" baseline="0" dirty="0"/>
              <a:t>C</a:t>
            </a:r>
            <a:r>
              <a:rPr lang="fr-FR" dirty="0"/>
              <a:t>et écosystème peut faire vivre environ 100 000 personnes en France. </a:t>
            </a:r>
          </a:p>
          <a:p>
            <a:endParaRPr lang="fr-FR" dirty="0"/>
          </a:p>
          <a:p>
            <a:r>
              <a:rPr lang="fr-FR" dirty="0"/>
              <a:t>La Terre s’est réchauffée en</a:t>
            </a:r>
            <a:r>
              <a:rPr lang="fr-FR" baseline="0" dirty="0"/>
              <a:t> 10 000 ans, et nous sommes passés d’un écosystème de steppe sèche et froide, à des forêts tempérées fraiches où la végétation pousse très facilement, ce qui a permis le développement de l’agriculture. </a:t>
            </a:r>
            <a:endParaRPr lang="fr-FR" dirty="0"/>
          </a:p>
          <a:p>
            <a:endParaRPr lang="fr-FR" dirty="0"/>
          </a:p>
          <a:p>
            <a:r>
              <a:rPr lang="fr-FR" dirty="0"/>
              <a:t>Actuellement</a:t>
            </a:r>
            <a:r>
              <a:rPr lang="fr-FR" baseline="0" dirty="0"/>
              <a:t> </a:t>
            </a:r>
            <a:r>
              <a:rPr lang="fr-FR" dirty="0"/>
              <a:t>la température moyenne à la surface du globe est de 14 °C. </a:t>
            </a:r>
          </a:p>
          <a:p>
            <a:r>
              <a:rPr lang="fr-FR" b="1" dirty="0"/>
              <a:t>D’après vous quelle température moyenne faisait-il à l’époque glaciaire</a:t>
            </a:r>
            <a:r>
              <a:rPr lang="fr-FR" b="1" baseline="0" dirty="0"/>
              <a:t> ?</a:t>
            </a:r>
            <a:r>
              <a:rPr lang="fr-FR" baseline="0" dirty="0"/>
              <a:t> Réponse 9°C (-5°C)</a:t>
            </a:r>
          </a:p>
          <a:p>
            <a:endParaRPr lang="fr-FR" baseline="0" dirty="0"/>
          </a:p>
          <a:p>
            <a:r>
              <a:rPr lang="fr-FR" b="1" baseline="0" dirty="0"/>
              <a:t>D’après vous que va-t-il se passer si on augmente de 5°C la température en 200 ans ?</a:t>
            </a:r>
          </a:p>
          <a:p>
            <a:endParaRPr lang="fr-FR" baseline="0" dirty="0"/>
          </a:p>
          <a:p>
            <a:r>
              <a:rPr lang="fr-FR" baseline="0" dirty="0"/>
              <a:t>Un changement aussi rapide va complètement déstabiliser nos écosystèmes, notre agriculture.</a:t>
            </a:r>
          </a:p>
          <a:p>
            <a:endParaRPr lang="fr-FR" baseline="0" dirty="0"/>
          </a:p>
          <a:p>
            <a:endParaRPr lang="fr-FR" baseline="0" dirty="0"/>
          </a:p>
          <a:p>
            <a:endParaRPr lang="fr-FR" dirty="0"/>
          </a:p>
          <a:p>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4</a:t>
            </a:fld>
            <a:endParaRPr lang="fr-FR" dirty="0"/>
          </a:p>
        </p:txBody>
      </p:sp>
    </p:spTree>
    <p:extLst>
      <p:ext uri="{BB962C8B-B14F-4D97-AF65-F5344CB8AC3E}">
        <p14:creationId xmlns:p14="http://schemas.microsoft.com/office/powerpoint/2010/main" val="195591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https://www.myco2.com/actualites/lempreinte-carbone-francaise-mise-a-jour</a:t>
            </a:r>
          </a:p>
          <a:p>
            <a:r>
              <a:rPr lang="fr-FR" dirty="0"/>
              <a:t>La </a:t>
            </a:r>
            <a:r>
              <a:rPr lang="fr-FR" baseline="0" dirty="0"/>
              <a:t>moyenne nationale des émissions carbone d’un Français est de 10 tonnes. Comme on le voit parmi les gros postes d’émission on trouve : la voiture et l’avion, la viande en matière d’alimentation, le gaz et le fioul ainsi que la construction au niveau du logement, les équipements de la maison et les loisirs et </a:t>
            </a:r>
            <a:r>
              <a:rPr lang="fr-FR" baseline="-25000" dirty="0"/>
              <a:t>enfin</a:t>
            </a:r>
            <a:r>
              <a:rPr lang="fr-FR" baseline="0" dirty="0"/>
              <a:t> les politiques publiques qui, a elles seules, représentent 1,4 tonnes d’émission de CO</a:t>
            </a:r>
            <a:r>
              <a:rPr lang="fr-FR" baseline="-25000" dirty="0"/>
              <a:t>2éq</a:t>
            </a:r>
            <a:r>
              <a:rPr lang="fr-FR" baseline="0" dirty="0"/>
              <a:t>.</a:t>
            </a:r>
          </a:p>
          <a:p>
            <a:r>
              <a:rPr lang="fr-FR" baseline="0" dirty="0"/>
              <a:t>Cette moyenne n’est néanmoins pas représentative de la diversité des situations. Selon l’endroit où l’on vit, ses revenus les situations pourront être très différentes d’une personne à l’autre et on n’aura pas les mêmes leviers d’action.</a:t>
            </a:r>
            <a:endParaRPr lang="fr-FR" dirty="0"/>
          </a:p>
          <a:p>
            <a:endParaRPr lang="fr-FR" dirty="0"/>
          </a:p>
          <a:p>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5</a:t>
            </a:fld>
            <a:endParaRPr lang="fr-FR" dirty="0"/>
          </a:p>
        </p:txBody>
      </p:sp>
    </p:spTree>
    <p:extLst>
      <p:ext uri="{BB962C8B-B14F-4D97-AF65-F5344CB8AC3E}">
        <p14:creationId xmlns:p14="http://schemas.microsoft.com/office/powerpoint/2010/main" val="3927132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txBody>
          <a:bodyPr/>
          <a:lstStyle/>
          <a:p>
            <a:endParaRPr lang="fr-FR"/>
          </a:p>
        </p:txBody>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6</a:t>
            </a:fld>
            <a:endParaRPr lang="fr-FR" dirty="0"/>
          </a:p>
        </p:txBody>
      </p:sp>
    </p:spTree>
    <p:extLst>
      <p:ext uri="{BB962C8B-B14F-4D97-AF65-F5344CB8AC3E}">
        <p14:creationId xmlns:p14="http://schemas.microsoft.com/office/powerpoint/2010/main" val="3575664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baseline="0" dirty="0"/>
              <a:t>Savez-vous ce que c’est qu’un effet de serre ?</a:t>
            </a:r>
          </a:p>
          <a:p>
            <a:r>
              <a:rPr lang="fr-FR" baseline="0" dirty="0"/>
              <a:t>Imaginez qu’autour de la Terre vous avez un léger duvet avec plein de plumes, celui qui représente l’effet de serre naturel qui nous permet d’avoir une température moyenne planétaire d’environ 15°C.  </a:t>
            </a:r>
          </a:p>
          <a:p>
            <a:r>
              <a:rPr lang="fr-FR" baseline="0" dirty="0"/>
              <a:t>Les activités humaines, émettent des gaz à effet de serre additionnels, qui viennent rajouter des plumes dans le duvet, et contribuent au réchauffement climatique.</a:t>
            </a:r>
          </a:p>
          <a:p>
            <a:endParaRPr lang="fr-FR" dirty="0"/>
          </a:p>
          <a:p>
            <a:r>
              <a:rPr lang="fr-FR" b="1" dirty="0"/>
              <a:t>D’où proviennent ces gaz à effet de serre additionnels ?</a:t>
            </a:r>
          </a:p>
          <a:p>
            <a:pPr marL="285720" indent="-285720">
              <a:buFont typeface="Arial" panose="020B0604020202020204" pitchFamily="34" charset="0"/>
              <a:buChar char="•"/>
            </a:pPr>
            <a:r>
              <a:rPr lang="fr-FR" dirty="0"/>
              <a:t>Le Gaz carbonique CO2 provoque 65% de l’effet de serre additionnel dû à l’homme, il est émis principalement par</a:t>
            </a:r>
            <a:r>
              <a:rPr lang="fr-FR" baseline="0" dirty="0"/>
              <a:t> les énergies fossiles (gaz, pétrole), l’industrie et la déforestation. Au bout de 100 ans environ 50% est éliminé de l’atmosphère</a:t>
            </a:r>
          </a:p>
          <a:p>
            <a:pPr marL="285720" indent="-285720">
              <a:buFont typeface="Arial" panose="020B0604020202020204" pitchFamily="34" charset="0"/>
              <a:buChar char="•"/>
            </a:pPr>
            <a:r>
              <a:rPr lang="fr-FR" baseline="0" dirty="0"/>
              <a:t>Le Méthane engendre 15% de l’effet de serre, il provient des processus de fermentation (vaches qui ruminent) ou de décomposition (rizière, décharge, exploitation pétrolière et gazière…). Présent environ 12 ans</a:t>
            </a:r>
            <a:endParaRPr lang="fr-FR" dirty="0"/>
          </a:p>
          <a:p>
            <a:pPr marL="285720" indent="-285720">
              <a:buFont typeface="Arial" panose="020B0604020202020204" pitchFamily="34" charset="0"/>
              <a:buChar char="•"/>
            </a:pPr>
            <a:r>
              <a:rPr lang="fr-FR" dirty="0"/>
              <a:t>Il y a aussi d’autres</a:t>
            </a:r>
            <a:r>
              <a:rPr lang="fr-FR" baseline="0" dirty="0"/>
              <a:t> gaz à effet de serre  :</a:t>
            </a:r>
          </a:p>
          <a:p>
            <a:pPr marL="896612" lvl="1" indent="-285720">
              <a:buFont typeface="Arial" panose="020B0604020202020204" pitchFamily="34" charset="0"/>
              <a:buChar char="•"/>
            </a:pPr>
            <a:r>
              <a:rPr lang="fr-FR" dirty="0"/>
              <a:t>N2O (protoxyde d’azote qui n’est rien d’autre que du gaz hilarant)</a:t>
            </a:r>
            <a:r>
              <a:rPr lang="fr-FR" baseline="0" dirty="0"/>
              <a:t> contribue à 5% de l’effet de serre et provient de l’utilisation des engrais azotés en agriculture et de certains procédés chimiques et reste 120 ans dans l’atmosphère, </a:t>
            </a:r>
          </a:p>
          <a:p>
            <a:pPr marL="896612" lvl="1" indent="-285720">
              <a:buFont typeface="Arial" panose="020B0604020202020204" pitchFamily="34" charset="0"/>
              <a:buChar char="•"/>
            </a:pPr>
            <a:r>
              <a:rPr lang="fr-FR" baseline="0" dirty="0"/>
              <a:t>les </a:t>
            </a:r>
            <a:r>
              <a:rPr lang="fr-FR" baseline="0" dirty="0" err="1"/>
              <a:t>halocarbures</a:t>
            </a:r>
            <a:r>
              <a:rPr lang="fr-FR" baseline="0" dirty="0"/>
              <a:t> (gaz réfrigérant, gaz des bombes aérosols, fabrication de mousses plastiques de composant d’ordinateurs ou de téléphone portable..), 10% de l’effet de serre qui restent eux jusqu’à 50 000 ans</a:t>
            </a:r>
          </a:p>
          <a:p>
            <a:pPr marL="285720" indent="-285720">
              <a:buFont typeface="Arial" panose="020B0604020202020204" pitchFamily="34" charset="0"/>
              <a:buChar char="•"/>
            </a:pPr>
            <a:endParaRPr lang="fr-FR" baseline="0" dirty="0"/>
          </a:p>
          <a:p>
            <a:r>
              <a:rPr lang="fr-FR" dirty="0"/>
              <a:t>Pour en savoir plus sur</a:t>
            </a:r>
            <a:r>
              <a:rPr lang="fr-FR" baseline="0" dirty="0"/>
              <a:t> les gaz à effet de serre https://jancovici.com/changement-climatique/gaz-a-effet-de-serre-et-cycle-du-carbone/quels-sont-les-gaz-a-effet-de-serre-quels-sont-leurs-contribution-a-leffet-de-serre/</a:t>
            </a:r>
          </a:p>
          <a:p>
            <a:endParaRPr lang="fr-FR" baseline="0" dirty="0"/>
          </a:p>
          <a:p>
            <a:r>
              <a:rPr lang="fr-FR" baseline="0" dirty="0"/>
              <a:t>Chaque année, des gaz à effet de serre sont émis. </a:t>
            </a:r>
          </a:p>
          <a:p>
            <a:r>
              <a:rPr lang="fr-FR" baseline="0" dirty="0"/>
              <a:t>Au niveau du CO</a:t>
            </a:r>
            <a:r>
              <a:rPr lang="fr-FR" baseline="-25000" dirty="0"/>
              <a:t>2</a:t>
            </a:r>
          </a:p>
          <a:p>
            <a:pPr marL="285720" indent="-285720">
              <a:buFont typeface="Arial" panose="020B0604020202020204" pitchFamily="34" charset="0"/>
              <a:buChar char="•"/>
            </a:pPr>
            <a:r>
              <a:rPr lang="fr-FR" baseline="0" dirty="0"/>
              <a:t>50% part dans l’atmosphère et vient renforcer l’effet de serre (on rajoute des plumes). Comme on le voit sur ce dessin, plus on remplit l’atmosphère de plumes, plus la température moyenne de la Terre augmente. Depuis 1900 cela s’est déjà réchauffé de 1,3°C. En 2030 nous devrions atteindre +1,5° et ensuite le réchauffement dépendra de notre capacité à diminuer nos émissions de gaz à effet de serre. Si nous continuons comme aujourd’hui nous atteindrons +4°C d’ici la fin de siècle.</a:t>
            </a:r>
          </a:p>
          <a:p>
            <a:pPr marL="285720" indent="-285720">
              <a:buFont typeface="Arial" panose="020B0604020202020204" pitchFamily="34" charset="0"/>
              <a:buChar char="•"/>
            </a:pPr>
            <a:r>
              <a:rPr lang="fr-FR" baseline="0" dirty="0"/>
              <a:t>50% sont absorbés par ce que l’on appelle les puits de carbone. </a:t>
            </a:r>
          </a:p>
          <a:p>
            <a:pPr marL="896612" lvl="1" indent="-285720">
              <a:buFont typeface="Arial" panose="020B0604020202020204" pitchFamily="34" charset="0"/>
              <a:buChar char="•"/>
            </a:pPr>
            <a:r>
              <a:rPr lang="fr-FR" baseline="0" dirty="0"/>
              <a:t>Les océans absorbent ¼ des gaz à effet de serre, ce qui provoque l’acidification des océans</a:t>
            </a:r>
          </a:p>
          <a:p>
            <a:pPr marL="896612" lvl="1" indent="-285720">
              <a:buFont typeface="Arial" panose="020B0604020202020204" pitchFamily="34" charset="0"/>
              <a:buChar char="•"/>
            </a:pPr>
            <a:r>
              <a:rPr lang="fr-FR" baseline="0" dirty="0"/>
              <a:t>La biomasse (les arbres, la végétation, la terre) en absorbent aussi ¼</a:t>
            </a:r>
          </a:p>
          <a:p>
            <a:pPr marL="896612" lvl="1" indent="-285720">
              <a:buFont typeface="Arial" panose="020B0604020202020204" pitchFamily="34" charset="0"/>
              <a:buChar char="•"/>
            </a:pPr>
            <a:r>
              <a:rPr lang="fr-FR" baseline="0" dirty="0"/>
              <a:t>Des dispositifs technologiques sont encore en cours de développement pour absorber le CO</a:t>
            </a:r>
            <a:r>
              <a:rPr lang="fr-FR" baseline="-25000" dirty="0"/>
              <a:t>2</a:t>
            </a:r>
            <a:r>
              <a:rPr lang="fr-FR" baseline="0" dirty="0"/>
              <a:t> et le réinjecter dans le sol. Pour l’instant aucune de ces technologies n’est mature et à l’échelle des émissions. Certaines de ces technologies captent les gaz à effet de serre à la sortie des usines fortement émettrices, d’autres visent à capter le carbone dans l’air. Une fois le carbone capté, il faut encore pouvoir le stocker, ce qui n’est pas si évident et demande des configurations géologiques spécifiques.</a:t>
            </a:r>
            <a:br>
              <a:rPr lang="fr-FR" baseline="0" dirty="0"/>
            </a:br>
            <a:r>
              <a:rPr lang="fr-FR" baseline="0" dirty="0"/>
              <a:t>Exemple : https://www.nationalgeographic.fr/environnement/2021/09/islande-cette-usine-extrait-le-co2-de-lair-pour-lenfouir-sous-terre </a:t>
            </a:r>
          </a:p>
          <a:p>
            <a:pPr marL="896612" lvl="1" indent="-285720">
              <a:buFont typeface="Arial" panose="020B0604020202020204" pitchFamily="34" charset="0"/>
              <a:buChar char="•"/>
            </a:pPr>
            <a:endParaRPr lang="fr-FR" baseline="0" dirty="0"/>
          </a:p>
          <a:p>
            <a:r>
              <a:rPr lang="fr-FR" baseline="0" dirty="0"/>
              <a:t>Atteindre la neutralité carbone signifie que l’on équilibre nos émissions avec les capacités des puits de carbone. L’objectif est d’atteindre la neutralité carbone d’ici 2050.</a:t>
            </a:r>
          </a:p>
        </p:txBody>
      </p:sp>
      <p:sp>
        <p:nvSpPr>
          <p:cNvPr id="4" name="Espace réservé du numéro de diapositive 3"/>
          <p:cNvSpPr>
            <a:spLocks noGrp="1"/>
          </p:cNvSpPr>
          <p:nvPr>
            <p:ph type="sldNum" sz="quarter" idx="10"/>
          </p:nvPr>
        </p:nvSpPr>
        <p:spPr/>
        <p:txBody>
          <a:bodyPr/>
          <a:lstStyle/>
          <a:p>
            <a:fld id="{D0A7F06C-B4B5-4C22-8A99-5AE3ECA38E58}" type="slidenum">
              <a:rPr lang="fr-FR" smtClean="0"/>
              <a:t>8</a:t>
            </a:fld>
            <a:endParaRPr lang="fr-FR" dirty="0"/>
          </a:p>
        </p:txBody>
      </p:sp>
    </p:spTree>
    <p:extLst>
      <p:ext uri="{BB962C8B-B14F-4D97-AF65-F5344CB8AC3E}">
        <p14:creationId xmlns:p14="http://schemas.microsoft.com/office/powerpoint/2010/main" val="2085207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960120" y="1571308"/>
            <a:ext cx="10881360" cy="3342640"/>
          </a:xfrm>
        </p:spPr>
        <p:txBody>
          <a:bodyPr anchor="b"/>
          <a:lstStyle>
            <a:lvl1pPr algn="ctr">
              <a:defRPr sz="8400"/>
            </a:lvl1pPr>
          </a:lstStyle>
          <a:p>
            <a:r>
              <a:rPr lang="fr-FR"/>
              <a:t>Modifiez le style du titre</a:t>
            </a:r>
            <a:endParaRPr lang="en-US" dirty="0"/>
          </a:p>
        </p:txBody>
      </p:sp>
      <p:sp>
        <p:nvSpPr>
          <p:cNvPr id="3" name="Subtitle 2"/>
          <p:cNvSpPr>
            <a:spLocks noGrp="1"/>
          </p:cNvSpPr>
          <p:nvPr>
            <p:ph type="subTitle" idx="1"/>
          </p:nvPr>
        </p:nvSpPr>
        <p:spPr>
          <a:xfrm>
            <a:off x="1600200" y="5042853"/>
            <a:ext cx="9601200" cy="2318067"/>
          </a:xfrm>
        </p:spPr>
        <p:txBody>
          <a:bodyPr/>
          <a:lstStyle>
            <a:lvl1pPr marL="0" indent="0" algn="ctr">
              <a:buNone/>
              <a:defRPr sz="3360"/>
            </a:lvl1pPr>
            <a:lvl2pPr marL="640080" indent="0" algn="ctr">
              <a:buNone/>
              <a:defRPr sz="2800"/>
            </a:lvl2pPr>
            <a:lvl3pPr marL="1280160" indent="0" algn="ctr">
              <a:buNone/>
              <a:defRPr sz="2520"/>
            </a:lvl3pPr>
            <a:lvl4pPr marL="1920240" indent="0" algn="ctr">
              <a:buNone/>
              <a:defRPr sz="2240"/>
            </a:lvl4pPr>
            <a:lvl5pPr marL="2560320" indent="0" algn="ctr">
              <a:buNone/>
              <a:defRPr sz="2240"/>
            </a:lvl5pPr>
            <a:lvl6pPr marL="3200400" indent="0" algn="ctr">
              <a:buNone/>
              <a:defRPr sz="2240"/>
            </a:lvl6pPr>
            <a:lvl7pPr marL="3840480" indent="0" algn="ctr">
              <a:buNone/>
              <a:defRPr sz="2240"/>
            </a:lvl7pPr>
            <a:lvl8pPr marL="4480560" indent="0" algn="ctr">
              <a:buNone/>
              <a:defRPr sz="2240"/>
            </a:lvl8pPr>
            <a:lvl9pPr marL="5120640" indent="0" algn="ctr">
              <a:buNone/>
              <a:defRPr sz="2240"/>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3338938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3681241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6" y="511175"/>
            <a:ext cx="2760345" cy="8136573"/>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880111" y="511175"/>
            <a:ext cx="8121015" cy="8136573"/>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2940130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eux contenus">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8731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3140435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73443" y="2393635"/>
            <a:ext cx="11041380" cy="3993832"/>
          </a:xfrm>
        </p:spPr>
        <p:txBody>
          <a:bodyPr anchor="b"/>
          <a:lstStyle>
            <a:lvl1pPr>
              <a:defRPr sz="8400"/>
            </a:lvl1pPr>
          </a:lstStyle>
          <a:p>
            <a:r>
              <a:rPr lang="fr-FR"/>
              <a:t>Modifiez le style du titre</a:t>
            </a:r>
            <a:endParaRPr lang="en-US" dirty="0"/>
          </a:p>
        </p:txBody>
      </p:sp>
      <p:sp>
        <p:nvSpPr>
          <p:cNvPr id="3" name="Text Placeholder 2"/>
          <p:cNvSpPr>
            <a:spLocks noGrp="1"/>
          </p:cNvSpPr>
          <p:nvPr>
            <p:ph type="body" idx="1"/>
          </p:nvPr>
        </p:nvSpPr>
        <p:spPr>
          <a:xfrm>
            <a:off x="873443" y="6425250"/>
            <a:ext cx="11041380" cy="2100262"/>
          </a:xfrm>
        </p:spPr>
        <p:txBody>
          <a:bodyPr/>
          <a:lstStyle>
            <a:lvl1pPr marL="0" indent="0">
              <a:buNone/>
              <a:defRPr sz="3360">
                <a:solidFill>
                  <a:schemeClr val="tx1"/>
                </a:solidFill>
              </a:defRPr>
            </a:lvl1pPr>
            <a:lvl2pPr marL="640080" indent="0">
              <a:buNone/>
              <a:defRPr sz="2800">
                <a:solidFill>
                  <a:schemeClr val="tx1">
                    <a:tint val="75000"/>
                  </a:schemeClr>
                </a:solidFill>
              </a:defRPr>
            </a:lvl2pPr>
            <a:lvl3pPr marL="1280160" indent="0">
              <a:buNone/>
              <a:defRPr sz="2520">
                <a:solidFill>
                  <a:schemeClr val="tx1">
                    <a:tint val="75000"/>
                  </a:schemeClr>
                </a:solidFill>
              </a:defRPr>
            </a:lvl3pPr>
            <a:lvl4pPr marL="1920240" indent="0">
              <a:buNone/>
              <a:defRPr sz="2240">
                <a:solidFill>
                  <a:schemeClr val="tx1">
                    <a:tint val="75000"/>
                  </a:schemeClr>
                </a:solidFill>
              </a:defRPr>
            </a:lvl4pPr>
            <a:lvl5pPr marL="2560320" indent="0">
              <a:buNone/>
              <a:defRPr sz="2240">
                <a:solidFill>
                  <a:schemeClr val="tx1">
                    <a:tint val="75000"/>
                  </a:schemeClr>
                </a:solidFill>
              </a:defRPr>
            </a:lvl5pPr>
            <a:lvl6pPr marL="3200400" indent="0">
              <a:buNone/>
              <a:defRPr sz="2240">
                <a:solidFill>
                  <a:schemeClr val="tx1">
                    <a:tint val="75000"/>
                  </a:schemeClr>
                </a:solidFill>
              </a:defRPr>
            </a:lvl6pPr>
            <a:lvl7pPr marL="3840480" indent="0">
              <a:buNone/>
              <a:defRPr sz="2240">
                <a:solidFill>
                  <a:schemeClr val="tx1">
                    <a:tint val="75000"/>
                  </a:schemeClr>
                </a:solidFill>
              </a:defRPr>
            </a:lvl7pPr>
            <a:lvl8pPr marL="4480560" indent="0">
              <a:buNone/>
              <a:defRPr sz="2240">
                <a:solidFill>
                  <a:schemeClr val="tx1">
                    <a:tint val="75000"/>
                  </a:schemeClr>
                </a:solidFill>
              </a:defRPr>
            </a:lvl8pPr>
            <a:lvl9pPr marL="5120640" indent="0">
              <a:buNone/>
              <a:defRPr sz="224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1439584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880110" y="2555875"/>
            <a:ext cx="5440680" cy="609187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480810" y="2555875"/>
            <a:ext cx="5440680" cy="609187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2876167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81777" y="511177"/>
            <a:ext cx="11041380" cy="1855788"/>
          </a:xfrm>
        </p:spPr>
        <p:txBody>
          <a:bodyPr/>
          <a:lstStyle/>
          <a:p>
            <a:r>
              <a:rPr lang="fr-FR"/>
              <a:t>Modifiez le style du titre</a:t>
            </a:r>
            <a:endParaRPr lang="en-US" dirty="0"/>
          </a:p>
        </p:txBody>
      </p:sp>
      <p:sp>
        <p:nvSpPr>
          <p:cNvPr id="3" name="Text Placeholder 2"/>
          <p:cNvSpPr>
            <a:spLocks noGrp="1"/>
          </p:cNvSpPr>
          <p:nvPr>
            <p:ph type="body" idx="1"/>
          </p:nvPr>
        </p:nvSpPr>
        <p:spPr>
          <a:xfrm>
            <a:off x="881779" y="2353628"/>
            <a:ext cx="5415676"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fr-FR"/>
              <a:t>Modifier les styles du texte du masque</a:t>
            </a:r>
          </a:p>
        </p:txBody>
      </p:sp>
      <p:sp>
        <p:nvSpPr>
          <p:cNvPr id="4" name="Content Placeholder 3"/>
          <p:cNvSpPr>
            <a:spLocks noGrp="1"/>
          </p:cNvSpPr>
          <p:nvPr>
            <p:ph sz="half" idx="2"/>
          </p:nvPr>
        </p:nvSpPr>
        <p:spPr>
          <a:xfrm>
            <a:off x="881779" y="3507105"/>
            <a:ext cx="5415676" cy="515842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480811" y="2353628"/>
            <a:ext cx="5442347" cy="1153477"/>
          </a:xfrm>
        </p:spPr>
        <p:txBody>
          <a:bodyPr anchor="b"/>
          <a:lstStyle>
            <a:lvl1pPr marL="0" indent="0">
              <a:buNone/>
              <a:defRPr sz="3360" b="1"/>
            </a:lvl1pPr>
            <a:lvl2pPr marL="640080" indent="0">
              <a:buNone/>
              <a:defRPr sz="2800" b="1"/>
            </a:lvl2pPr>
            <a:lvl3pPr marL="1280160" indent="0">
              <a:buNone/>
              <a:defRPr sz="2520" b="1"/>
            </a:lvl3pPr>
            <a:lvl4pPr marL="1920240" indent="0">
              <a:buNone/>
              <a:defRPr sz="2240" b="1"/>
            </a:lvl4pPr>
            <a:lvl5pPr marL="2560320" indent="0">
              <a:buNone/>
              <a:defRPr sz="2240" b="1"/>
            </a:lvl5pPr>
            <a:lvl6pPr marL="3200400" indent="0">
              <a:buNone/>
              <a:defRPr sz="2240" b="1"/>
            </a:lvl6pPr>
            <a:lvl7pPr marL="3840480" indent="0">
              <a:buNone/>
              <a:defRPr sz="2240" b="1"/>
            </a:lvl7pPr>
            <a:lvl8pPr marL="4480560" indent="0">
              <a:buNone/>
              <a:defRPr sz="2240" b="1"/>
            </a:lvl8pPr>
            <a:lvl9pPr marL="5120640" indent="0">
              <a:buNone/>
              <a:defRPr sz="2240" b="1"/>
            </a:lvl9pPr>
          </a:lstStyle>
          <a:p>
            <a:pPr lvl="0"/>
            <a:r>
              <a:rPr lang="fr-FR"/>
              <a:t>Modifier les styles du texte du masque</a:t>
            </a:r>
          </a:p>
        </p:txBody>
      </p:sp>
      <p:sp>
        <p:nvSpPr>
          <p:cNvPr id="6" name="Content Placeholder 5"/>
          <p:cNvSpPr>
            <a:spLocks noGrp="1"/>
          </p:cNvSpPr>
          <p:nvPr>
            <p:ph sz="quarter" idx="4"/>
          </p:nvPr>
        </p:nvSpPr>
        <p:spPr>
          <a:xfrm>
            <a:off x="6480811" y="3507105"/>
            <a:ext cx="5442347" cy="515842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endParaRPr lang="fr-FR" dirty="0"/>
          </a:p>
        </p:txBody>
      </p:sp>
      <p:sp>
        <p:nvSpPr>
          <p:cNvPr id="8" name="Footer Placeholder 7"/>
          <p:cNvSpPr>
            <a:spLocks noGrp="1"/>
          </p:cNvSpPr>
          <p:nvPr>
            <p:ph type="ftr" sz="quarter" idx="11"/>
          </p:nvPr>
        </p:nvSpPr>
        <p:spPr/>
        <p:txBody>
          <a:bodyPr/>
          <a:lstStyle/>
          <a:p>
            <a:endParaRPr lang="fr-FR" dirty="0"/>
          </a:p>
        </p:txBody>
      </p:sp>
      <p:sp>
        <p:nvSpPr>
          <p:cNvPr id="9" name="Slide Number Placeholder 8"/>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3068119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endParaRPr lang="fr-FR" dirty="0"/>
          </a:p>
        </p:txBody>
      </p:sp>
      <p:sp>
        <p:nvSpPr>
          <p:cNvPr id="4" name="Footer Placeholder 3"/>
          <p:cNvSpPr>
            <a:spLocks noGrp="1"/>
          </p:cNvSpPr>
          <p:nvPr>
            <p:ph type="ftr" sz="quarter" idx="11"/>
          </p:nvPr>
        </p:nvSpPr>
        <p:spPr/>
        <p:txBody>
          <a:bodyPr/>
          <a:lstStyle/>
          <a:p>
            <a:endParaRPr lang="fr-FR" dirty="0"/>
          </a:p>
        </p:txBody>
      </p:sp>
      <p:sp>
        <p:nvSpPr>
          <p:cNvPr id="5" name="Slide Number Placeholder 4"/>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20492797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fr-FR" dirty="0"/>
          </a:p>
        </p:txBody>
      </p:sp>
      <p:sp>
        <p:nvSpPr>
          <p:cNvPr id="3" name="Footer Placeholder 2"/>
          <p:cNvSpPr>
            <a:spLocks noGrp="1"/>
          </p:cNvSpPr>
          <p:nvPr>
            <p:ph type="ftr" sz="quarter" idx="11"/>
          </p:nvPr>
        </p:nvSpPr>
        <p:spPr/>
        <p:txBody>
          <a:bodyPr/>
          <a:lstStyle/>
          <a:p>
            <a:endParaRPr lang="fr-FR" dirty="0"/>
          </a:p>
        </p:txBody>
      </p:sp>
      <p:sp>
        <p:nvSpPr>
          <p:cNvPr id="4" name="Slide Number Placeholder 3"/>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1121985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fr-FR"/>
              <a:t>Modifiez le style du titre</a:t>
            </a:r>
            <a:endParaRPr lang="en-US" dirty="0"/>
          </a:p>
        </p:txBody>
      </p:sp>
      <p:sp>
        <p:nvSpPr>
          <p:cNvPr id="3" name="Content Placeholder 2"/>
          <p:cNvSpPr>
            <a:spLocks noGrp="1"/>
          </p:cNvSpPr>
          <p:nvPr>
            <p:ph idx="1"/>
          </p:nvPr>
        </p:nvSpPr>
        <p:spPr>
          <a:xfrm>
            <a:off x="5442347" y="1382397"/>
            <a:ext cx="6480810" cy="6823075"/>
          </a:xfrm>
        </p:spPr>
        <p:txBody>
          <a:bodyPr/>
          <a:lstStyle>
            <a:lvl1pPr>
              <a:defRPr sz="4480"/>
            </a:lvl1pPr>
            <a:lvl2pPr>
              <a:defRPr sz="3920"/>
            </a:lvl2pPr>
            <a:lvl3pPr>
              <a:defRPr sz="3360"/>
            </a:lvl3pPr>
            <a:lvl4pPr>
              <a:defRPr sz="2800"/>
            </a:lvl4pPr>
            <a:lvl5pPr>
              <a:defRPr sz="2800"/>
            </a:lvl5pPr>
            <a:lvl6pPr>
              <a:defRPr sz="2800"/>
            </a:lvl6pPr>
            <a:lvl7pPr>
              <a:defRPr sz="2800"/>
            </a:lvl7pPr>
            <a:lvl8pPr>
              <a:defRPr sz="2800"/>
            </a:lvl8pPr>
            <a:lvl9pPr>
              <a:defRPr sz="2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fr-FR"/>
              <a:t>Modifier les styles du texte du masque</a:t>
            </a:r>
          </a:p>
        </p:txBody>
      </p:sp>
      <p:sp>
        <p:nvSpPr>
          <p:cNvPr id="5" name="Date Placeholder 4"/>
          <p:cNvSpPr>
            <a:spLocks noGrp="1"/>
          </p:cNvSpPr>
          <p:nvPr>
            <p:ph type="dt" sz="half" idx="10"/>
          </p:nvPr>
        </p:nvSpPr>
        <p:spPr/>
        <p:txBody>
          <a:bodyPr/>
          <a:lstStyle/>
          <a:p>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670715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81778" y="640080"/>
            <a:ext cx="4128849" cy="2240280"/>
          </a:xfrm>
        </p:spPr>
        <p:txBody>
          <a:bodyPr anchor="b"/>
          <a:lstStyle>
            <a:lvl1pPr>
              <a:defRPr sz="4480"/>
            </a:lvl1pPr>
          </a:lstStyle>
          <a:p>
            <a:r>
              <a:rPr lang="fr-FR"/>
              <a:t>Modifiez le style du titre</a:t>
            </a:r>
            <a:endParaRPr lang="en-US" dirty="0"/>
          </a:p>
        </p:txBody>
      </p:sp>
      <p:sp>
        <p:nvSpPr>
          <p:cNvPr id="3" name="Picture Placeholder 2"/>
          <p:cNvSpPr>
            <a:spLocks noGrp="1" noChangeAspect="1"/>
          </p:cNvSpPr>
          <p:nvPr>
            <p:ph type="pic" idx="1"/>
          </p:nvPr>
        </p:nvSpPr>
        <p:spPr>
          <a:xfrm>
            <a:off x="5442347" y="1382397"/>
            <a:ext cx="6480810" cy="6823075"/>
          </a:xfrm>
        </p:spPr>
        <p:txBody>
          <a:bodyPr anchor="t"/>
          <a:lstStyle>
            <a:lvl1pPr marL="0" indent="0">
              <a:buNone/>
              <a:defRPr sz="4480"/>
            </a:lvl1pPr>
            <a:lvl2pPr marL="640080" indent="0">
              <a:buNone/>
              <a:defRPr sz="3920"/>
            </a:lvl2pPr>
            <a:lvl3pPr marL="1280160" indent="0">
              <a:buNone/>
              <a:defRPr sz="336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r>
              <a:rPr lang="fr-FR" dirty="0"/>
              <a:t>Cliquez sur l'icône pour ajouter une image</a:t>
            </a:r>
            <a:endParaRPr lang="en-US" dirty="0"/>
          </a:p>
        </p:txBody>
      </p:sp>
      <p:sp>
        <p:nvSpPr>
          <p:cNvPr id="4" name="Text Placeholder 3"/>
          <p:cNvSpPr>
            <a:spLocks noGrp="1"/>
          </p:cNvSpPr>
          <p:nvPr>
            <p:ph type="body" sz="half" idx="2"/>
          </p:nvPr>
        </p:nvSpPr>
        <p:spPr>
          <a:xfrm>
            <a:off x="881778" y="2880360"/>
            <a:ext cx="4128849" cy="5336223"/>
          </a:xfrm>
        </p:spPr>
        <p:txBody>
          <a:bodyPr/>
          <a:lstStyle>
            <a:lvl1pPr marL="0" indent="0">
              <a:buNone/>
              <a:defRPr sz="2240"/>
            </a:lvl1pPr>
            <a:lvl2pPr marL="640080" indent="0">
              <a:buNone/>
              <a:defRPr sz="1960"/>
            </a:lvl2pPr>
            <a:lvl3pPr marL="1280160" indent="0">
              <a:buNone/>
              <a:defRPr sz="1680"/>
            </a:lvl3pPr>
            <a:lvl4pPr marL="1920240" indent="0">
              <a:buNone/>
              <a:defRPr sz="1400"/>
            </a:lvl4pPr>
            <a:lvl5pPr marL="2560320" indent="0">
              <a:buNone/>
              <a:defRPr sz="1400"/>
            </a:lvl5pPr>
            <a:lvl6pPr marL="3200400" indent="0">
              <a:buNone/>
              <a:defRPr sz="1400"/>
            </a:lvl6pPr>
            <a:lvl7pPr marL="3840480" indent="0">
              <a:buNone/>
              <a:defRPr sz="1400"/>
            </a:lvl7pPr>
            <a:lvl8pPr marL="4480560" indent="0">
              <a:buNone/>
              <a:defRPr sz="1400"/>
            </a:lvl8pPr>
            <a:lvl9pPr marL="5120640" indent="0">
              <a:buNone/>
              <a:defRPr sz="1400"/>
            </a:lvl9pPr>
          </a:lstStyle>
          <a:p>
            <a:pPr lvl="0"/>
            <a:r>
              <a:rPr lang="fr-FR"/>
              <a:t>Modifier les styles du texte du masque</a:t>
            </a:r>
          </a:p>
        </p:txBody>
      </p:sp>
      <p:sp>
        <p:nvSpPr>
          <p:cNvPr id="5" name="Date Placeholder 4"/>
          <p:cNvSpPr>
            <a:spLocks noGrp="1"/>
          </p:cNvSpPr>
          <p:nvPr>
            <p:ph type="dt" sz="half" idx="10"/>
          </p:nvPr>
        </p:nvSpPr>
        <p:spPr/>
        <p:txBody>
          <a:bodyPr/>
          <a:lstStyle/>
          <a:p>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F15CCD5E-52F7-42F4-8ED1-7B4A5CE6C989}" type="slidenum">
              <a:rPr lang="fr-FR" smtClean="0"/>
              <a:t>‹N°›</a:t>
            </a:fld>
            <a:endParaRPr lang="fr-FR" dirty="0"/>
          </a:p>
        </p:txBody>
      </p:sp>
    </p:spTree>
    <p:extLst>
      <p:ext uri="{BB962C8B-B14F-4D97-AF65-F5344CB8AC3E}">
        <p14:creationId xmlns:p14="http://schemas.microsoft.com/office/powerpoint/2010/main" val="3770529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0" y="511177"/>
            <a:ext cx="11041380" cy="1855788"/>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880110" y="2555875"/>
            <a:ext cx="11041380" cy="6091873"/>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80110" y="8898892"/>
            <a:ext cx="2880360" cy="511175"/>
          </a:xfrm>
          <a:prstGeom prst="rect">
            <a:avLst/>
          </a:prstGeom>
        </p:spPr>
        <p:txBody>
          <a:bodyPr vert="horz" lIns="91440" tIns="45720" rIns="91440" bIns="45720" rtlCol="0" anchor="ctr"/>
          <a:lstStyle>
            <a:lvl1pPr algn="l">
              <a:defRPr sz="1680">
                <a:solidFill>
                  <a:schemeClr val="tx1">
                    <a:tint val="75000"/>
                  </a:schemeClr>
                </a:solidFill>
              </a:defRPr>
            </a:lvl1pPr>
          </a:lstStyle>
          <a:p>
            <a:endParaRPr lang="fr-FR" dirty="0"/>
          </a:p>
        </p:txBody>
      </p:sp>
      <p:sp>
        <p:nvSpPr>
          <p:cNvPr id="5" name="Footer Placeholder 4"/>
          <p:cNvSpPr>
            <a:spLocks noGrp="1"/>
          </p:cNvSpPr>
          <p:nvPr>
            <p:ph type="ftr" sz="quarter" idx="3"/>
          </p:nvPr>
        </p:nvSpPr>
        <p:spPr>
          <a:xfrm>
            <a:off x="4240530" y="8898892"/>
            <a:ext cx="4320540" cy="511175"/>
          </a:xfrm>
          <a:prstGeom prst="rect">
            <a:avLst/>
          </a:prstGeom>
        </p:spPr>
        <p:txBody>
          <a:bodyPr vert="horz" lIns="91440" tIns="45720" rIns="91440" bIns="45720" rtlCol="0" anchor="ctr"/>
          <a:lstStyle>
            <a:lvl1pPr algn="ctr">
              <a:defRPr sz="1680">
                <a:solidFill>
                  <a:schemeClr val="tx1">
                    <a:tint val="75000"/>
                  </a:schemeClr>
                </a:solidFill>
              </a:defRPr>
            </a:lvl1pPr>
          </a:lstStyle>
          <a:p>
            <a:endParaRPr lang="fr-FR" dirty="0"/>
          </a:p>
        </p:txBody>
      </p:sp>
      <p:sp>
        <p:nvSpPr>
          <p:cNvPr id="6" name="Slide Number Placeholder 5"/>
          <p:cNvSpPr>
            <a:spLocks noGrp="1"/>
          </p:cNvSpPr>
          <p:nvPr>
            <p:ph type="sldNum" sz="quarter" idx="4"/>
          </p:nvPr>
        </p:nvSpPr>
        <p:spPr>
          <a:xfrm>
            <a:off x="9041130" y="8898892"/>
            <a:ext cx="2880360" cy="511175"/>
          </a:xfrm>
          <a:prstGeom prst="rect">
            <a:avLst/>
          </a:prstGeom>
        </p:spPr>
        <p:txBody>
          <a:bodyPr vert="horz" lIns="91440" tIns="45720" rIns="91440" bIns="45720" rtlCol="0" anchor="ctr"/>
          <a:lstStyle>
            <a:lvl1pPr algn="r">
              <a:defRPr sz="1680">
                <a:solidFill>
                  <a:schemeClr val="tx1">
                    <a:tint val="75000"/>
                  </a:schemeClr>
                </a:solidFill>
              </a:defRPr>
            </a:lvl1pPr>
          </a:lstStyle>
          <a:p>
            <a:fld id="{F15CCD5E-52F7-42F4-8ED1-7B4A5CE6C989}" type="slidenum">
              <a:rPr lang="fr-FR" smtClean="0"/>
              <a:t>‹N°›</a:t>
            </a:fld>
            <a:endParaRPr lang="fr-FR" dirty="0"/>
          </a:p>
        </p:txBody>
      </p:sp>
    </p:spTree>
    <p:extLst>
      <p:ext uri="{BB962C8B-B14F-4D97-AF65-F5344CB8AC3E}">
        <p14:creationId xmlns:p14="http://schemas.microsoft.com/office/powerpoint/2010/main" val="3786931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ftr="0" dt="0"/>
  <p:txStyles>
    <p:titleStyle>
      <a:lvl1pPr algn="l" defTabSz="1280160" rtl="0" eaLnBrk="1" latinLnBrk="0" hangingPunct="1">
        <a:lnSpc>
          <a:spcPct val="90000"/>
        </a:lnSpc>
        <a:spcBef>
          <a:spcPct val="0"/>
        </a:spcBef>
        <a:buNone/>
        <a:defRPr sz="6160" kern="1200">
          <a:solidFill>
            <a:schemeClr val="tx1"/>
          </a:solidFill>
          <a:latin typeface="+mj-lt"/>
          <a:ea typeface="+mj-ea"/>
          <a:cs typeface="+mj-cs"/>
        </a:defRPr>
      </a:lvl1pPr>
    </p:titleStyle>
    <p:body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p:bodyStyle>
    <p:otherStyle>
      <a:defPPr>
        <a:defRPr lang="en-US"/>
      </a:defPPr>
      <a:lvl1pPr marL="0" algn="l" defTabSz="1280160" rtl="0" eaLnBrk="1" latinLnBrk="0" hangingPunct="1">
        <a:defRPr sz="2520" kern="1200">
          <a:solidFill>
            <a:schemeClr val="tx1"/>
          </a:solidFill>
          <a:latin typeface="+mn-lt"/>
          <a:ea typeface="+mn-ea"/>
          <a:cs typeface="+mn-cs"/>
        </a:defRPr>
      </a:lvl1pPr>
      <a:lvl2pPr marL="640080" algn="l" defTabSz="1280160" rtl="0" eaLnBrk="1" latinLnBrk="0" hangingPunct="1">
        <a:defRPr sz="2520" kern="1200">
          <a:solidFill>
            <a:schemeClr val="tx1"/>
          </a:solidFill>
          <a:latin typeface="+mn-lt"/>
          <a:ea typeface="+mn-ea"/>
          <a:cs typeface="+mn-cs"/>
        </a:defRPr>
      </a:lvl2pPr>
      <a:lvl3pPr marL="1280160" algn="l" defTabSz="1280160" rtl="0" eaLnBrk="1" latinLnBrk="0" hangingPunct="1">
        <a:defRPr sz="2520" kern="1200">
          <a:solidFill>
            <a:schemeClr val="tx1"/>
          </a:solidFill>
          <a:latin typeface="+mn-lt"/>
          <a:ea typeface="+mn-ea"/>
          <a:cs typeface="+mn-cs"/>
        </a:defRPr>
      </a:lvl3pPr>
      <a:lvl4pPr marL="1920240" algn="l" defTabSz="1280160" rtl="0" eaLnBrk="1" latinLnBrk="0" hangingPunct="1">
        <a:defRPr sz="2520" kern="1200">
          <a:solidFill>
            <a:schemeClr val="tx1"/>
          </a:solidFill>
          <a:latin typeface="+mn-lt"/>
          <a:ea typeface="+mn-ea"/>
          <a:cs typeface="+mn-cs"/>
        </a:defRPr>
      </a:lvl4pPr>
      <a:lvl5pPr marL="2560320" algn="l" defTabSz="1280160" rtl="0" eaLnBrk="1" latinLnBrk="0" hangingPunct="1">
        <a:defRPr sz="2520" kern="1200">
          <a:solidFill>
            <a:schemeClr val="tx1"/>
          </a:solidFill>
          <a:latin typeface="+mn-lt"/>
          <a:ea typeface="+mn-ea"/>
          <a:cs typeface="+mn-cs"/>
        </a:defRPr>
      </a:lvl5pPr>
      <a:lvl6pPr marL="3200400" algn="l" defTabSz="1280160" rtl="0" eaLnBrk="1" latinLnBrk="0" hangingPunct="1">
        <a:defRPr sz="2520" kern="1200">
          <a:solidFill>
            <a:schemeClr val="tx1"/>
          </a:solidFill>
          <a:latin typeface="+mn-lt"/>
          <a:ea typeface="+mn-ea"/>
          <a:cs typeface="+mn-cs"/>
        </a:defRPr>
      </a:lvl6pPr>
      <a:lvl7pPr marL="3840480" algn="l" defTabSz="1280160" rtl="0" eaLnBrk="1" latinLnBrk="0" hangingPunct="1">
        <a:defRPr sz="2520" kern="1200">
          <a:solidFill>
            <a:schemeClr val="tx1"/>
          </a:solidFill>
          <a:latin typeface="+mn-lt"/>
          <a:ea typeface="+mn-ea"/>
          <a:cs typeface="+mn-cs"/>
        </a:defRPr>
      </a:lvl7pPr>
      <a:lvl8pPr marL="4480560" algn="l" defTabSz="1280160" rtl="0" eaLnBrk="1" latinLnBrk="0" hangingPunct="1">
        <a:defRPr sz="2520" kern="1200">
          <a:solidFill>
            <a:schemeClr val="tx1"/>
          </a:solidFill>
          <a:latin typeface="+mn-lt"/>
          <a:ea typeface="+mn-ea"/>
          <a:cs typeface="+mn-cs"/>
        </a:defRPr>
      </a:lvl8pPr>
      <a:lvl9pPr marL="5120640" algn="l" defTabSz="1280160" rtl="0" eaLnBrk="1" latinLnBrk="0" hangingPunct="1">
        <a:defRPr sz="25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801600" cy="9601200"/>
          </a:xfrm>
          <a:prstGeom prst="rect">
            <a:avLst/>
          </a:prstGeom>
          <a:solidFill>
            <a:srgbClr val="612A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re 1"/>
          <p:cNvSpPr txBox="1">
            <a:spLocks/>
          </p:cNvSpPr>
          <p:nvPr/>
        </p:nvSpPr>
        <p:spPr>
          <a:xfrm>
            <a:off x="500741" y="2720477"/>
            <a:ext cx="11611997" cy="3832023"/>
          </a:xfrm>
          <a:prstGeom prst="rect">
            <a:avLst/>
          </a:prstGeom>
        </p:spPr>
        <p:txBody>
          <a:bodyPr>
            <a:noAutofit/>
          </a:bodyPr>
          <a:lstStyle>
            <a:lvl1pPr algn="l" defTabSz="1280160" rtl="0" eaLnBrk="1" latinLnBrk="0" hangingPunct="1">
              <a:lnSpc>
                <a:spcPct val="90000"/>
              </a:lnSpc>
              <a:spcBef>
                <a:spcPct val="0"/>
              </a:spcBef>
              <a:buNone/>
              <a:defRPr sz="6160" kern="1200">
                <a:solidFill>
                  <a:schemeClr val="tx1"/>
                </a:solidFill>
                <a:latin typeface="+mj-lt"/>
                <a:ea typeface="+mj-ea"/>
                <a:cs typeface="+mj-cs"/>
              </a:defRPr>
            </a:lvl1pPr>
          </a:lstStyle>
          <a:p>
            <a:pPr algn="ctr">
              <a:lnSpc>
                <a:spcPts val="10000"/>
              </a:lnSpc>
            </a:pPr>
            <a:r>
              <a:rPr lang="fr-FR" sz="6600" b="1" dirty="0">
                <a:solidFill>
                  <a:schemeClr val="bg1"/>
                </a:solidFill>
                <a:latin typeface="+mn-lt"/>
              </a:rPr>
              <a:t>Diapos A3 pour introduire l’atelier « Comment réduire les gaz à effet de serre ? »</a:t>
            </a:r>
          </a:p>
        </p:txBody>
      </p:sp>
      <p:sp>
        <p:nvSpPr>
          <p:cNvPr id="4" name="ZoneTexte 3">
            <a:extLst>
              <a:ext uri="{FF2B5EF4-FFF2-40B4-BE49-F238E27FC236}">
                <a16:creationId xmlns:a16="http://schemas.microsoft.com/office/drawing/2014/main" id="{417D68F8-5053-0B25-EE70-2BC5DFB87823}"/>
              </a:ext>
            </a:extLst>
          </p:cNvPr>
          <p:cNvSpPr txBox="1"/>
          <p:nvPr/>
        </p:nvSpPr>
        <p:spPr>
          <a:xfrm>
            <a:off x="500741" y="8903645"/>
            <a:ext cx="2672862" cy="369332"/>
          </a:xfrm>
          <a:prstGeom prst="rect">
            <a:avLst/>
          </a:prstGeom>
          <a:noFill/>
        </p:spPr>
        <p:txBody>
          <a:bodyPr wrap="square" rtlCol="0">
            <a:spAutoFit/>
          </a:bodyPr>
          <a:lstStyle/>
          <a:p>
            <a:r>
              <a:rPr lang="fr-FR" dirty="0">
                <a:solidFill>
                  <a:schemeClr val="bg1"/>
                </a:solidFill>
              </a:rPr>
              <a:t>Février 2026</a:t>
            </a:r>
          </a:p>
        </p:txBody>
      </p:sp>
    </p:spTree>
    <p:extLst>
      <p:ext uri="{BB962C8B-B14F-4D97-AF65-F5344CB8AC3E}">
        <p14:creationId xmlns:p14="http://schemas.microsoft.com/office/powerpoint/2010/main" val="756525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836024" y="3379684"/>
            <a:ext cx="11129554" cy="3832023"/>
          </a:xfrm>
          <a:prstGeom prst="rect">
            <a:avLst/>
          </a:prstGeom>
        </p:spPr>
        <p:txBody>
          <a:bodyPr>
            <a:noAutofit/>
          </a:bodyPr>
          <a:lstStyle>
            <a:lvl1pPr algn="l" defTabSz="1280160" rtl="0" eaLnBrk="1" latinLnBrk="0" hangingPunct="1">
              <a:lnSpc>
                <a:spcPct val="90000"/>
              </a:lnSpc>
              <a:spcBef>
                <a:spcPct val="0"/>
              </a:spcBef>
              <a:buNone/>
              <a:defRPr sz="6160" kern="1200">
                <a:solidFill>
                  <a:schemeClr val="tx1"/>
                </a:solidFill>
                <a:latin typeface="+mj-lt"/>
                <a:ea typeface="+mj-ea"/>
                <a:cs typeface="+mj-cs"/>
              </a:defRPr>
            </a:lvl1pPr>
          </a:lstStyle>
          <a:p>
            <a:pPr algn="ctr">
              <a:lnSpc>
                <a:spcPts val="10000"/>
              </a:lnSpc>
            </a:pPr>
            <a:r>
              <a:rPr lang="fr-FR" sz="8000" b="1" dirty="0">
                <a:latin typeface="Arial Narrow" panose="020B0606020202030204" pitchFamily="34" charset="0"/>
              </a:rPr>
              <a:t>Atelier </a:t>
            </a:r>
          </a:p>
          <a:p>
            <a:pPr algn="ctr">
              <a:lnSpc>
                <a:spcPts val="10000"/>
              </a:lnSpc>
            </a:pPr>
            <a:r>
              <a:rPr lang="fr-FR" sz="8000" b="1" dirty="0">
                <a:latin typeface="Arial Narrow" panose="020B0606020202030204" pitchFamily="34" charset="0"/>
              </a:rPr>
              <a:t>Comment réduire </a:t>
            </a:r>
          </a:p>
          <a:p>
            <a:pPr algn="ctr">
              <a:lnSpc>
                <a:spcPts val="10000"/>
              </a:lnSpc>
            </a:pPr>
            <a:r>
              <a:rPr lang="fr-FR" sz="8000" b="1" dirty="0">
                <a:latin typeface="Arial Narrow" panose="020B0606020202030204" pitchFamily="34" charset="0"/>
              </a:rPr>
              <a:t>les gaz à effet de serre ?</a:t>
            </a:r>
          </a:p>
        </p:txBody>
      </p:sp>
      <p:sp>
        <p:nvSpPr>
          <p:cNvPr id="4" name="Rectangle 3"/>
          <p:cNvSpPr/>
          <p:nvPr/>
        </p:nvSpPr>
        <p:spPr>
          <a:xfrm>
            <a:off x="421105" y="397042"/>
            <a:ext cx="11971421" cy="8783054"/>
          </a:xfrm>
          <a:prstGeom prst="rect">
            <a:avLst/>
          </a:prstGeom>
          <a:noFill/>
          <a:ln w="838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Picture 2"/>
          <p:cNvPicPr>
            <a:picLocks noChangeAspect="1" noChangeArrowheads="1"/>
          </p:cNvPicPr>
          <p:nvPr/>
        </p:nvPicPr>
        <p:blipFill>
          <a:blip r:embed="rId2">
            <a:clrChange>
              <a:clrFrom>
                <a:srgbClr val="FFFFFF"/>
              </a:clrFrom>
              <a:clrTo>
                <a:srgbClr val="FFFFFF">
                  <a:alpha val="0"/>
                </a:srgbClr>
              </a:clrTo>
            </a:clrChange>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5070825" y="1049728"/>
            <a:ext cx="2443184" cy="232995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034342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p:cNvPicPr>
            <a:picLocks noChangeAspect="1"/>
          </p:cNvPicPr>
          <p:nvPr/>
        </p:nvPicPr>
        <p:blipFill>
          <a:blip r:embed="rId3"/>
          <a:stretch>
            <a:fillRect/>
          </a:stretch>
        </p:blipFill>
        <p:spPr>
          <a:xfrm>
            <a:off x="261937" y="2210028"/>
            <a:ext cx="12277725" cy="6410325"/>
          </a:xfrm>
          <a:prstGeom prst="rect">
            <a:avLst/>
          </a:prstGeom>
        </p:spPr>
      </p:pic>
      <p:sp>
        <p:nvSpPr>
          <p:cNvPr id="3" name="Rectangle 2"/>
          <p:cNvSpPr/>
          <p:nvPr/>
        </p:nvSpPr>
        <p:spPr>
          <a:xfrm>
            <a:off x="7074451" y="2004076"/>
            <a:ext cx="5480904" cy="6960042"/>
          </a:xfrm>
          <a:prstGeom prst="rect">
            <a:avLst/>
          </a:prstGeom>
          <a:solidFill>
            <a:srgbClr val="A5A5A5">
              <a:alpha val="30196"/>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dirty="0"/>
          </a:p>
        </p:txBody>
      </p:sp>
      <p:cxnSp>
        <p:nvCxnSpPr>
          <p:cNvPr id="19" name="Connecteur droit 18"/>
          <p:cNvCxnSpPr/>
          <p:nvPr/>
        </p:nvCxnSpPr>
        <p:spPr>
          <a:xfrm>
            <a:off x="9710057" y="8077837"/>
            <a:ext cx="0" cy="146907"/>
          </a:xfrm>
          <a:prstGeom prst="line">
            <a:avLst/>
          </a:prstGeom>
        </p:spPr>
        <p:style>
          <a:lnRef idx="1">
            <a:schemeClr val="accent1"/>
          </a:lnRef>
          <a:fillRef idx="0">
            <a:schemeClr val="accent1"/>
          </a:fillRef>
          <a:effectRef idx="0">
            <a:schemeClr val="accent1"/>
          </a:effectRef>
          <a:fontRef idx="minor">
            <a:schemeClr val="tx1"/>
          </a:fontRef>
        </p:style>
      </p:cxnSp>
      <p:sp>
        <p:nvSpPr>
          <p:cNvPr id="28" name="ZoneTexte 27"/>
          <p:cNvSpPr txBox="1"/>
          <p:nvPr/>
        </p:nvSpPr>
        <p:spPr>
          <a:xfrm>
            <a:off x="5074505" y="7960386"/>
            <a:ext cx="3718671" cy="1200329"/>
          </a:xfrm>
          <a:prstGeom prst="rect">
            <a:avLst/>
          </a:prstGeom>
          <a:noFill/>
        </p:spPr>
        <p:txBody>
          <a:bodyPr wrap="square" rtlCol="0">
            <a:spAutoFit/>
          </a:bodyPr>
          <a:lstStyle/>
          <a:p>
            <a:pPr algn="r"/>
            <a:r>
              <a:rPr lang="fr-FR" sz="2400" b="1" dirty="0">
                <a:solidFill>
                  <a:schemeClr val="accent2"/>
                </a:solidFill>
              </a:rPr>
              <a:t>2030</a:t>
            </a:r>
          </a:p>
          <a:p>
            <a:pPr algn="r"/>
            <a:r>
              <a:rPr lang="fr-FR" sz="2400" b="1" dirty="0">
                <a:solidFill>
                  <a:schemeClr val="accent2"/>
                </a:solidFill>
              </a:rPr>
              <a:t>-50% de GES depuis 1990</a:t>
            </a:r>
            <a:br>
              <a:rPr lang="fr-FR" sz="2400" b="1" dirty="0">
                <a:solidFill>
                  <a:schemeClr val="accent2"/>
                </a:solidFill>
              </a:rPr>
            </a:br>
            <a:r>
              <a:rPr lang="fr-FR" sz="2400" b="1" dirty="0">
                <a:solidFill>
                  <a:schemeClr val="accent2"/>
                </a:solidFill>
              </a:rPr>
              <a:t>-31% en 2023</a:t>
            </a:r>
          </a:p>
        </p:txBody>
      </p:sp>
      <p:sp>
        <p:nvSpPr>
          <p:cNvPr id="13" name="Rectangle 12"/>
          <p:cNvSpPr/>
          <p:nvPr/>
        </p:nvSpPr>
        <p:spPr>
          <a:xfrm>
            <a:off x="10882642" y="4717098"/>
            <a:ext cx="1186139" cy="4941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bg1"/>
                </a:solidFill>
              </a:rPr>
              <a:t>+3-5°C</a:t>
            </a:r>
          </a:p>
        </p:txBody>
      </p:sp>
      <p:sp>
        <p:nvSpPr>
          <p:cNvPr id="14" name="Rectangle 13"/>
          <p:cNvSpPr/>
          <p:nvPr/>
        </p:nvSpPr>
        <p:spPr>
          <a:xfrm>
            <a:off x="10762504" y="6652998"/>
            <a:ext cx="1306277" cy="4941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accent2"/>
                </a:solidFill>
              </a:rPr>
              <a:t>+1,5°C</a:t>
            </a:r>
          </a:p>
        </p:txBody>
      </p:sp>
      <p:cxnSp>
        <p:nvCxnSpPr>
          <p:cNvPr id="18" name="Connecteur droit 17"/>
          <p:cNvCxnSpPr/>
          <p:nvPr/>
        </p:nvCxnSpPr>
        <p:spPr>
          <a:xfrm flipH="1">
            <a:off x="8405436" y="6812875"/>
            <a:ext cx="2427" cy="1147511"/>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a:xfrm>
            <a:off x="9163550" y="7991218"/>
            <a:ext cx="2586477" cy="830997"/>
          </a:xfrm>
          <a:prstGeom prst="rect">
            <a:avLst/>
          </a:prstGeom>
          <a:solidFill>
            <a:srgbClr val="E4E4E4"/>
          </a:solidFill>
        </p:spPr>
        <p:txBody>
          <a:bodyPr wrap="none" rtlCol="0">
            <a:spAutoFit/>
          </a:bodyPr>
          <a:lstStyle/>
          <a:p>
            <a:r>
              <a:rPr lang="fr-FR" sz="2400" b="1" dirty="0">
                <a:solidFill>
                  <a:schemeClr val="accent2"/>
                </a:solidFill>
              </a:rPr>
              <a:t>2050</a:t>
            </a:r>
          </a:p>
          <a:p>
            <a:r>
              <a:rPr lang="fr-FR" sz="2400" b="1" dirty="0">
                <a:solidFill>
                  <a:schemeClr val="accent2"/>
                </a:solidFill>
              </a:rPr>
              <a:t>Neutralité carbone</a:t>
            </a:r>
          </a:p>
        </p:txBody>
      </p:sp>
      <p:cxnSp>
        <p:nvCxnSpPr>
          <p:cNvPr id="21" name="Connecteur droit 20"/>
          <p:cNvCxnSpPr/>
          <p:nvPr/>
        </p:nvCxnSpPr>
        <p:spPr>
          <a:xfrm>
            <a:off x="9510523" y="6652998"/>
            <a:ext cx="5046" cy="132705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0" y="-1"/>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4800" b="1" dirty="0"/>
              <a:t>Réchauffement climatique </a:t>
            </a:r>
            <a:br>
              <a:rPr lang="fr-FR" sz="4800" b="1" dirty="0"/>
            </a:br>
            <a:r>
              <a:rPr lang="fr-FR" sz="4800" b="1" dirty="0"/>
              <a:t>selon les émissions de gaz à effet de serre </a:t>
            </a:r>
          </a:p>
        </p:txBody>
      </p:sp>
      <p:sp>
        <p:nvSpPr>
          <p:cNvPr id="23" name="ZoneTexte 22"/>
          <p:cNvSpPr txBox="1"/>
          <p:nvPr/>
        </p:nvSpPr>
        <p:spPr>
          <a:xfrm>
            <a:off x="261937" y="9293423"/>
            <a:ext cx="10418686" cy="307777"/>
          </a:xfrm>
          <a:prstGeom prst="rect">
            <a:avLst/>
          </a:prstGeom>
          <a:noFill/>
        </p:spPr>
        <p:txBody>
          <a:bodyPr wrap="none" rtlCol="0">
            <a:spAutoFit/>
          </a:bodyPr>
          <a:lstStyle/>
          <a:p>
            <a:r>
              <a:rPr lang="en-US" sz="1400" dirty="0"/>
              <a:t>Source : G.Schiviey &amp; B. Noll inspiré par S. Lewis et le Shift Project “La resilience des territories - Tome 1” et </a:t>
            </a:r>
            <a:r>
              <a:rPr lang="en-US" sz="1400" dirty="0" err="1"/>
              <a:t>Chiffres</a:t>
            </a:r>
            <a:r>
              <a:rPr lang="en-US" sz="1400" dirty="0"/>
              <a:t> </a:t>
            </a:r>
            <a:r>
              <a:rPr lang="en-US" sz="1400" dirty="0" err="1"/>
              <a:t>clés</a:t>
            </a:r>
            <a:r>
              <a:rPr lang="en-US" sz="1400" dirty="0"/>
              <a:t> du </a:t>
            </a:r>
            <a:r>
              <a:rPr lang="en-US" sz="1400" dirty="0" err="1"/>
              <a:t>climat</a:t>
            </a:r>
            <a:r>
              <a:rPr lang="en-US" sz="1400" dirty="0"/>
              <a:t> CGDD 2025</a:t>
            </a:r>
            <a:endParaRPr lang="en-US" sz="1400" b="1" dirty="0"/>
          </a:p>
        </p:txBody>
      </p:sp>
      <p:sp>
        <p:nvSpPr>
          <p:cNvPr id="15" name="Espace réservé du numéro de diapositive 1"/>
          <p:cNvSpPr txBox="1">
            <a:spLocks/>
          </p:cNvSpPr>
          <p:nvPr/>
        </p:nvSpPr>
        <p:spPr>
          <a:xfrm>
            <a:off x="12016098" y="8652876"/>
            <a:ext cx="539257"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3</a:t>
            </a:fld>
            <a:endParaRPr lang="fr-FR" sz="2800" b="1" dirty="0"/>
          </a:p>
        </p:txBody>
      </p:sp>
      <p:sp>
        <p:nvSpPr>
          <p:cNvPr id="16" name="Rectangle 15"/>
          <p:cNvSpPr/>
          <p:nvPr/>
        </p:nvSpPr>
        <p:spPr>
          <a:xfrm>
            <a:off x="6467146" y="6652998"/>
            <a:ext cx="1306277" cy="4941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dirty="0">
                <a:solidFill>
                  <a:schemeClr val="accent2"/>
                </a:solidFill>
              </a:rPr>
              <a:t>+1,3°C</a:t>
            </a:r>
          </a:p>
        </p:txBody>
      </p:sp>
      <p:sp>
        <p:nvSpPr>
          <p:cNvPr id="2" name="ZoneTexte 1"/>
          <p:cNvSpPr txBox="1"/>
          <p:nvPr/>
        </p:nvSpPr>
        <p:spPr>
          <a:xfrm>
            <a:off x="6793912" y="7538970"/>
            <a:ext cx="652743" cy="369332"/>
          </a:xfrm>
          <a:prstGeom prst="rect">
            <a:avLst/>
          </a:prstGeom>
          <a:noFill/>
        </p:spPr>
        <p:txBody>
          <a:bodyPr wrap="none" rtlCol="0">
            <a:spAutoFit/>
          </a:bodyPr>
          <a:lstStyle/>
          <a:p>
            <a:r>
              <a:rPr lang="fr-FR" dirty="0">
                <a:solidFill>
                  <a:srgbClr val="25339F"/>
                </a:solidFill>
              </a:rPr>
              <a:t>2025</a:t>
            </a:r>
          </a:p>
        </p:txBody>
      </p:sp>
    </p:spTree>
    <p:extLst>
      <p:ext uri="{BB962C8B-B14F-4D97-AF65-F5344CB8AC3E}">
        <p14:creationId xmlns:p14="http://schemas.microsoft.com/office/powerpoint/2010/main" val="257877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p:cNvPicPr>
            <a:picLocks noChangeAspect="1"/>
          </p:cNvPicPr>
          <p:nvPr/>
        </p:nvPicPr>
        <p:blipFill>
          <a:blip r:embed="rId3"/>
          <a:stretch>
            <a:fillRect/>
          </a:stretch>
        </p:blipFill>
        <p:spPr>
          <a:xfrm>
            <a:off x="671288" y="1509742"/>
            <a:ext cx="5681209" cy="5288111"/>
          </a:xfrm>
          <a:prstGeom prst="rect">
            <a:avLst/>
          </a:prstGeom>
        </p:spPr>
      </p:pic>
      <p:sp>
        <p:nvSpPr>
          <p:cNvPr id="4" name="ZoneTexte 3"/>
          <p:cNvSpPr txBox="1"/>
          <p:nvPr/>
        </p:nvSpPr>
        <p:spPr>
          <a:xfrm>
            <a:off x="555878" y="776240"/>
            <a:ext cx="4514377" cy="769441"/>
          </a:xfrm>
          <a:prstGeom prst="rect">
            <a:avLst/>
          </a:prstGeom>
          <a:noFill/>
        </p:spPr>
        <p:txBody>
          <a:bodyPr wrap="none" rtlCol="0">
            <a:spAutoFit/>
          </a:bodyPr>
          <a:lstStyle/>
          <a:p>
            <a:r>
              <a:rPr lang="fr-FR" sz="4400" b="1" dirty="0">
                <a:effectLst>
                  <a:outerShdw blurRad="38100" dist="38100" dir="2700000" algn="tl">
                    <a:srgbClr val="000000">
                      <a:alpha val="43137"/>
                    </a:srgbClr>
                  </a:outerShdw>
                </a:effectLst>
                <a:latin typeface="Helvetica neue"/>
                <a:cs typeface="Calibri" panose="020F0502020204030204" pitchFamily="34" charset="0"/>
              </a:rPr>
              <a:t>Période</a:t>
            </a:r>
            <a:r>
              <a:rPr lang="fr-FR" sz="4400" dirty="0">
                <a:effectLst>
                  <a:outerShdw blurRad="38100" dist="38100" dir="2700000" algn="tl">
                    <a:srgbClr val="000000">
                      <a:alpha val="43137"/>
                    </a:srgbClr>
                  </a:outerShdw>
                </a:effectLst>
                <a:latin typeface="Helvetica neue"/>
              </a:rPr>
              <a:t> glaciaire</a:t>
            </a:r>
          </a:p>
        </p:txBody>
      </p:sp>
      <p:sp>
        <p:nvSpPr>
          <p:cNvPr id="5" name="ZoneTexte 4"/>
          <p:cNvSpPr txBox="1"/>
          <p:nvPr/>
        </p:nvSpPr>
        <p:spPr>
          <a:xfrm>
            <a:off x="5447111" y="309413"/>
            <a:ext cx="2518638" cy="1200329"/>
          </a:xfrm>
          <a:prstGeom prst="rect">
            <a:avLst/>
          </a:prstGeom>
          <a:noFill/>
        </p:spPr>
        <p:txBody>
          <a:bodyPr wrap="none" rtlCol="0">
            <a:spAutoFit/>
          </a:bodyPr>
          <a:lstStyle/>
          <a:p>
            <a:pPr algn="ctr"/>
            <a:r>
              <a:rPr lang="fr-FR" sz="3600" b="1" dirty="0">
                <a:solidFill>
                  <a:srgbClr val="7030A0"/>
                </a:solidFill>
                <a:latin typeface="Helvetica neue"/>
              </a:rPr>
              <a:t>en</a:t>
            </a:r>
            <a:br>
              <a:rPr lang="fr-FR" sz="3600" b="1" dirty="0">
                <a:solidFill>
                  <a:srgbClr val="7030A0"/>
                </a:solidFill>
                <a:latin typeface="Helvetica neue"/>
              </a:rPr>
            </a:br>
            <a:r>
              <a:rPr lang="fr-FR" sz="3600" b="1" dirty="0">
                <a:solidFill>
                  <a:srgbClr val="7030A0"/>
                </a:solidFill>
                <a:latin typeface="Helvetica neue"/>
              </a:rPr>
              <a:t>10 000 ans</a:t>
            </a:r>
          </a:p>
        </p:txBody>
      </p:sp>
      <p:pic>
        <p:nvPicPr>
          <p:cNvPr id="7" name="Image 6"/>
          <p:cNvPicPr>
            <a:picLocks noChangeAspect="1"/>
          </p:cNvPicPr>
          <p:nvPr/>
        </p:nvPicPr>
        <p:blipFill>
          <a:blip r:embed="rId4"/>
          <a:stretch>
            <a:fillRect/>
          </a:stretch>
        </p:blipFill>
        <p:spPr>
          <a:xfrm>
            <a:off x="6467907" y="1509742"/>
            <a:ext cx="5657317" cy="5313408"/>
          </a:xfrm>
          <a:prstGeom prst="rect">
            <a:avLst/>
          </a:prstGeom>
        </p:spPr>
      </p:pic>
      <p:sp>
        <p:nvSpPr>
          <p:cNvPr id="10" name="Flèche courbée vers le bas 9"/>
          <p:cNvSpPr/>
          <p:nvPr/>
        </p:nvSpPr>
        <p:spPr>
          <a:xfrm>
            <a:off x="5044867" y="205105"/>
            <a:ext cx="3559837" cy="1304637"/>
          </a:xfrm>
          <a:prstGeom prst="curved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520" dirty="0">
              <a:solidFill>
                <a:schemeClr val="tx1"/>
              </a:solidFill>
            </a:endParaRPr>
          </a:p>
        </p:txBody>
      </p:sp>
      <p:sp>
        <p:nvSpPr>
          <p:cNvPr id="12" name="ZoneTexte 11"/>
          <p:cNvSpPr txBox="1"/>
          <p:nvPr/>
        </p:nvSpPr>
        <p:spPr>
          <a:xfrm>
            <a:off x="9231477" y="772580"/>
            <a:ext cx="3009157" cy="769441"/>
          </a:xfrm>
          <a:prstGeom prst="rect">
            <a:avLst/>
          </a:prstGeom>
          <a:noFill/>
        </p:spPr>
        <p:txBody>
          <a:bodyPr wrap="none" rtlCol="0">
            <a:spAutoFit/>
          </a:bodyPr>
          <a:lstStyle/>
          <a:p>
            <a:r>
              <a:rPr lang="fr-FR" sz="4400" dirty="0">
                <a:effectLst>
                  <a:outerShdw blurRad="38100" dist="38100" dir="2700000" algn="tl">
                    <a:srgbClr val="000000">
                      <a:alpha val="43137"/>
                    </a:srgbClr>
                  </a:outerShdw>
                </a:effectLst>
                <a:latin typeface="Helvetica neue"/>
              </a:rPr>
              <a:t>Aujourd’hui</a:t>
            </a:r>
          </a:p>
        </p:txBody>
      </p:sp>
      <p:pic>
        <p:nvPicPr>
          <p:cNvPr id="9" name="Image 8"/>
          <p:cNvPicPr>
            <a:picLocks noChangeAspect="1"/>
          </p:cNvPicPr>
          <p:nvPr/>
        </p:nvPicPr>
        <p:blipFill>
          <a:blip r:embed="rId5"/>
          <a:stretch>
            <a:fillRect/>
          </a:stretch>
        </p:blipFill>
        <p:spPr>
          <a:xfrm>
            <a:off x="3271858" y="6823150"/>
            <a:ext cx="3017094" cy="2778049"/>
          </a:xfrm>
          <a:prstGeom prst="rect">
            <a:avLst/>
          </a:prstGeom>
          <a:ln>
            <a:solidFill>
              <a:schemeClr val="tx1"/>
            </a:solidFill>
          </a:ln>
        </p:spPr>
      </p:pic>
      <p:sp>
        <p:nvSpPr>
          <p:cNvPr id="11" name="ZoneTexte 10"/>
          <p:cNvSpPr txBox="1"/>
          <p:nvPr/>
        </p:nvSpPr>
        <p:spPr>
          <a:xfrm>
            <a:off x="4201048" y="6797853"/>
            <a:ext cx="1383712" cy="523220"/>
          </a:xfrm>
          <a:prstGeom prst="rect">
            <a:avLst/>
          </a:prstGeom>
          <a:noFill/>
        </p:spPr>
        <p:txBody>
          <a:bodyPr wrap="none" rtlCol="0">
            <a:spAutoFit/>
          </a:bodyPr>
          <a:lstStyle/>
          <a:p>
            <a:r>
              <a:rPr lang="fr-FR" sz="2800" b="1" dirty="0">
                <a:latin typeface="Helvetica neue"/>
              </a:rPr>
              <a:t>Steppe</a:t>
            </a:r>
          </a:p>
        </p:txBody>
      </p:sp>
      <p:pic>
        <p:nvPicPr>
          <p:cNvPr id="15" name="Image 14"/>
          <p:cNvPicPr>
            <a:picLocks noChangeAspect="1"/>
          </p:cNvPicPr>
          <p:nvPr/>
        </p:nvPicPr>
        <p:blipFill>
          <a:blip r:embed="rId6"/>
          <a:stretch>
            <a:fillRect/>
          </a:stretch>
        </p:blipFill>
        <p:spPr>
          <a:xfrm>
            <a:off x="671288" y="6797853"/>
            <a:ext cx="2600570" cy="2803346"/>
          </a:xfrm>
          <a:prstGeom prst="rect">
            <a:avLst/>
          </a:prstGeom>
        </p:spPr>
      </p:pic>
      <p:sp>
        <p:nvSpPr>
          <p:cNvPr id="16" name="ZoneTexte 15"/>
          <p:cNvSpPr txBox="1"/>
          <p:nvPr/>
        </p:nvSpPr>
        <p:spPr>
          <a:xfrm>
            <a:off x="638197" y="6838066"/>
            <a:ext cx="2172390" cy="646331"/>
          </a:xfrm>
          <a:prstGeom prst="rect">
            <a:avLst/>
          </a:prstGeom>
          <a:noFill/>
        </p:spPr>
        <p:txBody>
          <a:bodyPr wrap="none" rtlCol="0">
            <a:spAutoFit/>
          </a:bodyPr>
          <a:lstStyle/>
          <a:p>
            <a:r>
              <a:rPr lang="fr-FR" b="1" dirty="0">
                <a:solidFill>
                  <a:schemeClr val="bg1"/>
                </a:solidFill>
                <a:latin typeface="Helvetica neue"/>
              </a:rPr>
              <a:t>Pingouin grotte </a:t>
            </a:r>
            <a:br>
              <a:rPr lang="fr-FR" b="1" dirty="0">
                <a:solidFill>
                  <a:schemeClr val="bg1"/>
                </a:solidFill>
                <a:latin typeface="Helvetica neue"/>
              </a:rPr>
            </a:br>
            <a:r>
              <a:rPr lang="fr-FR" b="1" dirty="0" err="1">
                <a:solidFill>
                  <a:schemeClr val="bg1"/>
                </a:solidFill>
                <a:latin typeface="Helvetica neue"/>
              </a:rPr>
              <a:t>Cosquer</a:t>
            </a:r>
            <a:r>
              <a:rPr lang="fr-FR" b="1" dirty="0">
                <a:solidFill>
                  <a:schemeClr val="bg1"/>
                </a:solidFill>
                <a:latin typeface="Helvetica neue"/>
              </a:rPr>
              <a:t> Marseille</a:t>
            </a:r>
          </a:p>
        </p:txBody>
      </p:sp>
      <p:sp>
        <p:nvSpPr>
          <p:cNvPr id="13" name="Espace réservé du numéro de diapositive 1"/>
          <p:cNvSpPr txBox="1">
            <a:spLocks/>
          </p:cNvSpPr>
          <p:nvPr/>
        </p:nvSpPr>
        <p:spPr>
          <a:xfrm>
            <a:off x="12032269" y="8873130"/>
            <a:ext cx="539257"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4</a:t>
            </a:fld>
            <a:endParaRPr lang="fr-FR" sz="2800" b="1" dirty="0"/>
          </a:p>
        </p:txBody>
      </p:sp>
    </p:spTree>
    <p:extLst>
      <p:ext uri="{BB962C8B-B14F-4D97-AF65-F5344CB8AC3E}">
        <p14:creationId xmlns:p14="http://schemas.microsoft.com/office/powerpoint/2010/main" val="21637824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5000" b="1" dirty="0"/>
              <a:t>Empreinte carbone moyenne d’un Français</a:t>
            </a:r>
          </a:p>
        </p:txBody>
      </p:sp>
      <p:sp>
        <p:nvSpPr>
          <p:cNvPr id="5" name="Espace réservé du numéro de diapositive 1"/>
          <p:cNvSpPr txBox="1">
            <a:spLocks/>
          </p:cNvSpPr>
          <p:nvPr/>
        </p:nvSpPr>
        <p:spPr>
          <a:xfrm>
            <a:off x="11873552" y="8958289"/>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5</a:t>
            </a:fld>
            <a:endParaRPr lang="fr-FR" sz="2800" b="1" dirty="0"/>
          </a:p>
        </p:txBody>
      </p:sp>
      <p:pic>
        <p:nvPicPr>
          <p:cNvPr id="6" name="Image 5"/>
          <p:cNvPicPr>
            <a:picLocks noChangeAspect="1"/>
          </p:cNvPicPr>
          <p:nvPr/>
        </p:nvPicPr>
        <p:blipFill>
          <a:blip r:embed="rId3"/>
          <a:stretch>
            <a:fillRect/>
          </a:stretch>
        </p:blipFill>
        <p:spPr>
          <a:xfrm>
            <a:off x="129104" y="1838325"/>
            <a:ext cx="12442002" cy="6700368"/>
          </a:xfrm>
          <a:prstGeom prst="rect">
            <a:avLst/>
          </a:prstGeom>
        </p:spPr>
      </p:pic>
      <p:sp>
        <p:nvSpPr>
          <p:cNvPr id="7" name="ZoneTexte 6"/>
          <p:cNvSpPr txBox="1"/>
          <p:nvPr/>
        </p:nvSpPr>
        <p:spPr>
          <a:xfrm>
            <a:off x="1184856" y="8500056"/>
            <a:ext cx="139012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2,75 tonnes</a:t>
            </a:r>
          </a:p>
        </p:txBody>
      </p:sp>
      <p:sp>
        <p:nvSpPr>
          <p:cNvPr id="8" name="ZoneTexte 7"/>
          <p:cNvSpPr txBox="1"/>
          <p:nvPr/>
        </p:nvSpPr>
        <p:spPr>
          <a:xfrm>
            <a:off x="3758972" y="8500056"/>
            <a:ext cx="139012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2,45 tonnes</a:t>
            </a:r>
          </a:p>
        </p:txBody>
      </p:sp>
      <p:sp>
        <p:nvSpPr>
          <p:cNvPr id="9" name="ZoneTexte 8"/>
          <p:cNvSpPr txBox="1"/>
          <p:nvPr/>
        </p:nvSpPr>
        <p:spPr>
          <a:xfrm>
            <a:off x="6023507" y="8497886"/>
            <a:ext cx="139012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1,95 tonnes</a:t>
            </a:r>
          </a:p>
        </p:txBody>
      </p:sp>
      <p:sp>
        <p:nvSpPr>
          <p:cNvPr id="10" name="ZoneTexte 9"/>
          <p:cNvSpPr txBox="1"/>
          <p:nvPr/>
        </p:nvSpPr>
        <p:spPr>
          <a:xfrm>
            <a:off x="8469383" y="8494650"/>
            <a:ext cx="126188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1,7 tonnes</a:t>
            </a:r>
          </a:p>
        </p:txBody>
      </p:sp>
      <p:sp>
        <p:nvSpPr>
          <p:cNvPr id="11" name="ZoneTexte 10"/>
          <p:cNvSpPr txBox="1"/>
          <p:nvPr/>
        </p:nvSpPr>
        <p:spPr>
          <a:xfrm>
            <a:off x="10862158" y="8485507"/>
            <a:ext cx="126188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1,3 tonnes</a:t>
            </a:r>
          </a:p>
        </p:txBody>
      </p:sp>
    </p:spTree>
    <p:extLst>
      <p:ext uri="{BB962C8B-B14F-4D97-AF65-F5344CB8AC3E}">
        <p14:creationId xmlns:p14="http://schemas.microsoft.com/office/powerpoint/2010/main" val="659801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3319968" y="7298280"/>
            <a:ext cx="2695074" cy="646331"/>
          </a:xfrm>
          <a:prstGeom prst="rect">
            <a:avLst/>
          </a:prstGeom>
          <a:noFill/>
        </p:spPr>
        <p:txBody>
          <a:bodyPr wrap="square" rtlCol="0">
            <a:spAutoFit/>
          </a:bodyPr>
          <a:lstStyle/>
          <a:p>
            <a:pPr algn="ctr"/>
            <a:r>
              <a:rPr lang="fr-FR" sz="3600" b="1" dirty="0">
                <a:latin typeface="Arial Narrow" panose="020B0606020202030204" pitchFamily="34" charset="0"/>
              </a:rPr>
              <a:t>2030</a:t>
            </a:r>
            <a:endParaRPr lang="fr-FR" sz="3600" b="1" baseline="-25000" dirty="0">
              <a:solidFill>
                <a:srgbClr val="C00000"/>
              </a:solidFill>
              <a:latin typeface="Arial Narrow" panose="020B0606020202030204" pitchFamily="34" charset="0"/>
            </a:endParaRPr>
          </a:p>
        </p:txBody>
      </p:sp>
      <p:sp>
        <p:nvSpPr>
          <p:cNvPr id="11" name="ZoneTexte 10"/>
          <p:cNvSpPr txBox="1"/>
          <p:nvPr/>
        </p:nvSpPr>
        <p:spPr>
          <a:xfrm>
            <a:off x="5656863" y="7298280"/>
            <a:ext cx="3959979" cy="646331"/>
          </a:xfrm>
          <a:prstGeom prst="rect">
            <a:avLst/>
          </a:prstGeom>
          <a:noFill/>
        </p:spPr>
        <p:txBody>
          <a:bodyPr wrap="square" rtlCol="0">
            <a:spAutoFit/>
          </a:bodyPr>
          <a:lstStyle/>
          <a:p>
            <a:pPr algn="ctr"/>
            <a:r>
              <a:rPr lang="fr-FR" sz="3600" b="1" dirty="0">
                <a:latin typeface="Arial Narrow" panose="020B0606020202030204" pitchFamily="34" charset="0"/>
              </a:rPr>
              <a:t>6,5 t CO</a:t>
            </a:r>
            <a:r>
              <a:rPr lang="fr-FR" sz="3600" b="1" baseline="-25000" dirty="0">
                <a:latin typeface="Arial Narrow" panose="020B0606020202030204" pitchFamily="34" charset="0"/>
              </a:rPr>
              <a:t>2éq </a:t>
            </a:r>
            <a:r>
              <a:rPr lang="fr-FR" sz="3600" b="1" dirty="0">
                <a:latin typeface="Arial Narrow" panose="020B0606020202030204" pitchFamily="34" charset="0"/>
              </a:rPr>
              <a:t>/ an</a:t>
            </a:r>
          </a:p>
        </p:txBody>
      </p:sp>
      <p:sp>
        <p:nvSpPr>
          <p:cNvPr id="13" name="ZoneTexte 12"/>
          <p:cNvSpPr txBox="1"/>
          <p:nvPr/>
        </p:nvSpPr>
        <p:spPr>
          <a:xfrm>
            <a:off x="5689447" y="8252676"/>
            <a:ext cx="3588070" cy="646331"/>
          </a:xfrm>
          <a:prstGeom prst="rect">
            <a:avLst/>
          </a:prstGeom>
          <a:noFill/>
        </p:spPr>
        <p:txBody>
          <a:bodyPr wrap="square" rtlCol="0">
            <a:spAutoFit/>
          </a:bodyPr>
          <a:lstStyle/>
          <a:p>
            <a:pPr algn="ctr"/>
            <a:r>
              <a:rPr lang="fr-FR" sz="3600" b="1" dirty="0">
                <a:latin typeface="Arial Narrow" panose="020B0606020202030204" pitchFamily="34" charset="0"/>
              </a:rPr>
              <a:t>2 t CO</a:t>
            </a:r>
            <a:r>
              <a:rPr lang="fr-FR" sz="3600" b="1" baseline="-25000" dirty="0">
                <a:latin typeface="Arial Narrow" panose="020B0606020202030204" pitchFamily="34" charset="0"/>
              </a:rPr>
              <a:t>2éq </a:t>
            </a:r>
            <a:r>
              <a:rPr lang="fr-FR" sz="3600" b="1" dirty="0">
                <a:latin typeface="Arial Narrow" panose="020B0606020202030204" pitchFamily="34" charset="0"/>
              </a:rPr>
              <a:t>/ an</a:t>
            </a:r>
          </a:p>
        </p:txBody>
      </p:sp>
      <p:sp>
        <p:nvSpPr>
          <p:cNvPr id="17" name="ZoneTexte 16"/>
          <p:cNvSpPr txBox="1"/>
          <p:nvPr/>
        </p:nvSpPr>
        <p:spPr>
          <a:xfrm>
            <a:off x="2873470" y="8242009"/>
            <a:ext cx="3588070" cy="954107"/>
          </a:xfrm>
          <a:prstGeom prst="rect">
            <a:avLst/>
          </a:prstGeom>
          <a:noFill/>
        </p:spPr>
        <p:txBody>
          <a:bodyPr wrap="square" rtlCol="0">
            <a:spAutoFit/>
          </a:bodyPr>
          <a:lstStyle/>
          <a:p>
            <a:pPr algn="ctr"/>
            <a:r>
              <a:rPr lang="fr-FR" sz="3600" b="1" dirty="0">
                <a:latin typeface="Arial Narrow" panose="020B0606020202030204" pitchFamily="34" charset="0"/>
              </a:rPr>
              <a:t>2050</a:t>
            </a:r>
          </a:p>
          <a:p>
            <a:pPr algn="ctr"/>
            <a:r>
              <a:rPr lang="fr-FR" b="1" dirty="0">
                <a:latin typeface="Arial Narrow" panose="020B0606020202030204" pitchFamily="34" charset="0"/>
              </a:rPr>
              <a:t>Neutralité carbone</a:t>
            </a:r>
            <a:endParaRPr lang="fr-FR" b="1" baseline="-25000" dirty="0">
              <a:solidFill>
                <a:srgbClr val="C00000"/>
              </a:solidFill>
              <a:latin typeface="Arial Narrow" panose="020B0606020202030204" pitchFamily="34" charset="0"/>
            </a:endParaRPr>
          </a:p>
        </p:txBody>
      </p:sp>
      <p:sp>
        <p:nvSpPr>
          <p:cNvPr id="23" name="Rectangle 22"/>
          <p:cNvSpPr/>
          <p:nvPr/>
        </p:nvSpPr>
        <p:spPr>
          <a:xfrm>
            <a:off x="0" y="-1"/>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4800" b="1" dirty="0"/>
              <a:t>Objectifs pour atteindre la neutralité carbone</a:t>
            </a:r>
          </a:p>
        </p:txBody>
      </p:sp>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9718" y="8191121"/>
            <a:ext cx="779800" cy="76944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6"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6</a:t>
            </a:fld>
            <a:endParaRPr lang="fr-FR" sz="2800" b="1" dirty="0"/>
          </a:p>
        </p:txBody>
      </p:sp>
      <p:sp>
        <p:nvSpPr>
          <p:cNvPr id="33" name="ZoneTexte 32">
            <a:extLst>
              <a:ext uri="{FF2B5EF4-FFF2-40B4-BE49-F238E27FC236}">
                <a16:creationId xmlns:a16="http://schemas.microsoft.com/office/drawing/2014/main" id="{E72CC314-64F9-FB43-B074-79A819FF122B}"/>
              </a:ext>
            </a:extLst>
          </p:cNvPr>
          <p:cNvSpPr txBox="1"/>
          <p:nvPr/>
        </p:nvSpPr>
        <p:spPr>
          <a:xfrm>
            <a:off x="552091" y="9215480"/>
            <a:ext cx="6358087" cy="307777"/>
          </a:xfrm>
          <a:prstGeom prst="rect">
            <a:avLst/>
          </a:prstGeom>
          <a:noFill/>
        </p:spPr>
        <p:txBody>
          <a:bodyPr wrap="none" rtlCol="0">
            <a:spAutoFit/>
          </a:bodyPr>
          <a:lstStyle/>
          <a:p>
            <a:r>
              <a:rPr lang="fr-FR" sz="1400" dirty="0"/>
              <a:t>Source empreinte carbone : l’empreinte carbone des Français </a:t>
            </a:r>
            <a:r>
              <a:rPr lang="fr-FR" sz="1400" dirty="0" err="1"/>
              <a:t>Citepa</a:t>
            </a:r>
            <a:r>
              <a:rPr lang="fr-FR" sz="1400" dirty="0"/>
              <a:t> et ABC </a:t>
            </a:r>
            <a:r>
              <a:rPr lang="fr-FR" sz="1400" dirty="0" err="1"/>
              <a:t>oct</a:t>
            </a:r>
            <a:r>
              <a:rPr lang="fr-FR" sz="1400" dirty="0"/>
              <a:t> 2025</a:t>
            </a:r>
          </a:p>
        </p:txBody>
      </p:sp>
      <p:pic>
        <p:nvPicPr>
          <p:cNvPr id="34" name="Picture 2">
            <a:extLst>
              <a:ext uri="{FF2B5EF4-FFF2-40B4-BE49-F238E27FC236}">
                <a16:creationId xmlns:a16="http://schemas.microsoft.com/office/drawing/2014/main" id="{4C410B91-1D17-BB42-91BE-E3795F2A69E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4017" y="7236725"/>
            <a:ext cx="779800" cy="76944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5" name="ZoneTexte 34">
            <a:extLst>
              <a:ext uri="{FF2B5EF4-FFF2-40B4-BE49-F238E27FC236}">
                <a16:creationId xmlns:a16="http://schemas.microsoft.com/office/drawing/2014/main" id="{E2BF973F-7DC8-20A7-5064-C5E47B079D33}"/>
              </a:ext>
            </a:extLst>
          </p:cNvPr>
          <p:cNvSpPr txBox="1"/>
          <p:nvPr/>
        </p:nvSpPr>
        <p:spPr>
          <a:xfrm>
            <a:off x="2553725" y="6492462"/>
            <a:ext cx="564578" cy="461665"/>
          </a:xfrm>
          <a:prstGeom prst="rect">
            <a:avLst/>
          </a:prstGeom>
          <a:noFill/>
        </p:spPr>
        <p:txBody>
          <a:bodyPr wrap="none" rtlCol="0">
            <a:spAutoFit/>
          </a:bodyPr>
          <a:lstStyle/>
          <a:p>
            <a:r>
              <a:rPr lang="fr-FR" sz="2400" b="1" dirty="0">
                <a:solidFill>
                  <a:schemeClr val="bg1"/>
                </a:solidFill>
                <a:latin typeface="Arial Narrow" panose="020B0606020202030204" pitchFamily="34" charset="0"/>
              </a:rPr>
              <a:t>4%</a:t>
            </a:r>
          </a:p>
        </p:txBody>
      </p:sp>
      <p:sp>
        <p:nvSpPr>
          <p:cNvPr id="36" name="ZoneTexte 35">
            <a:extLst>
              <a:ext uri="{FF2B5EF4-FFF2-40B4-BE49-F238E27FC236}">
                <a16:creationId xmlns:a16="http://schemas.microsoft.com/office/drawing/2014/main" id="{D2C65B82-EA49-FC42-87D2-D9A5DEC44E83}"/>
              </a:ext>
            </a:extLst>
          </p:cNvPr>
          <p:cNvSpPr txBox="1"/>
          <p:nvPr/>
        </p:nvSpPr>
        <p:spPr>
          <a:xfrm>
            <a:off x="4440922" y="6485293"/>
            <a:ext cx="691215" cy="461665"/>
          </a:xfrm>
          <a:prstGeom prst="rect">
            <a:avLst/>
          </a:prstGeom>
          <a:noFill/>
        </p:spPr>
        <p:txBody>
          <a:bodyPr wrap="none" rtlCol="0">
            <a:spAutoFit/>
          </a:bodyPr>
          <a:lstStyle/>
          <a:p>
            <a:r>
              <a:rPr lang="fr-FR" sz="2400" b="1" dirty="0">
                <a:solidFill>
                  <a:schemeClr val="bg1"/>
                </a:solidFill>
                <a:latin typeface="Arial Narrow" panose="020B0606020202030204" pitchFamily="34" charset="0"/>
              </a:rPr>
              <a:t>42%</a:t>
            </a:r>
          </a:p>
        </p:txBody>
      </p:sp>
      <p:sp>
        <p:nvSpPr>
          <p:cNvPr id="37" name="ZoneTexte 36">
            <a:extLst>
              <a:ext uri="{FF2B5EF4-FFF2-40B4-BE49-F238E27FC236}">
                <a16:creationId xmlns:a16="http://schemas.microsoft.com/office/drawing/2014/main" id="{0A86D18F-DCAC-9125-79EB-643AEAABC184}"/>
              </a:ext>
            </a:extLst>
          </p:cNvPr>
          <p:cNvSpPr txBox="1"/>
          <p:nvPr/>
        </p:nvSpPr>
        <p:spPr>
          <a:xfrm>
            <a:off x="8105644" y="6485292"/>
            <a:ext cx="691215" cy="461665"/>
          </a:xfrm>
          <a:prstGeom prst="rect">
            <a:avLst/>
          </a:prstGeom>
          <a:noFill/>
        </p:spPr>
        <p:txBody>
          <a:bodyPr wrap="none" rtlCol="0">
            <a:spAutoFit/>
          </a:bodyPr>
          <a:lstStyle/>
          <a:p>
            <a:r>
              <a:rPr lang="fr-FR" sz="2400" b="1" dirty="0">
                <a:solidFill>
                  <a:schemeClr val="bg1"/>
                </a:solidFill>
                <a:latin typeface="Arial Narrow" panose="020B0606020202030204" pitchFamily="34" charset="0"/>
              </a:rPr>
              <a:t>44%</a:t>
            </a:r>
          </a:p>
        </p:txBody>
      </p:sp>
      <p:sp>
        <p:nvSpPr>
          <p:cNvPr id="38" name="ZoneTexte 37">
            <a:extLst>
              <a:ext uri="{FF2B5EF4-FFF2-40B4-BE49-F238E27FC236}">
                <a16:creationId xmlns:a16="http://schemas.microsoft.com/office/drawing/2014/main" id="{93665019-92CE-14B5-6F74-86C954FF9230}"/>
              </a:ext>
            </a:extLst>
          </p:cNvPr>
          <p:cNvSpPr txBox="1"/>
          <p:nvPr/>
        </p:nvSpPr>
        <p:spPr>
          <a:xfrm>
            <a:off x="10565408" y="6485291"/>
            <a:ext cx="691215" cy="461665"/>
          </a:xfrm>
          <a:prstGeom prst="rect">
            <a:avLst/>
          </a:prstGeom>
          <a:noFill/>
        </p:spPr>
        <p:txBody>
          <a:bodyPr wrap="none" rtlCol="0">
            <a:spAutoFit/>
          </a:bodyPr>
          <a:lstStyle/>
          <a:p>
            <a:r>
              <a:rPr lang="fr-FR" sz="2400" b="1" dirty="0">
                <a:solidFill>
                  <a:schemeClr val="bg1"/>
                </a:solidFill>
                <a:latin typeface="Arial Narrow" panose="020B0606020202030204" pitchFamily="34" charset="0"/>
              </a:rPr>
              <a:t>10%</a:t>
            </a:r>
          </a:p>
        </p:txBody>
      </p:sp>
      <p:pic>
        <p:nvPicPr>
          <p:cNvPr id="56" name="Image 55" descr="Une image contenant texte, chaussures, habits, capture d’écran&#10;&#10;Le contenu généré par l’IA peut être incorrect.">
            <a:extLst>
              <a:ext uri="{FF2B5EF4-FFF2-40B4-BE49-F238E27FC236}">
                <a16:creationId xmlns:a16="http://schemas.microsoft.com/office/drawing/2014/main" id="{A8A24E70-4A62-AFDF-DD7E-082DD618E244}"/>
              </a:ext>
            </a:extLst>
          </p:cNvPr>
          <p:cNvPicPr>
            <a:picLocks noChangeAspect="1"/>
          </p:cNvPicPr>
          <p:nvPr/>
        </p:nvPicPr>
        <p:blipFill>
          <a:blip r:embed="rId4"/>
          <a:stretch>
            <a:fillRect/>
          </a:stretch>
        </p:blipFill>
        <p:spPr>
          <a:xfrm>
            <a:off x="1002534" y="1687303"/>
            <a:ext cx="10593807" cy="5469094"/>
          </a:xfrm>
          <a:prstGeom prst="rect">
            <a:avLst/>
          </a:prstGeom>
        </p:spPr>
      </p:pic>
      <p:sp>
        <p:nvSpPr>
          <p:cNvPr id="57" name="Forme libre : forme 56">
            <a:extLst>
              <a:ext uri="{FF2B5EF4-FFF2-40B4-BE49-F238E27FC236}">
                <a16:creationId xmlns:a16="http://schemas.microsoft.com/office/drawing/2014/main" id="{9EBF84AF-5AE0-C427-6EEF-F3FEE5080098}"/>
              </a:ext>
            </a:extLst>
          </p:cNvPr>
          <p:cNvSpPr/>
          <p:nvPr/>
        </p:nvSpPr>
        <p:spPr>
          <a:xfrm>
            <a:off x="1443210" y="7150139"/>
            <a:ext cx="9683826" cy="1994053"/>
          </a:xfrm>
          <a:custGeom>
            <a:avLst/>
            <a:gdLst>
              <a:gd name="csX0" fmla="*/ 0 w 9683826"/>
              <a:gd name="csY0" fmla="*/ 44068 h 1994053"/>
              <a:gd name="csX1" fmla="*/ 1520327 w 9683826"/>
              <a:gd name="csY1" fmla="*/ 1994053 h 1994053"/>
              <a:gd name="csX2" fmla="*/ 7987229 w 9683826"/>
              <a:gd name="csY2" fmla="*/ 1972019 h 1994053"/>
              <a:gd name="csX3" fmla="*/ 9683826 w 9683826"/>
              <a:gd name="csY3" fmla="*/ 0 h 1994053"/>
            </a:gdLst>
            <a:ahLst/>
            <a:cxnLst>
              <a:cxn ang="0">
                <a:pos x="csX0" y="csY0"/>
              </a:cxn>
              <a:cxn ang="0">
                <a:pos x="csX1" y="csY1"/>
              </a:cxn>
              <a:cxn ang="0">
                <a:pos x="csX2" y="csY2"/>
              </a:cxn>
              <a:cxn ang="0">
                <a:pos x="csX3" y="csY3"/>
              </a:cxn>
            </a:cxnLst>
            <a:rect l="l" t="t" r="r" b="b"/>
            <a:pathLst>
              <a:path w="9683826" h="1994053">
                <a:moveTo>
                  <a:pt x="0" y="44068"/>
                </a:moveTo>
                <a:lnTo>
                  <a:pt x="1520327" y="1994053"/>
                </a:lnTo>
                <a:lnTo>
                  <a:pt x="7987229" y="1972019"/>
                </a:lnTo>
                <a:lnTo>
                  <a:pt x="9683826" y="0"/>
                </a:lnTo>
              </a:path>
            </a:pathLst>
          </a:cu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22112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682388" y="2388362"/>
            <a:ext cx="11657096" cy="6705512"/>
          </a:xfrm>
          <a:prstGeom prst="rect">
            <a:avLst/>
          </a:prstGeom>
        </p:spPr>
      </p:pic>
      <p:cxnSp>
        <p:nvCxnSpPr>
          <p:cNvPr id="5" name="Connecteur droit 4"/>
          <p:cNvCxnSpPr/>
          <p:nvPr/>
        </p:nvCxnSpPr>
        <p:spPr>
          <a:xfrm>
            <a:off x="2827281" y="3147603"/>
            <a:ext cx="976108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ZoneTexte 5"/>
          <p:cNvSpPr txBox="1"/>
          <p:nvPr/>
        </p:nvSpPr>
        <p:spPr>
          <a:xfrm>
            <a:off x="10247128" y="2683579"/>
            <a:ext cx="2540824" cy="584775"/>
          </a:xfrm>
          <a:prstGeom prst="rect">
            <a:avLst/>
          </a:prstGeom>
          <a:noFill/>
        </p:spPr>
        <p:txBody>
          <a:bodyPr wrap="none" rtlCol="0">
            <a:spAutoFit/>
          </a:bodyPr>
          <a:lstStyle/>
          <a:p>
            <a:r>
              <a:rPr lang="fr-FR" sz="3200" b="1" dirty="0">
                <a:solidFill>
                  <a:srgbClr val="FF0000"/>
                </a:solidFill>
              </a:rPr>
              <a:t>SMIC Français</a:t>
            </a:r>
          </a:p>
        </p:txBody>
      </p:sp>
      <p:sp>
        <p:nvSpPr>
          <p:cNvPr id="7" name="Rectangle 6"/>
          <p:cNvSpPr/>
          <p:nvPr/>
        </p:nvSpPr>
        <p:spPr>
          <a:xfrm>
            <a:off x="0" y="-1"/>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4800" b="1" dirty="0"/>
              <a:t>Part d’émissions mondiales de CO</a:t>
            </a:r>
            <a:r>
              <a:rPr lang="fr-FR" sz="4800" b="1" baseline="-25000" dirty="0"/>
              <a:t>2</a:t>
            </a:r>
            <a:r>
              <a:rPr lang="fr-FR" sz="4800" b="1" dirty="0"/>
              <a:t>  2019</a:t>
            </a:r>
            <a:endParaRPr lang="fr-FR" sz="4800" b="1" baseline="-25000" dirty="0"/>
          </a:p>
        </p:txBody>
      </p:sp>
      <p:sp>
        <p:nvSpPr>
          <p:cNvPr id="8" name="Espace réservé du numéro de diapositive 1"/>
          <p:cNvSpPr txBox="1">
            <a:spLocks/>
          </p:cNvSpPr>
          <p:nvPr/>
        </p:nvSpPr>
        <p:spPr>
          <a:xfrm>
            <a:off x="11900848" y="8704305"/>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7</a:t>
            </a:fld>
            <a:endParaRPr lang="fr-FR" sz="2800" b="1" dirty="0"/>
          </a:p>
        </p:txBody>
      </p:sp>
      <p:sp>
        <p:nvSpPr>
          <p:cNvPr id="9" name="ZoneTexte 8"/>
          <p:cNvSpPr txBox="1"/>
          <p:nvPr/>
        </p:nvSpPr>
        <p:spPr>
          <a:xfrm>
            <a:off x="752821" y="1600124"/>
            <a:ext cx="2320119" cy="923330"/>
          </a:xfrm>
          <a:prstGeom prst="rect">
            <a:avLst/>
          </a:prstGeom>
          <a:noFill/>
        </p:spPr>
        <p:txBody>
          <a:bodyPr wrap="square" rtlCol="0">
            <a:spAutoFit/>
          </a:bodyPr>
          <a:lstStyle/>
          <a:p>
            <a:pPr algn="ctr"/>
            <a:r>
              <a:rPr lang="fr-FR" b="1" dirty="0"/>
              <a:t>% de la population mondiale par tranche de revenus</a:t>
            </a:r>
          </a:p>
        </p:txBody>
      </p:sp>
      <p:sp>
        <p:nvSpPr>
          <p:cNvPr id="10" name="ZoneTexte 9"/>
          <p:cNvSpPr txBox="1"/>
          <p:nvPr/>
        </p:nvSpPr>
        <p:spPr>
          <a:xfrm>
            <a:off x="4313958" y="1713375"/>
            <a:ext cx="5274874" cy="830997"/>
          </a:xfrm>
          <a:prstGeom prst="rect">
            <a:avLst/>
          </a:prstGeom>
          <a:noFill/>
        </p:spPr>
        <p:txBody>
          <a:bodyPr wrap="square" rtlCol="0">
            <a:spAutoFit/>
          </a:bodyPr>
          <a:lstStyle/>
          <a:p>
            <a:pPr algn="ctr"/>
            <a:r>
              <a:rPr lang="fr-FR" sz="2400" b="1" dirty="0">
                <a:solidFill>
                  <a:srgbClr val="FF0000"/>
                </a:solidFill>
                <a:effectLst>
                  <a:outerShdw blurRad="38100" dist="38100" dir="2700000" algn="tl">
                    <a:srgbClr val="000000">
                      <a:alpha val="43137"/>
                    </a:srgbClr>
                  </a:outerShdw>
                </a:effectLst>
              </a:rPr>
              <a:t>Les 10% les plus riches sont responsables de 50% des émissions</a:t>
            </a:r>
          </a:p>
        </p:txBody>
      </p:sp>
      <p:sp>
        <p:nvSpPr>
          <p:cNvPr id="11" name="ZoneTexte 10"/>
          <p:cNvSpPr txBox="1"/>
          <p:nvPr/>
        </p:nvSpPr>
        <p:spPr>
          <a:xfrm>
            <a:off x="7660125" y="4027595"/>
            <a:ext cx="3857415" cy="1200329"/>
          </a:xfrm>
          <a:prstGeom prst="rect">
            <a:avLst/>
          </a:prstGeom>
          <a:noFill/>
        </p:spPr>
        <p:txBody>
          <a:bodyPr wrap="square" rtlCol="0">
            <a:spAutoFit/>
          </a:bodyPr>
          <a:lstStyle/>
          <a:p>
            <a:pPr algn="ctr"/>
            <a:r>
              <a:rPr lang="fr-FR" sz="2400" b="1" dirty="0">
                <a:solidFill>
                  <a:srgbClr val="C3D048"/>
                </a:solidFill>
                <a:effectLst>
                  <a:outerShdw blurRad="38100" dist="38100" dir="2700000" algn="tl">
                    <a:srgbClr val="000000">
                      <a:alpha val="43137"/>
                    </a:srgbClr>
                  </a:outerShdw>
                </a:effectLst>
              </a:rPr>
              <a:t>Les 40% aux revenus moyens sont responsables de </a:t>
            </a:r>
            <a:br>
              <a:rPr lang="fr-FR" sz="2400" b="1" dirty="0">
                <a:solidFill>
                  <a:srgbClr val="C3D048"/>
                </a:solidFill>
                <a:effectLst>
                  <a:outerShdw blurRad="38100" dist="38100" dir="2700000" algn="tl">
                    <a:srgbClr val="000000">
                      <a:alpha val="43137"/>
                    </a:srgbClr>
                  </a:outerShdw>
                </a:effectLst>
              </a:rPr>
            </a:br>
            <a:r>
              <a:rPr lang="fr-FR" sz="2400" b="1" dirty="0">
                <a:solidFill>
                  <a:srgbClr val="C3D048"/>
                </a:solidFill>
                <a:effectLst>
                  <a:outerShdw blurRad="38100" dist="38100" dir="2700000" algn="tl">
                    <a:srgbClr val="000000">
                      <a:alpha val="43137"/>
                    </a:srgbClr>
                  </a:outerShdw>
                </a:effectLst>
              </a:rPr>
              <a:t>43 % des émissions</a:t>
            </a:r>
          </a:p>
        </p:txBody>
      </p:sp>
      <p:sp>
        <p:nvSpPr>
          <p:cNvPr id="12" name="ZoneTexte 11"/>
          <p:cNvSpPr txBox="1"/>
          <p:nvPr/>
        </p:nvSpPr>
        <p:spPr>
          <a:xfrm>
            <a:off x="7553218" y="6546512"/>
            <a:ext cx="3857415" cy="1200329"/>
          </a:xfrm>
          <a:prstGeom prst="rect">
            <a:avLst/>
          </a:prstGeom>
          <a:noFill/>
        </p:spPr>
        <p:txBody>
          <a:bodyPr wrap="square" rtlCol="0">
            <a:spAutoFit/>
          </a:bodyPr>
          <a:lstStyle/>
          <a:p>
            <a:pPr algn="ctr"/>
            <a:r>
              <a:rPr lang="fr-FR" sz="2400" b="1" dirty="0">
                <a:solidFill>
                  <a:srgbClr val="458331"/>
                </a:solidFill>
                <a:effectLst>
                  <a:outerShdw blurRad="38100" dist="38100" dir="2700000" algn="tl">
                    <a:srgbClr val="000000">
                      <a:alpha val="43137"/>
                    </a:srgbClr>
                  </a:outerShdw>
                </a:effectLst>
              </a:rPr>
              <a:t>Les 50% les plus pauvres sont responsables de </a:t>
            </a:r>
            <a:br>
              <a:rPr lang="fr-FR" sz="2400" b="1" dirty="0">
                <a:solidFill>
                  <a:srgbClr val="458331"/>
                </a:solidFill>
                <a:effectLst>
                  <a:outerShdw blurRad="38100" dist="38100" dir="2700000" algn="tl">
                    <a:srgbClr val="000000">
                      <a:alpha val="43137"/>
                    </a:srgbClr>
                  </a:outerShdw>
                </a:effectLst>
              </a:rPr>
            </a:br>
            <a:r>
              <a:rPr lang="fr-FR" sz="2400" b="1" dirty="0">
                <a:solidFill>
                  <a:srgbClr val="458331"/>
                </a:solidFill>
                <a:effectLst>
                  <a:outerShdw blurRad="38100" dist="38100" dir="2700000" algn="tl">
                    <a:srgbClr val="000000">
                      <a:alpha val="43137"/>
                    </a:srgbClr>
                  </a:outerShdw>
                </a:effectLst>
              </a:rPr>
              <a:t>8 % des émissions</a:t>
            </a:r>
          </a:p>
        </p:txBody>
      </p:sp>
      <p:sp>
        <p:nvSpPr>
          <p:cNvPr id="13" name="ZoneTexte 12"/>
          <p:cNvSpPr txBox="1"/>
          <p:nvPr/>
        </p:nvSpPr>
        <p:spPr>
          <a:xfrm>
            <a:off x="2789046" y="2228237"/>
            <a:ext cx="816671" cy="430887"/>
          </a:xfrm>
          <a:prstGeom prst="rect">
            <a:avLst/>
          </a:prstGeom>
          <a:noFill/>
        </p:spPr>
        <p:txBody>
          <a:bodyPr wrap="square" rtlCol="0">
            <a:spAutoFit/>
          </a:bodyPr>
          <a:lstStyle/>
          <a:p>
            <a:pPr algn="ctr"/>
            <a:r>
              <a:rPr lang="fr-FR" sz="1100" b="1" dirty="0">
                <a:solidFill>
                  <a:srgbClr val="7C2121"/>
                </a:solidFill>
                <a:effectLst>
                  <a:outerShdw blurRad="38100" dist="38100" dir="2700000" algn="tl">
                    <a:srgbClr val="000000">
                      <a:alpha val="43137"/>
                    </a:srgbClr>
                  </a:outerShdw>
                </a:effectLst>
              </a:rPr>
              <a:t>Les 1% les plus riches</a:t>
            </a:r>
          </a:p>
        </p:txBody>
      </p:sp>
      <p:sp>
        <p:nvSpPr>
          <p:cNvPr id="14" name="ZoneTexte 13"/>
          <p:cNvSpPr txBox="1"/>
          <p:nvPr/>
        </p:nvSpPr>
        <p:spPr>
          <a:xfrm>
            <a:off x="2827281" y="9281095"/>
            <a:ext cx="7499874" cy="307777"/>
          </a:xfrm>
          <a:prstGeom prst="rect">
            <a:avLst/>
          </a:prstGeom>
          <a:noFill/>
        </p:spPr>
        <p:txBody>
          <a:bodyPr wrap="none" rtlCol="0">
            <a:spAutoFit/>
          </a:bodyPr>
          <a:lstStyle/>
          <a:p>
            <a:r>
              <a:rPr lang="fr-FR" sz="1400" dirty="0"/>
              <a:t>Source Oxfam et SEI Groupes de revenus mondiaux et émissions de consommation associée en 2019</a:t>
            </a:r>
          </a:p>
        </p:txBody>
      </p:sp>
    </p:spTree>
    <p:extLst>
      <p:ext uri="{BB962C8B-B14F-4D97-AF65-F5344CB8AC3E}">
        <p14:creationId xmlns:p14="http://schemas.microsoft.com/office/powerpoint/2010/main" val="3808335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p:cNvPicPr>
            <a:picLocks noChangeAspect="1"/>
          </p:cNvPicPr>
          <p:nvPr/>
        </p:nvPicPr>
        <p:blipFill>
          <a:blip r:embed="rId3"/>
          <a:stretch>
            <a:fillRect/>
          </a:stretch>
        </p:blipFill>
        <p:spPr>
          <a:xfrm>
            <a:off x="280416" y="1591143"/>
            <a:ext cx="12356810" cy="7911381"/>
          </a:xfrm>
          <a:prstGeom prst="rect">
            <a:avLst/>
          </a:prstGeom>
        </p:spPr>
      </p:pic>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0416" y="6336819"/>
            <a:ext cx="1771673" cy="17481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p:cNvSpPr txBox="1"/>
          <p:nvPr/>
        </p:nvSpPr>
        <p:spPr>
          <a:xfrm>
            <a:off x="2152002" y="6238949"/>
            <a:ext cx="2695074" cy="1938992"/>
          </a:xfrm>
          <a:prstGeom prst="rect">
            <a:avLst/>
          </a:prstGeom>
          <a:noFill/>
        </p:spPr>
        <p:txBody>
          <a:bodyPr wrap="square" rtlCol="0">
            <a:spAutoFit/>
          </a:bodyPr>
          <a:lstStyle/>
          <a:p>
            <a:r>
              <a:rPr lang="fr-FR" sz="4000" b="1" dirty="0"/>
              <a:t>Neutralité</a:t>
            </a:r>
          </a:p>
          <a:p>
            <a:r>
              <a:rPr lang="fr-FR" sz="4000" b="1" dirty="0"/>
              <a:t>carbone</a:t>
            </a:r>
          </a:p>
          <a:p>
            <a:r>
              <a:rPr lang="fr-FR" sz="4000" b="1" dirty="0"/>
              <a:t>en 2050</a:t>
            </a:r>
          </a:p>
        </p:txBody>
      </p:sp>
      <p:sp>
        <p:nvSpPr>
          <p:cNvPr id="5" name="ZoneTexte 4"/>
          <p:cNvSpPr txBox="1"/>
          <p:nvPr/>
        </p:nvSpPr>
        <p:spPr>
          <a:xfrm>
            <a:off x="5304261" y="7561737"/>
            <a:ext cx="2673617" cy="523220"/>
          </a:xfrm>
          <a:prstGeom prst="rect">
            <a:avLst/>
          </a:prstGeom>
          <a:noFill/>
        </p:spPr>
        <p:txBody>
          <a:bodyPr wrap="none" rtlCol="0">
            <a:spAutoFit/>
          </a:bodyPr>
          <a:lstStyle/>
          <a:p>
            <a:r>
              <a:rPr lang="fr-FR" sz="2800" b="1" dirty="0">
                <a:solidFill>
                  <a:schemeClr val="accent6">
                    <a:lumMod val="75000"/>
                  </a:schemeClr>
                </a:solidFill>
              </a:rPr>
              <a:t>Puits de carbone</a:t>
            </a:r>
          </a:p>
        </p:txBody>
      </p:sp>
      <p:sp>
        <p:nvSpPr>
          <p:cNvPr id="6" name="ZoneTexte 5"/>
          <p:cNvSpPr txBox="1"/>
          <p:nvPr/>
        </p:nvSpPr>
        <p:spPr>
          <a:xfrm>
            <a:off x="6211959" y="8350079"/>
            <a:ext cx="704039" cy="523220"/>
          </a:xfrm>
          <a:prstGeom prst="rect">
            <a:avLst/>
          </a:prstGeom>
          <a:solidFill>
            <a:schemeClr val="accent5"/>
          </a:solidFill>
        </p:spPr>
        <p:txBody>
          <a:bodyPr wrap="none" rtlCol="0">
            <a:spAutoFit/>
          </a:bodyPr>
          <a:lstStyle/>
          <a:p>
            <a:r>
              <a:rPr lang="fr-FR" sz="2800" b="1" dirty="0">
                <a:solidFill>
                  <a:schemeClr val="bg1"/>
                </a:solidFill>
              </a:rPr>
              <a:t>1/4</a:t>
            </a:r>
          </a:p>
        </p:txBody>
      </p:sp>
      <p:sp>
        <p:nvSpPr>
          <p:cNvPr id="7" name="ZoneTexte 6"/>
          <p:cNvSpPr txBox="1"/>
          <p:nvPr/>
        </p:nvSpPr>
        <p:spPr>
          <a:xfrm>
            <a:off x="8861538" y="8350079"/>
            <a:ext cx="628698" cy="461665"/>
          </a:xfrm>
          <a:prstGeom prst="rect">
            <a:avLst/>
          </a:prstGeom>
          <a:solidFill>
            <a:schemeClr val="accent6"/>
          </a:solidFill>
        </p:spPr>
        <p:txBody>
          <a:bodyPr wrap="none" rtlCol="0">
            <a:spAutoFit/>
          </a:bodyPr>
          <a:lstStyle/>
          <a:p>
            <a:r>
              <a:rPr lang="fr-FR" sz="2400" b="1" dirty="0">
                <a:solidFill>
                  <a:schemeClr val="bg1"/>
                </a:solidFill>
              </a:rPr>
              <a:t>1/4</a:t>
            </a:r>
          </a:p>
        </p:txBody>
      </p:sp>
      <p:sp>
        <p:nvSpPr>
          <p:cNvPr id="8" name="ZoneTexte 7"/>
          <p:cNvSpPr txBox="1"/>
          <p:nvPr/>
        </p:nvSpPr>
        <p:spPr>
          <a:xfrm>
            <a:off x="4952241" y="5510535"/>
            <a:ext cx="704039" cy="523220"/>
          </a:xfrm>
          <a:prstGeom prst="rect">
            <a:avLst/>
          </a:prstGeom>
          <a:solidFill>
            <a:schemeClr val="bg1">
              <a:lumMod val="50000"/>
            </a:schemeClr>
          </a:solidFill>
        </p:spPr>
        <p:txBody>
          <a:bodyPr wrap="none" rtlCol="0">
            <a:spAutoFit/>
          </a:bodyPr>
          <a:lstStyle/>
          <a:p>
            <a:r>
              <a:rPr lang="fr-FR" sz="2800" b="1" dirty="0">
                <a:solidFill>
                  <a:schemeClr val="bg1"/>
                </a:solidFill>
              </a:rPr>
              <a:t>1/2</a:t>
            </a:r>
          </a:p>
        </p:txBody>
      </p:sp>
      <p:sp>
        <p:nvSpPr>
          <p:cNvPr id="9" name="ZoneTexte 8"/>
          <p:cNvSpPr txBox="1"/>
          <p:nvPr/>
        </p:nvSpPr>
        <p:spPr>
          <a:xfrm>
            <a:off x="4279019" y="3867686"/>
            <a:ext cx="628698" cy="523220"/>
          </a:xfrm>
          <a:prstGeom prst="rect">
            <a:avLst/>
          </a:prstGeom>
          <a:solidFill>
            <a:schemeClr val="accent2"/>
          </a:solidFill>
        </p:spPr>
        <p:txBody>
          <a:bodyPr wrap="none" rtlCol="0">
            <a:spAutoFit/>
          </a:bodyPr>
          <a:lstStyle/>
          <a:p>
            <a:r>
              <a:rPr lang="fr-FR" sz="2800" b="1" dirty="0">
                <a:solidFill>
                  <a:schemeClr val="bg1"/>
                </a:solidFill>
              </a:rPr>
              <a:t>8%</a:t>
            </a:r>
          </a:p>
        </p:txBody>
      </p:sp>
      <p:sp>
        <p:nvSpPr>
          <p:cNvPr id="10" name="ZoneTexte 9"/>
          <p:cNvSpPr txBox="1"/>
          <p:nvPr/>
        </p:nvSpPr>
        <p:spPr>
          <a:xfrm>
            <a:off x="2589269" y="3867686"/>
            <a:ext cx="839451" cy="523220"/>
          </a:xfrm>
          <a:prstGeom prst="rect">
            <a:avLst/>
          </a:prstGeom>
          <a:solidFill>
            <a:srgbClr val="C44394"/>
          </a:solidFill>
        </p:spPr>
        <p:txBody>
          <a:bodyPr wrap="square" rtlCol="0">
            <a:spAutoFit/>
          </a:bodyPr>
          <a:lstStyle/>
          <a:p>
            <a:r>
              <a:rPr lang="fr-FR" sz="2800" b="1" dirty="0">
                <a:solidFill>
                  <a:schemeClr val="bg1"/>
                </a:solidFill>
              </a:rPr>
              <a:t>16%</a:t>
            </a:r>
          </a:p>
        </p:txBody>
      </p:sp>
      <p:sp>
        <p:nvSpPr>
          <p:cNvPr id="11" name="ZoneTexte 10"/>
          <p:cNvSpPr txBox="1"/>
          <p:nvPr/>
        </p:nvSpPr>
        <p:spPr>
          <a:xfrm>
            <a:off x="1063885" y="3867686"/>
            <a:ext cx="839451" cy="523220"/>
          </a:xfrm>
          <a:prstGeom prst="rect">
            <a:avLst/>
          </a:prstGeom>
          <a:solidFill>
            <a:srgbClr val="FF0000"/>
          </a:solidFill>
        </p:spPr>
        <p:txBody>
          <a:bodyPr wrap="square" rtlCol="0">
            <a:spAutoFit/>
          </a:bodyPr>
          <a:lstStyle/>
          <a:p>
            <a:r>
              <a:rPr lang="fr-FR" sz="2800" b="1" dirty="0">
                <a:solidFill>
                  <a:schemeClr val="bg1"/>
                </a:solidFill>
              </a:rPr>
              <a:t>76%</a:t>
            </a:r>
          </a:p>
        </p:txBody>
      </p:sp>
      <p:sp>
        <p:nvSpPr>
          <p:cNvPr id="14" name="Rectangle 13"/>
          <p:cNvSpPr/>
          <p:nvPr/>
        </p:nvSpPr>
        <p:spPr>
          <a:xfrm>
            <a:off x="0" y="-1"/>
            <a:ext cx="12801600" cy="1440000"/>
          </a:xfrm>
          <a:prstGeom prst="rect">
            <a:avLst/>
          </a:prstGeom>
          <a:solidFill>
            <a:srgbClr val="5826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2313"/>
            <a:r>
              <a:rPr lang="fr-FR" sz="4800" b="1" dirty="0"/>
              <a:t>Qu’est-ce que la neutralité carbone ?</a:t>
            </a:r>
            <a:endParaRPr lang="fr-FR" sz="4800" b="1" baseline="-25000" dirty="0"/>
          </a:p>
        </p:txBody>
      </p:sp>
      <p:sp>
        <p:nvSpPr>
          <p:cNvPr id="17" name="ZoneTexte 16"/>
          <p:cNvSpPr txBox="1"/>
          <p:nvPr/>
        </p:nvSpPr>
        <p:spPr>
          <a:xfrm>
            <a:off x="6148615" y="5807503"/>
            <a:ext cx="1975797" cy="523220"/>
          </a:xfrm>
          <a:prstGeom prst="rect">
            <a:avLst/>
          </a:prstGeom>
          <a:noFill/>
        </p:spPr>
        <p:txBody>
          <a:bodyPr wrap="none" rtlCol="0">
            <a:spAutoFit/>
          </a:bodyPr>
          <a:lstStyle/>
          <a:p>
            <a:r>
              <a:rPr lang="fr-FR" sz="2800" dirty="0"/>
              <a:t>Atmosphère</a:t>
            </a:r>
          </a:p>
        </p:txBody>
      </p:sp>
      <p:sp>
        <p:nvSpPr>
          <p:cNvPr id="13" name="Forme libre 12"/>
          <p:cNvSpPr/>
          <p:nvPr/>
        </p:nvSpPr>
        <p:spPr>
          <a:xfrm>
            <a:off x="1483610" y="4479534"/>
            <a:ext cx="3343407" cy="1320151"/>
          </a:xfrm>
          <a:custGeom>
            <a:avLst/>
            <a:gdLst>
              <a:gd name="connsiteX0" fmla="*/ 127533 w 3506164"/>
              <a:gd name="connsiteY0" fmla="*/ 0 h 1100380"/>
              <a:gd name="connsiteX1" fmla="*/ 406503 w 3506164"/>
              <a:gd name="connsiteY1" fmla="*/ 759417 h 1100380"/>
              <a:gd name="connsiteX2" fmla="*/ 3506164 w 3506164"/>
              <a:gd name="connsiteY2" fmla="*/ 1100380 h 1100380"/>
              <a:gd name="connsiteX3" fmla="*/ 3506164 w 3506164"/>
              <a:gd name="connsiteY3" fmla="*/ 1100380 h 1100380"/>
              <a:gd name="connsiteX0" fmla="*/ 145661 w 3477797"/>
              <a:gd name="connsiteY0" fmla="*/ 0 h 1100380"/>
              <a:gd name="connsiteX1" fmla="*/ 378136 w 3477797"/>
              <a:gd name="connsiteY1" fmla="*/ 759417 h 1100380"/>
              <a:gd name="connsiteX2" fmla="*/ 3477797 w 3477797"/>
              <a:gd name="connsiteY2" fmla="*/ 1100380 h 1100380"/>
              <a:gd name="connsiteX3" fmla="*/ 3477797 w 3477797"/>
              <a:gd name="connsiteY3" fmla="*/ 1100380 h 1100380"/>
              <a:gd name="connsiteX0" fmla="*/ 78558 w 3410694"/>
              <a:gd name="connsiteY0" fmla="*/ 0 h 1100380"/>
              <a:gd name="connsiteX1" fmla="*/ 311033 w 3410694"/>
              <a:gd name="connsiteY1" fmla="*/ 759417 h 1100380"/>
              <a:gd name="connsiteX2" fmla="*/ 3410694 w 3410694"/>
              <a:gd name="connsiteY2" fmla="*/ 1100380 h 1100380"/>
              <a:gd name="connsiteX3" fmla="*/ 3410694 w 3410694"/>
              <a:gd name="connsiteY3" fmla="*/ 1100380 h 1100380"/>
              <a:gd name="connsiteX0" fmla="*/ 0 w 3332136"/>
              <a:gd name="connsiteY0" fmla="*/ 0 h 1100380"/>
              <a:gd name="connsiteX1" fmla="*/ 883404 w 3332136"/>
              <a:gd name="connsiteY1" fmla="*/ 960895 h 1100380"/>
              <a:gd name="connsiteX2" fmla="*/ 3332136 w 3332136"/>
              <a:gd name="connsiteY2" fmla="*/ 1100380 h 1100380"/>
              <a:gd name="connsiteX3" fmla="*/ 3332136 w 3332136"/>
              <a:gd name="connsiteY3" fmla="*/ 1100380 h 1100380"/>
            </a:gdLst>
            <a:ahLst/>
            <a:cxnLst>
              <a:cxn ang="0">
                <a:pos x="connsiteX0" y="connsiteY0"/>
              </a:cxn>
              <a:cxn ang="0">
                <a:pos x="connsiteX1" y="connsiteY1"/>
              </a:cxn>
              <a:cxn ang="0">
                <a:pos x="connsiteX2" y="connsiteY2"/>
              </a:cxn>
              <a:cxn ang="0">
                <a:pos x="connsiteX3" y="connsiteY3"/>
              </a:cxn>
            </a:cxnLst>
            <a:rect l="l" t="t" r="r" b="b"/>
            <a:pathLst>
              <a:path w="3332136" h="1100380">
                <a:moveTo>
                  <a:pt x="0" y="0"/>
                </a:moveTo>
                <a:cubicBezTo>
                  <a:pt x="43911" y="365501"/>
                  <a:pt x="328048" y="777498"/>
                  <a:pt x="883404" y="960895"/>
                </a:cubicBezTo>
                <a:cubicBezTo>
                  <a:pt x="1438760" y="1144292"/>
                  <a:pt x="2924014" y="1077133"/>
                  <a:pt x="3332136" y="1100380"/>
                </a:cubicBezTo>
                <a:lnTo>
                  <a:pt x="3332136" y="1100380"/>
                </a:ln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orme libre 14"/>
          <p:cNvSpPr/>
          <p:nvPr/>
        </p:nvSpPr>
        <p:spPr>
          <a:xfrm>
            <a:off x="4494509" y="5780867"/>
            <a:ext cx="826417" cy="2100931"/>
          </a:xfrm>
          <a:custGeom>
            <a:avLst/>
            <a:gdLst>
              <a:gd name="connsiteX0" fmla="*/ 0 w 907585"/>
              <a:gd name="connsiteY0" fmla="*/ 0 h 2195492"/>
              <a:gd name="connsiteX1" fmla="*/ 278970 w 907585"/>
              <a:gd name="connsiteY1" fmla="*/ 1983783 h 2195492"/>
              <a:gd name="connsiteX2" fmla="*/ 852407 w 907585"/>
              <a:gd name="connsiteY2" fmla="*/ 2138766 h 2195492"/>
              <a:gd name="connsiteX3" fmla="*/ 852407 w 907585"/>
              <a:gd name="connsiteY3" fmla="*/ 2123268 h 2195492"/>
              <a:gd name="connsiteX0" fmla="*/ 0 w 909774"/>
              <a:gd name="connsiteY0" fmla="*/ 0 h 2322128"/>
              <a:gd name="connsiteX1" fmla="*/ 247973 w 909774"/>
              <a:gd name="connsiteY1" fmla="*/ 2169763 h 2322128"/>
              <a:gd name="connsiteX2" fmla="*/ 852407 w 909774"/>
              <a:gd name="connsiteY2" fmla="*/ 2138766 h 2322128"/>
              <a:gd name="connsiteX3" fmla="*/ 852407 w 909774"/>
              <a:gd name="connsiteY3" fmla="*/ 2123268 h 2322128"/>
              <a:gd name="connsiteX0" fmla="*/ 89422 w 999196"/>
              <a:gd name="connsiteY0" fmla="*/ 0 h 2169763"/>
              <a:gd name="connsiteX1" fmla="*/ 337395 w 999196"/>
              <a:gd name="connsiteY1" fmla="*/ 2169763 h 2169763"/>
              <a:gd name="connsiteX2" fmla="*/ 941829 w 999196"/>
              <a:gd name="connsiteY2" fmla="*/ 2138766 h 2169763"/>
              <a:gd name="connsiteX3" fmla="*/ 941829 w 999196"/>
              <a:gd name="connsiteY3" fmla="*/ 2123268 h 2169763"/>
              <a:gd name="connsiteX0" fmla="*/ 0 w 930799"/>
              <a:gd name="connsiteY0" fmla="*/ 0 h 2169763"/>
              <a:gd name="connsiteX1" fmla="*/ 573437 w 930799"/>
              <a:gd name="connsiteY1" fmla="*/ 2169763 h 2169763"/>
              <a:gd name="connsiteX2" fmla="*/ 852407 w 930799"/>
              <a:gd name="connsiteY2" fmla="*/ 2138766 h 2169763"/>
              <a:gd name="connsiteX3" fmla="*/ 852407 w 930799"/>
              <a:gd name="connsiteY3" fmla="*/ 2123268 h 2169763"/>
              <a:gd name="connsiteX0" fmla="*/ 0 w 934360"/>
              <a:gd name="connsiteY0" fmla="*/ 0 h 2364898"/>
              <a:gd name="connsiteX1" fmla="*/ 573437 w 934360"/>
              <a:gd name="connsiteY1" fmla="*/ 2169763 h 2364898"/>
              <a:gd name="connsiteX2" fmla="*/ 852407 w 934360"/>
              <a:gd name="connsiteY2" fmla="*/ 2138766 h 2364898"/>
              <a:gd name="connsiteX3" fmla="*/ 789870 w 934360"/>
              <a:gd name="connsiteY3" fmla="*/ 2363650 h 2364898"/>
              <a:gd name="connsiteX0" fmla="*/ 0 w 1288241"/>
              <a:gd name="connsiteY0" fmla="*/ 0 h 2496127"/>
              <a:gd name="connsiteX1" fmla="*/ 573437 w 1288241"/>
              <a:gd name="connsiteY1" fmla="*/ 2169763 h 2496127"/>
              <a:gd name="connsiteX2" fmla="*/ 852407 w 1288241"/>
              <a:gd name="connsiteY2" fmla="*/ 2138766 h 2496127"/>
              <a:gd name="connsiteX3" fmla="*/ 1283911 w 1288241"/>
              <a:gd name="connsiteY3" fmla="*/ 2495288 h 2496127"/>
              <a:gd name="connsiteX0" fmla="*/ 0 w 932575"/>
              <a:gd name="connsiteY0" fmla="*/ 0 h 2169763"/>
              <a:gd name="connsiteX1" fmla="*/ 573437 w 932575"/>
              <a:gd name="connsiteY1" fmla="*/ 2169763 h 2169763"/>
              <a:gd name="connsiteX2" fmla="*/ 852407 w 932575"/>
              <a:gd name="connsiteY2" fmla="*/ 2138766 h 2169763"/>
              <a:gd name="connsiteX3" fmla="*/ 821138 w 932575"/>
              <a:gd name="connsiteY3" fmla="*/ 2123269 h 2169763"/>
            </a:gdLst>
            <a:ahLst/>
            <a:cxnLst>
              <a:cxn ang="0">
                <a:pos x="connsiteX0" y="connsiteY0"/>
              </a:cxn>
              <a:cxn ang="0">
                <a:pos x="connsiteX1" y="connsiteY1"/>
              </a:cxn>
              <a:cxn ang="0">
                <a:pos x="connsiteX2" y="connsiteY2"/>
              </a:cxn>
              <a:cxn ang="0">
                <a:pos x="connsiteX3" y="connsiteY3"/>
              </a:cxn>
            </a:cxnLst>
            <a:rect l="l" t="t" r="r" b="b"/>
            <a:pathLst>
              <a:path w="932575" h="2169763">
                <a:moveTo>
                  <a:pt x="0" y="0"/>
                </a:moveTo>
                <a:cubicBezTo>
                  <a:pt x="68451" y="813661"/>
                  <a:pt x="-49079" y="2169763"/>
                  <a:pt x="573437" y="2169763"/>
                </a:cubicBezTo>
                <a:cubicBezTo>
                  <a:pt x="1195953" y="2169763"/>
                  <a:pt x="811124" y="2146515"/>
                  <a:pt x="852407" y="2138766"/>
                </a:cubicBezTo>
                <a:cubicBezTo>
                  <a:pt x="893690" y="2131017"/>
                  <a:pt x="868924" y="2142641"/>
                  <a:pt x="821138" y="2123269"/>
                </a:cubicBezTo>
              </a:path>
            </a:pathLst>
          </a:custGeom>
          <a:noFill/>
          <a:ln w="571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space réservé du numéro de diapositive 1"/>
          <p:cNvSpPr txBox="1">
            <a:spLocks/>
          </p:cNvSpPr>
          <p:nvPr/>
        </p:nvSpPr>
        <p:spPr>
          <a:xfrm>
            <a:off x="11949707" y="8177941"/>
            <a:ext cx="687519" cy="511175"/>
          </a:xfrm>
          <a:prstGeom prst="rect">
            <a:avLst/>
          </a:prstGeom>
          <a:solidFill>
            <a:schemeClr val="bg1">
              <a:lumMod val="75000"/>
            </a:schemeClr>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F15CCD5E-52F7-42F4-8ED1-7B4A5CE6C989}" type="slidenum">
              <a:rPr lang="fr-FR" sz="2800" b="1" smtClean="0"/>
              <a:pPr algn="ctr"/>
              <a:t>8</a:t>
            </a:fld>
            <a:endParaRPr lang="fr-FR" sz="2800" b="1" dirty="0"/>
          </a:p>
        </p:txBody>
      </p:sp>
    </p:spTree>
    <p:extLst>
      <p:ext uri="{BB962C8B-B14F-4D97-AF65-F5344CB8AC3E}">
        <p14:creationId xmlns:p14="http://schemas.microsoft.com/office/powerpoint/2010/main" val="2520646015"/>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2CE7A2E6FCAEE4BAE9118E9D112F658" ma:contentTypeVersion="17" ma:contentTypeDescription="Crée un document." ma:contentTypeScope="" ma:versionID="629b32f6b77c92fc89ebfc5a38f05e42">
  <xsd:schema xmlns:xsd="http://www.w3.org/2001/XMLSchema" xmlns:xs="http://www.w3.org/2001/XMLSchema" xmlns:p="http://schemas.microsoft.com/office/2006/metadata/properties" xmlns:ns2="0593265d-43d0-41f1-bf90-71663c214a05" xmlns:ns3="9266256a-98fa-424e-872b-6985db9b882c" targetNamespace="http://schemas.microsoft.com/office/2006/metadata/properties" ma:root="true" ma:fieldsID="dbce1c3e2466e18a7602686ee6f725fa" ns2:_="" ns3:_="">
    <xsd:import namespace="0593265d-43d0-41f1-bf90-71663c214a05"/>
    <xsd:import namespace="9266256a-98fa-424e-872b-6985db9b882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93265d-43d0-41f1-bf90-71663c214a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Balises d’images" ma:readOnly="false" ma:fieldId="{5cf76f15-5ced-4ddc-b409-7134ff3c332f}" ma:taxonomyMulti="true" ma:sspId="af9b8fe4-599e-462f-b08c-fee6fce5c5bc"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66256a-98fa-424e-872b-6985db9b882c"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6" nillable="true" ma:displayName="Taxonomy Catch All Column" ma:hidden="true" ma:list="{f44f31fa-c9b1-4c4a-9e95-1df4af171d5b}" ma:internalName="TaxCatchAll" ma:showField="CatchAllData" ma:web="9266256a-98fa-424e-872b-6985db9b882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593265d-43d0-41f1-bf90-71663c214a05">
      <Terms xmlns="http://schemas.microsoft.com/office/infopath/2007/PartnerControls"/>
    </lcf76f155ced4ddcb4097134ff3c332f>
    <TaxCatchAll xmlns="9266256a-98fa-424e-872b-6985db9b882c" xsi:nil="true"/>
  </documentManagement>
</p:properties>
</file>

<file path=customXml/itemProps1.xml><?xml version="1.0" encoding="utf-8"?>
<ds:datastoreItem xmlns:ds="http://schemas.openxmlformats.org/officeDocument/2006/customXml" ds:itemID="{583D9FDD-C504-411A-883B-F7F3D51056B3}">
  <ds:schemaRefs>
    <ds:schemaRef ds:uri="http://schemas.microsoft.com/sharepoint/v3/contenttype/forms"/>
  </ds:schemaRefs>
</ds:datastoreItem>
</file>

<file path=customXml/itemProps2.xml><?xml version="1.0" encoding="utf-8"?>
<ds:datastoreItem xmlns:ds="http://schemas.openxmlformats.org/officeDocument/2006/customXml" ds:itemID="{4ED0E3CE-1259-49BD-ABC2-F387FC0296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93265d-43d0-41f1-bf90-71663c214a05"/>
    <ds:schemaRef ds:uri="9266256a-98fa-424e-872b-6985db9b88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8E3E66-D29D-4076-AEC8-EA4B17D653A0}">
  <ds:schemaRefs>
    <ds:schemaRef ds:uri="http://purl.org/dc/dcmitype/"/>
    <ds:schemaRef ds:uri="http://schemas.openxmlformats.org/package/2006/metadata/core-properties"/>
    <ds:schemaRef ds:uri="http://schemas.microsoft.com/office/2006/documentManagement/types"/>
    <ds:schemaRef ds:uri="http://schemas.microsoft.com/office/2006/metadata/properties"/>
    <ds:schemaRef ds:uri="http://schemas.microsoft.com/office/infopath/2007/PartnerControls"/>
    <ds:schemaRef ds:uri="9266256a-98fa-424e-872b-6985db9b882c"/>
    <ds:schemaRef ds:uri="http://www.w3.org/XML/1998/namespace"/>
    <ds:schemaRef ds:uri="http://purl.org/dc/elements/1.1/"/>
    <ds:schemaRef ds:uri="0593265d-43d0-41f1-bf90-71663c214a05"/>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13799</TotalTime>
  <Words>1381</Words>
  <Application>Microsoft Office PowerPoint</Application>
  <PresentationFormat>A3 (297 x 420 mm)</PresentationFormat>
  <Paragraphs>112</Paragraphs>
  <Slides>8</Slides>
  <Notes>5</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8</vt:i4>
      </vt:variant>
    </vt:vector>
  </HeadingPairs>
  <TitlesOfParts>
    <vt:vector size="14" baseType="lpstr">
      <vt:lpstr>Arial</vt:lpstr>
      <vt:lpstr>Arial Narrow</vt:lpstr>
      <vt:lpstr>Calibri</vt:lpstr>
      <vt:lpstr>Calibri Light</vt:lpstr>
      <vt:lpstr>Helvetica neue</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MMM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AMBLARD chrystelle</dc:creator>
  <cp:lastModifiedBy>Amblard Chrystelle</cp:lastModifiedBy>
  <cp:revision>400</cp:revision>
  <cp:lastPrinted>2025-02-13T12:26:59Z</cp:lastPrinted>
  <dcterms:created xsi:type="dcterms:W3CDTF">2022-06-08T12:15:46Z</dcterms:created>
  <dcterms:modified xsi:type="dcterms:W3CDTF">2026-02-16T12:57:07Z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0x01010042CE7A2E6FCAEE4BAE9118E9D112F658</vt:lpwstr>
  </property>
  <property fmtid="{D5CDD505-2E9C-101B-9397-08002B2CF9AE}" pid="3" name="MediaServiceImageTags">
    <vt:lpwstr/>
  </property>
</Properties>
</file>