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wdp" ContentType="image/vnd.ms-photo"/>
  <Default Extension="tif" ContentType="image/t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46"/>
  </p:notesMasterIdLst>
  <p:sldIdLst>
    <p:sldId id="375" r:id="rId5"/>
    <p:sldId id="376" r:id="rId6"/>
    <p:sldId id="368" r:id="rId7"/>
    <p:sldId id="367" r:id="rId8"/>
    <p:sldId id="338" r:id="rId9"/>
    <p:sldId id="346" r:id="rId10"/>
    <p:sldId id="385" r:id="rId11"/>
    <p:sldId id="345" r:id="rId12"/>
    <p:sldId id="353" r:id="rId13"/>
    <p:sldId id="354" r:id="rId14"/>
    <p:sldId id="337" r:id="rId15"/>
    <p:sldId id="347" r:id="rId16"/>
    <p:sldId id="370" r:id="rId17"/>
    <p:sldId id="371" r:id="rId18"/>
    <p:sldId id="340" r:id="rId19"/>
    <p:sldId id="348" r:id="rId20"/>
    <p:sldId id="335" r:id="rId21"/>
    <p:sldId id="386" r:id="rId22"/>
    <p:sldId id="372" r:id="rId23"/>
    <p:sldId id="373" r:id="rId24"/>
    <p:sldId id="339" r:id="rId25"/>
    <p:sldId id="387" r:id="rId26"/>
    <p:sldId id="341" r:id="rId27"/>
    <p:sldId id="352" r:id="rId28"/>
    <p:sldId id="344" r:id="rId29"/>
    <p:sldId id="351" r:id="rId30"/>
    <p:sldId id="333" r:id="rId31"/>
    <p:sldId id="384" r:id="rId32"/>
    <p:sldId id="377" r:id="rId33"/>
    <p:sldId id="378" r:id="rId34"/>
    <p:sldId id="379" r:id="rId35"/>
    <p:sldId id="380" r:id="rId36"/>
    <p:sldId id="381" r:id="rId37"/>
    <p:sldId id="382" r:id="rId38"/>
    <p:sldId id="361" r:id="rId39"/>
    <p:sldId id="363" r:id="rId40"/>
    <p:sldId id="362" r:id="rId41"/>
    <p:sldId id="360" r:id="rId42"/>
    <p:sldId id="364" r:id="rId43"/>
    <p:sldId id="383" r:id="rId44"/>
    <p:sldId id="366" r:id="rId45"/>
  </p:sldIdLst>
  <p:sldSz cx="9906000" cy="6858000" type="A4"/>
  <p:notesSz cx="6669088" cy="9926638"/>
  <p:defaultTextStyle>
    <a:defPPr marL="0" marR="0" indent="0" algn="l" defTabSz="402336" rtl="0" fontAlgn="auto" latinLnBrk="1" hangingPunct="0">
      <a:lnSpc>
        <a:spcPct val="100000"/>
      </a:lnSpc>
      <a:spcBef>
        <a:spcPts val="0"/>
      </a:spcBef>
      <a:spcAft>
        <a:spcPts val="0"/>
      </a:spcAft>
      <a:buClrTx/>
      <a:buSzTx/>
      <a:buFontTx/>
      <a:buNone/>
      <a:tabLst/>
      <a:defRPr kumimoji="0" sz="792" b="0" i="0" u="none" strike="noStrike" cap="none" spc="0" normalizeH="0" baseline="0">
        <a:ln>
          <a:noFill/>
        </a:ln>
        <a:solidFill>
          <a:srgbClr val="000000"/>
        </a:solidFill>
        <a:effectLst/>
        <a:uFillTx/>
      </a:defRPr>
    </a:defPPr>
    <a:lvl1pPr marL="0" marR="0" indent="0" algn="ctr" defTabSz="1072869" rtl="0" fontAlgn="auto" latinLnBrk="0" hangingPunct="0">
      <a:lnSpc>
        <a:spcPct val="100000"/>
      </a:lnSpc>
      <a:spcBef>
        <a:spcPts val="0"/>
      </a:spcBef>
      <a:spcAft>
        <a:spcPts val="0"/>
      </a:spcAft>
      <a:buClrTx/>
      <a:buSzTx/>
      <a:buFontTx/>
      <a:buNone/>
      <a:tabLst/>
      <a:defRPr kumimoji="0" sz="1056" b="0" i="0" u="none" strike="noStrike" cap="none" spc="0" normalizeH="0" baseline="0">
        <a:ln>
          <a:noFill/>
        </a:ln>
        <a:solidFill>
          <a:srgbClr val="5E5E5E"/>
        </a:solidFill>
        <a:effectLst/>
        <a:uFillTx/>
        <a:latin typeface="+mn-lt"/>
        <a:ea typeface="+mn-ea"/>
        <a:cs typeface="+mn-cs"/>
        <a:sym typeface="Helvetica Neue"/>
      </a:defRPr>
    </a:lvl1pPr>
    <a:lvl2pPr marL="0" marR="0" indent="201168" algn="ctr" defTabSz="1072869" rtl="0" fontAlgn="auto" latinLnBrk="0" hangingPunct="0">
      <a:lnSpc>
        <a:spcPct val="100000"/>
      </a:lnSpc>
      <a:spcBef>
        <a:spcPts val="0"/>
      </a:spcBef>
      <a:spcAft>
        <a:spcPts val="0"/>
      </a:spcAft>
      <a:buClrTx/>
      <a:buSzTx/>
      <a:buFontTx/>
      <a:buNone/>
      <a:tabLst/>
      <a:defRPr kumimoji="0" sz="1056" b="0" i="0" u="none" strike="noStrike" cap="none" spc="0" normalizeH="0" baseline="0">
        <a:ln>
          <a:noFill/>
        </a:ln>
        <a:solidFill>
          <a:srgbClr val="5E5E5E"/>
        </a:solidFill>
        <a:effectLst/>
        <a:uFillTx/>
        <a:latin typeface="+mn-lt"/>
        <a:ea typeface="+mn-ea"/>
        <a:cs typeface="+mn-cs"/>
        <a:sym typeface="Helvetica Neue"/>
      </a:defRPr>
    </a:lvl2pPr>
    <a:lvl3pPr marL="0" marR="0" indent="402336" algn="ctr" defTabSz="1072869" rtl="0" fontAlgn="auto" latinLnBrk="0" hangingPunct="0">
      <a:lnSpc>
        <a:spcPct val="100000"/>
      </a:lnSpc>
      <a:spcBef>
        <a:spcPts val="0"/>
      </a:spcBef>
      <a:spcAft>
        <a:spcPts val="0"/>
      </a:spcAft>
      <a:buClrTx/>
      <a:buSzTx/>
      <a:buFontTx/>
      <a:buNone/>
      <a:tabLst/>
      <a:defRPr kumimoji="0" sz="1056" b="0" i="0" u="none" strike="noStrike" cap="none" spc="0" normalizeH="0" baseline="0">
        <a:ln>
          <a:noFill/>
        </a:ln>
        <a:solidFill>
          <a:srgbClr val="5E5E5E"/>
        </a:solidFill>
        <a:effectLst/>
        <a:uFillTx/>
        <a:latin typeface="+mn-lt"/>
        <a:ea typeface="+mn-ea"/>
        <a:cs typeface="+mn-cs"/>
        <a:sym typeface="Helvetica Neue"/>
      </a:defRPr>
    </a:lvl3pPr>
    <a:lvl4pPr marL="0" marR="0" indent="603504" algn="ctr" defTabSz="1072869" rtl="0" fontAlgn="auto" latinLnBrk="0" hangingPunct="0">
      <a:lnSpc>
        <a:spcPct val="100000"/>
      </a:lnSpc>
      <a:spcBef>
        <a:spcPts val="0"/>
      </a:spcBef>
      <a:spcAft>
        <a:spcPts val="0"/>
      </a:spcAft>
      <a:buClrTx/>
      <a:buSzTx/>
      <a:buFontTx/>
      <a:buNone/>
      <a:tabLst/>
      <a:defRPr kumimoji="0" sz="1056" b="0" i="0" u="none" strike="noStrike" cap="none" spc="0" normalizeH="0" baseline="0">
        <a:ln>
          <a:noFill/>
        </a:ln>
        <a:solidFill>
          <a:srgbClr val="5E5E5E"/>
        </a:solidFill>
        <a:effectLst/>
        <a:uFillTx/>
        <a:latin typeface="+mn-lt"/>
        <a:ea typeface="+mn-ea"/>
        <a:cs typeface="+mn-cs"/>
        <a:sym typeface="Helvetica Neue"/>
      </a:defRPr>
    </a:lvl4pPr>
    <a:lvl5pPr marL="0" marR="0" indent="804672" algn="ctr" defTabSz="1072869" rtl="0" fontAlgn="auto" latinLnBrk="0" hangingPunct="0">
      <a:lnSpc>
        <a:spcPct val="100000"/>
      </a:lnSpc>
      <a:spcBef>
        <a:spcPts val="0"/>
      </a:spcBef>
      <a:spcAft>
        <a:spcPts val="0"/>
      </a:spcAft>
      <a:buClrTx/>
      <a:buSzTx/>
      <a:buFontTx/>
      <a:buNone/>
      <a:tabLst/>
      <a:defRPr kumimoji="0" sz="1056" b="0" i="0" u="none" strike="noStrike" cap="none" spc="0" normalizeH="0" baseline="0">
        <a:ln>
          <a:noFill/>
        </a:ln>
        <a:solidFill>
          <a:srgbClr val="5E5E5E"/>
        </a:solidFill>
        <a:effectLst/>
        <a:uFillTx/>
        <a:latin typeface="+mn-lt"/>
        <a:ea typeface="+mn-ea"/>
        <a:cs typeface="+mn-cs"/>
        <a:sym typeface="Helvetica Neue"/>
      </a:defRPr>
    </a:lvl5pPr>
    <a:lvl6pPr marL="0" marR="0" indent="1005840" algn="ctr" defTabSz="1072869" rtl="0" fontAlgn="auto" latinLnBrk="0" hangingPunct="0">
      <a:lnSpc>
        <a:spcPct val="100000"/>
      </a:lnSpc>
      <a:spcBef>
        <a:spcPts val="0"/>
      </a:spcBef>
      <a:spcAft>
        <a:spcPts val="0"/>
      </a:spcAft>
      <a:buClrTx/>
      <a:buSzTx/>
      <a:buFontTx/>
      <a:buNone/>
      <a:tabLst/>
      <a:defRPr kumimoji="0" sz="1056" b="0" i="0" u="none" strike="noStrike" cap="none" spc="0" normalizeH="0" baseline="0">
        <a:ln>
          <a:noFill/>
        </a:ln>
        <a:solidFill>
          <a:srgbClr val="5E5E5E"/>
        </a:solidFill>
        <a:effectLst/>
        <a:uFillTx/>
        <a:latin typeface="+mn-lt"/>
        <a:ea typeface="+mn-ea"/>
        <a:cs typeface="+mn-cs"/>
        <a:sym typeface="Helvetica Neue"/>
      </a:defRPr>
    </a:lvl6pPr>
    <a:lvl7pPr marL="0" marR="0" indent="1207008" algn="ctr" defTabSz="1072869" rtl="0" fontAlgn="auto" latinLnBrk="0" hangingPunct="0">
      <a:lnSpc>
        <a:spcPct val="100000"/>
      </a:lnSpc>
      <a:spcBef>
        <a:spcPts val="0"/>
      </a:spcBef>
      <a:spcAft>
        <a:spcPts val="0"/>
      </a:spcAft>
      <a:buClrTx/>
      <a:buSzTx/>
      <a:buFontTx/>
      <a:buNone/>
      <a:tabLst/>
      <a:defRPr kumimoji="0" sz="1056" b="0" i="0" u="none" strike="noStrike" cap="none" spc="0" normalizeH="0" baseline="0">
        <a:ln>
          <a:noFill/>
        </a:ln>
        <a:solidFill>
          <a:srgbClr val="5E5E5E"/>
        </a:solidFill>
        <a:effectLst/>
        <a:uFillTx/>
        <a:latin typeface="+mn-lt"/>
        <a:ea typeface="+mn-ea"/>
        <a:cs typeface="+mn-cs"/>
        <a:sym typeface="Helvetica Neue"/>
      </a:defRPr>
    </a:lvl7pPr>
    <a:lvl8pPr marL="0" marR="0" indent="1408176" algn="ctr" defTabSz="1072869" rtl="0" fontAlgn="auto" latinLnBrk="0" hangingPunct="0">
      <a:lnSpc>
        <a:spcPct val="100000"/>
      </a:lnSpc>
      <a:spcBef>
        <a:spcPts val="0"/>
      </a:spcBef>
      <a:spcAft>
        <a:spcPts val="0"/>
      </a:spcAft>
      <a:buClrTx/>
      <a:buSzTx/>
      <a:buFontTx/>
      <a:buNone/>
      <a:tabLst/>
      <a:defRPr kumimoji="0" sz="1056" b="0" i="0" u="none" strike="noStrike" cap="none" spc="0" normalizeH="0" baseline="0">
        <a:ln>
          <a:noFill/>
        </a:ln>
        <a:solidFill>
          <a:srgbClr val="5E5E5E"/>
        </a:solidFill>
        <a:effectLst/>
        <a:uFillTx/>
        <a:latin typeface="+mn-lt"/>
        <a:ea typeface="+mn-ea"/>
        <a:cs typeface="+mn-cs"/>
        <a:sym typeface="Helvetica Neue"/>
      </a:defRPr>
    </a:lvl8pPr>
    <a:lvl9pPr marL="0" marR="0" indent="1609344" algn="ctr" defTabSz="1072869" rtl="0" fontAlgn="auto" latinLnBrk="0" hangingPunct="0">
      <a:lnSpc>
        <a:spcPct val="100000"/>
      </a:lnSpc>
      <a:spcBef>
        <a:spcPts val="0"/>
      </a:spcBef>
      <a:spcAft>
        <a:spcPts val="0"/>
      </a:spcAft>
      <a:buClrTx/>
      <a:buSzTx/>
      <a:buFontTx/>
      <a:buNone/>
      <a:tabLst/>
      <a:defRPr kumimoji="0" sz="1056" b="0" i="0" u="none" strike="noStrike" cap="none" spc="0" normalizeH="0" baseline="0">
        <a:ln>
          <a:noFill/>
        </a:ln>
        <a:solidFill>
          <a:srgbClr val="5E5E5E"/>
        </a:solidFill>
        <a:effectLst/>
        <a:uFillTx/>
        <a:latin typeface="+mn-lt"/>
        <a:ea typeface="+mn-ea"/>
        <a:cs typeface="+mn-cs"/>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AA21"/>
    <a:srgbClr val="000000"/>
    <a:srgbClr val="FF9900"/>
    <a:srgbClr val="CC371B"/>
    <a:srgbClr val="FFCF01"/>
    <a:srgbClr val="F89108"/>
    <a:srgbClr val="8C4C18"/>
    <a:srgbClr val="E58E19"/>
    <a:srgbClr val="C8B2D8"/>
    <a:srgbClr val="61D8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6" autoAdjust="0"/>
    <p:restoredTop sz="76744" autoAdjust="0"/>
  </p:normalViewPr>
  <p:slideViewPr>
    <p:cSldViewPr snapToGrid="0">
      <p:cViewPr varScale="1">
        <p:scale>
          <a:sx n="111" d="100"/>
          <a:sy n="111" d="100"/>
        </p:scale>
        <p:origin x="118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91" name="Shape 291"/>
          <p:cNvSpPr>
            <a:spLocks noGrp="1" noRot="1" noChangeAspect="1"/>
          </p:cNvSpPr>
          <p:nvPr>
            <p:ph type="sldImg"/>
          </p:nvPr>
        </p:nvSpPr>
        <p:spPr>
          <a:xfrm>
            <a:off x="644525" y="742950"/>
            <a:ext cx="5380038" cy="3725863"/>
          </a:xfrm>
          <a:prstGeom prst="rect">
            <a:avLst/>
          </a:prstGeom>
        </p:spPr>
        <p:txBody>
          <a:bodyPr lIns="91312" tIns="45657" rIns="91312" bIns="45657"/>
          <a:lstStyle/>
          <a:p>
            <a:endParaRPr dirty="0"/>
          </a:p>
        </p:txBody>
      </p:sp>
      <p:sp>
        <p:nvSpPr>
          <p:cNvPr id="292" name="Shape 292"/>
          <p:cNvSpPr>
            <a:spLocks noGrp="1"/>
          </p:cNvSpPr>
          <p:nvPr>
            <p:ph type="body" sz="quarter" idx="1"/>
          </p:nvPr>
        </p:nvSpPr>
        <p:spPr>
          <a:xfrm>
            <a:off x="889215" y="4715157"/>
            <a:ext cx="4890665" cy="4466985"/>
          </a:xfrm>
          <a:prstGeom prst="rect">
            <a:avLst/>
          </a:prstGeom>
        </p:spPr>
        <p:txBody>
          <a:bodyPr lIns="91312" tIns="45657" rIns="91312" bIns="45657"/>
          <a:lstStyle/>
          <a:p>
            <a:endParaRPr/>
          </a:p>
        </p:txBody>
      </p:sp>
    </p:spTree>
  </p:cSld>
  <p:clrMap bg1="lt1" tx1="dk1" bg2="lt2" tx2="dk2" accent1="accent1" accent2="accent2" accent3="accent3" accent4="accent4" accent5="accent5" accent6="accent6" hlink="hlink" folHlink="folHlink"/>
  <p:notesStyle>
    <a:lvl1pPr defTabSz="201168" latinLnBrk="0">
      <a:lnSpc>
        <a:spcPct val="117999"/>
      </a:lnSpc>
      <a:defRPr sz="968">
        <a:latin typeface="+mn-lt"/>
        <a:ea typeface="+mn-ea"/>
        <a:cs typeface="+mn-cs"/>
        <a:sym typeface="Helvetica Neue"/>
      </a:defRPr>
    </a:lvl1pPr>
    <a:lvl2pPr indent="100584" defTabSz="201168" latinLnBrk="0">
      <a:lnSpc>
        <a:spcPct val="117999"/>
      </a:lnSpc>
      <a:defRPr sz="968">
        <a:latin typeface="+mn-lt"/>
        <a:ea typeface="+mn-ea"/>
        <a:cs typeface="+mn-cs"/>
        <a:sym typeface="Helvetica Neue"/>
      </a:defRPr>
    </a:lvl2pPr>
    <a:lvl3pPr indent="201168" defTabSz="201168" latinLnBrk="0">
      <a:lnSpc>
        <a:spcPct val="117999"/>
      </a:lnSpc>
      <a:defRPr sz="968">
        <a:latin typeface="+mn-lt"/>
        <a:ea typeface="+mn-ea"/>
        <a:cs typeface="+mn-cs"/>
        <a:sym typeface="Helvetica Neue"/>
      </a:defRPr>
    </a:lvl3pPr>
    <a:lvl4pPr indent="301752" defTabSz="201168" latinLnBrk="0">
      <a:lnSpc>
        <a:spcPct val="117999"/>
      </a:lnSpc>
      <a:defRPr sz="968">
        <a:latin typeface="+mn-lt"/>
        <a:ea typeface="+mn-ea"/>
        <a:cs typeface="+mn-cs"/>
        <a:sym typeface="Helvetica Neue"/>
      </a:defRPr>
    </a:lvl4pPr>
    <a:lvl5pPr indent="402336" defTabSz="201168" latinLnBrk="0">
      <a:lnSpc>
        <a:spcPct val="117999"/>
      </a:lnSpc>
      <a:defRPr sz="968">
        <a:latin typeface="+mn-lt"/>
        <a:ea typeface="+mn-ea"/>
        <a:cs typeface="+mn-cs"/>
        <a:sym typeface="Helvetica Neue"/>
      </a:defRPr>
    </a:lvl5pPr>
    <a:lvl6pPr indent="502920" defTabSz="201168" latinLnBrk="0">
      <a:lnSpc>
        <a:spcPct val="117999"/>
      </a:lnSpc>
      <a:defRPr sz="968">
        <a:latin typeface="+mn-lt"/>
        <a:ea typeface="+mn-ea"/>
        <a:cs typeface="+mn-cs"/>
        <a:sym typeface="Helvetica Neue"/>
      </a:defRPr>
    </a:lvl6pPr>
    <a:lvl7pPr indent="603504" defTabSz="201168" latinLnBrk="0">
      <a:lnSpc>
        <a:spcPct val="117999"/>
      </a:lnSpc>
      <a:defRPr sz="968">
        <a:latin typeface="+mn-lt"/>
        <a:ea typeface="+mn-ea"/>
        <a:cs typeface="+mn-cs"/>
        <a:sym typeface="Helvetica Neue"/>
      </a:defRPr>
    </a:lvl7pPr>
    <a:lvl8pPr indent="704088" defTabSz="201168" latinLnBrk="0">
      <a:lnSpc>
        <a:spcPct val="117999"/>
      </a:lnSpc>
      <a:defRPr sz="968">
        <a:latin typeface="+mn-lt"/>
        <a:ea typeface="+mn-ea"/>
        <a:cs typeface="+mn-cs"/>
        <a:sym typeface="Helvetica Neue"/>
      </a:defRPr>
    </a:lvl8pPr>
    <a:lvl9pPr indent="804672" defTabSz="201168" latinLnBrk="0">
      <a:lnSpc>
        <a:spcPct val="117999"/>
      </a:lnSpc>
      <a:defRPr sz="968">
        <a:latin typeface="+mn-lt"/>
        <a:ea typeface="+mn-ea"/>
        <a:cs typeface="+mn-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ti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p:spTree>
      <p:nvGrpSpPr>
        <p:cNvPr id="1" name=""/>
        <p:cNvGrpSpPr/>
        <p:nvPr/>
      </p:nvGrpSpPr>
      <p:grpSpPr>
        <a:xfrm>
          <a:off x="0" y="0"/>
          <a:ext cx="0" cy="0"/>
          <a:chOff x="0" y="0"/>
          <a:chExt cx="0" cy="0"/>
        </a:xfrm>
      </p:grpSpPr>
      <p:sp>
        <p:nvSpPr>
          <p:cNvPr id="11" name="Author and Date"/>
          <p:cNvSpPr txBox="1">
            <a:spLocks noGrp="1"/>
          </p:cNvSpPr>
          <p:nvPr>
            <p:ph type="body" sz="quarter" idx="21" hasCustomPrompt="1"/>
          </p:nvPr>
        </p:nvSpPr>
        <p:spPr>
          <a:xfrm>
            <a:off x="488045" y="5929931"/>
            <a:ext cx="8925720" cy="318490"/>
          </a:xfrm>
          <a:prstGeom prst="rect">
            <a:avLst/>
          </a:prstGeom>
        </p:spPr>
        <p:txBody>
          <a:bodyPr lIns="45719" tIns="45719" rIns="45719" bIns="45719"/>
          <a:lstStyle>
            <a:lvl1pPr marL="0" indent="0" defTabSz="335401">
              <a:lnSpc>
                <a:spcPct val="100000"/>
              </a:lnSpc>
              <a:spcBef>
                <a:spcPts val="0"/>
              </a:spcBef>
              <a:buSzTx/>
              <a:buNone/>
              <a:defRPr sz="1463">
                <a:latin typeface="Lulo Clean One Bold"/>
                <a:ea typeface="Lulo Clean One Bold"/>
                <a:cs typeface="Lulo Clean One Bold"/>
                <a:sym typeface="Lulo Clean One Bold"/>
              </a:defRPr>
            </a:lvl1pPr>
          </a:lstStyle>
          <a:p>
            <a:r>
              <a:t>Author and Date</a:t>
            </a:r>
          </a:p>
        </p:txBody>
      </p:sp>
      <p:sp>
        <p:nvSpPr>
          <p:cNvPr id="12" name="Presentation Title"/>
          <p:cNvSpPr txBox="1">
            <a:spLocks noGrp="1"/>
          </p:cNvSpPr>
          <p:nvPr>
            <p:ph type="title" hasCustomPrompt="1"/>
          </p:nvPr>
        </p:nvSpPr>
        <p:spPr>
          <a:xfrm>
            <a:off x="490139" y="1287496"/>
            <a:ext cx="8925720" cy="2324101"/>
          </a:xfrm>
          <a:prstGeom prst="rect">
            <a:avLst/>
          </a:prstGeom>
        </p:spPr>
        <p:txBody>
          <a:bodyPr anchor="b"/>
          <a:lstStyle>
            <a:lvl1pPr>
              <a:defRPr sz="4469" spc="-89"/>
            </a:lvl1pPr>
          </a:lstStyle>
          <a:p>
            <a:r>
              <a:t>Presentation Title</a:t>
            </a:r>
          </a:p>
        </p:txBody>
      </p:sp>
      <p:sp>
        <p:nvSpPr>
          <p:cNvPr id="13" name="Body Level One…"/>
          <p:cNvSpPr txBox="1">
            <a:spLocks noGrp="1"/>
          </p:cNvSpPr>
          <p:nvPr>
            <p:ph type="body" sz="quarter" idx="1" hasCustomPrompt="1"/>
          </p:nvPr>
        </p:nvSpPr>
        <p:spPr>
          <a:xfrm>
            <a:off x="488045" y="3611595"/>
            <a:ext cx="8925719" cy="952501"/>
          </a:xfrm>
          <a:prstGeom prst="rect">
            <a:avLst/>
          </a:prstGeom>
        </p:spPr>
        <p:txBody>
          <a:bodyPr/>
          <a:lstStyle>
            <a:lvl1pPr marL="0" indent="0" defTabSz="335401">
              <a:lnSpc>
                <a:spcPct val="100000"/>
              </a:lnSpc>
              <a:spcBef>
                <a:spcPts val="0"/>
              </a:spcBef>
              <a:buSzTx/>
              <a:buNone/>
              <a:defRPr sz="2235">
                <a:solidFill>
                  <a:schemeClr val="accent5">
                    <a:hueOff val="-82419"/>
                    <a:satOff val="-9513"/>
                    <a:lumOff val="-16343"/>
                  </a:schemeClr>
                </a:solidFill>
                <a:latin typeface="Lulo Clean One Bold"/>
                <a:ea typeface="Lulo Clean One Bold"/>
                <a:cs typeface="Lulo Clean One Bold"/>
                <a:sym typeface="Lulo Clean One Bold"/>
              </a:defRPr>
            </a:lvl1pPr>
            <a:lvl2pPr marL="0" indent="185760" defTabSz="335401">
              <a:lnSpc>
                <a:spcPct val="100000"/>
              </a:lnSpc>
              <a:spcBef>
                <a:spcPts val="0"/>
              </a:spcBef>
              <a:buSzTx/>
              <a:buNone/>
              <a:defRPr sz="2235">
                <a:solidFill>
                  <a:schemeClr val="accent5">
                    <a:hueOff val="-82419"/>
                    <a:satOff val="-9513"/>
                    <a:lumOff val="-16343"/>
                  </a:schemeClr>
                </a:solidFill>
                <a:latin typeface="Lulo Clean One Bold"/>
                <a:ea typeface="Lulo Clean One Bold"/>
                <a:cs typeface="Lulo Clean One Bold"/>
                <a:sym typeface="Lulo Clean One Bold"/>
              </a:defRPr>
            </a:lvl2pPr>
            <a:lvl3pPr marL="0" indent="371521" defTabSz="335401">
              <a:lnSpc>
                <a:spcPct val="100000"/>
              </a:lnSpc>
              <a:spcBef>
                <a:spcPts val="0"/>
              </a:spcBef>
              <a:buSzTx/>
              <a:buNone/>
              <a:defRPr sz="2235">
                <a:solidFill>
                  <a:schemeClr val="accent5">
                    <a:hueOff val="-82419"/>
                    <a:satOff val="-9513"/>
                    <a:lumOff val="-16343"/>
                  </a:schemeClr>
                </a:solidFill>
                <a:latin typeface="Lulo Clean One Bold"/>
                <a:ea typeface="Lulo Clean One Bold"/>
                <a:cs typeface="Lulo Clean One Bold"/>
                <a:sym typeface="Lulo Clean One Bold"/>
              </a:defRPr>
            </a:lvl3pPr>
            <a:lvl4pPr marL="0" indent="557281" defTabSz="335401">
              <a:lnSpc>
                <a:spcPct val="100000"/>
              </a:lnSpc>
              <a:spcBef>
                <a:spcPts val="0"/>
              </a:spcBef>
              <a:buSzTx/>
              <a:buNone/>
              <a:defRPr sz="2235">
                <a:solidFill>
                  <a:schemeClr val="accent5">
                    <a:hueOff val="-82419"/>
                    <a:satOff val="-9513"/>
                    <a:lumOff val="-16343"/>
                  </a:schemeClr>
                </a:solidFill>
                <a:latin typeface="Lulo Clean One Bold"/>
                <a:ea typeface="Lulo Clean One Bold"/>
                <a:cs typeface="Lulo Clean One Bold"/>
                <a:sym typeface="Lulo Clean One Bold"/>
              </a:defRPr>
            </a:lvl4pPr>
            <a:lvl5pPr marL="0" indent="743041" defTabSz="335401">
              <a:lnSpc>
                <a:spcPct val="100000"/>
              </a:lnSpc>
              <a:spcBef>
                <a:spcPts val="0"/>
              </a:spcBef>
              <a:buSzTx/>
              <a:buNone/>
              <a:defRPr sz="2235">
                <a:solidFill>
                  <a:schemeClr val="accent5">
                    <a:hueOff val="-82419"/>
                    <a:satOff val="-9513"/>
                    <a:lumOff val="-16343"/>
                  </a:schemeClr>
                </a:solidFill>
                <a:latin typeface="Lulo Clean One Bold"/>
                <a:ea typeface="Lulo Clean One Bold"/>
                <a:cs typeface="Lulo Clean One Bold"/>
                <a:sym typeface="Lulo Clean One Bold"/>
              </a:defRPr>
            </a:lvl5pPr>
          </a:lstStyle>
          <a:p>
            <a:r>
              <a:t>Presentation Subtitle</a:t>
            </a:r>
          </a:p>
          <a:p>
            <a:pPr lvl="1"/>
            <a:endParaRPr/>
          </a:p>
          <a:p>
            <a:pPr lvl="2"/>
            <a:endParaRPr/>
          </a:p>
          <a:p>
            <a:pPr lvl="3"/>
            <a:endParaRPr/>
          </a:p>
          <a:p>
            <a:pPr lvl="4"/>
            <a:endParaRPr/>
          </a:p>
        </p:txBody>
      </p:sp>
      <p:sp>
        <p:nvSpPr>
          <p:cNvPr id="14" name="Slide Number"/>
          <p:cNvSpPr txBox="1">
            <a:spLocks noGrp="1"/>
          </p:cNvSpPr>
          <p:nvPr>
            <p:ph type="sldNum" sz="quarter" idx="2"/>
          </p:nvPr>
        </p:nvSpPr>
        <p:spPr>
          <a:prstGeom prst="rect">
            <a:avLst/>
          </a:prstGeom>
        </p:spPr>
        <p:txBody>
          <a:bodyPr/>
          <a:lstStyle/>
          <a:p>
            <a:fld id="{86CB4B4D-7CA3-9044-876B-883B54F8677D}" type="slidenum">
              <a:t>‹N°›</a:t>
            </a:fld>
            <a:endParaRPr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15" name="Attribution"/>
          <p:cNvSpPr txBox="1">
            <a:spLocks noGrp="1"/>
          </p:cNvSpPr>
          <p:nvPr>
            <p:ph type="body" sz="quarter" idx="21" hasCustomPrompt="1"/>
          </p:nvPr>
        </p:nvSpPr>
        <p:spPr>
          <a:xfrm>
            <a:off x="987198" y="5337727"/>
            <a:ext cx="8206271" cy="318490"/>
          </a:xfrm>
          <a:prstGeom prst="rect">
            <a:avLst/>
          </a:prstGeom>
        </p:spPr>
        <p:txBody>
          <a:bodyPr lIns="45719" tIns="45719" rIns="45719" bIns="45719"/>
          <a:lstStyle>
            <a:lvl1pPr marL="0" indent="0" defTabSz="335401">
              <a:lnSpc>
                <a:spcPct val="100000"/>
              </a:lnSpc>
              <a:spcBef>
                <a:spcPts val="0"/>
              </a:spcBef>
              <a:buSzTx/>
              <a:buNone/>
              <a:defRPr sz="1463">
                <a:latin typeface="Lulo Clean One Bold"/>
                <a:ea typeface="Lulo Clean One Bold"/>
                <a:cs typeface="Lulo Clean One Bold"/>
                <a:sym typeface="Lulo Clean One Bold"/>
              </a:defRPr>
            </a:lvl1pPr>
          </a:lstStyle>
          <a:p>
            <a:r>
              <a:t>Attribution</a:t>
            </a:r>
          </a:p>
        </p:txBody>
      </p:sp>
      <p:sp>
        <p:nvSpPr>
          <p:cNvPr id="116" name="Body Level One…"/>
          <p:cNvSpPr txBox="1">
            <a:spLocks noGrp="1"/>
          </p:cNvSpPr>
          <p:nvPr>
            <p:ph type="body" sz="half" idx="1" hasCustomPrompt="1"/>
          </p:nvPr>
        </p:nvSpPr>
        <p:spPr>
          <a:xfrm>
            <a:off x="712531" y="2469930"/>
            <a:ext cx="8480938" cy="1918140"/>
          </a:xfrm>
          <a:prstGeom prst="rect">
            <a:avLst/>
          </a:prstGeom>
        </p:spPr>
        <p:txBody>
          <a:bodyPr/>
          <a:lstStyle>
            <a:lvl1pPr marL="259594" indent="-190920">
              <a:spcBef>
                <a:spcPts val="0"/>
              </a:spcBef>
              <a:buSzTx/>
              <a:buNone/>
              <a:defRPr sz="3454" spc="-69"/>
            </a:lvl1pPr>
            <a:lvl2pPr marL="259594" indent="-5160">
              <a:spcBef>
                <a:spcPts val="0"/>
              </a:spcBef>
              <a:buSzTx/>
              <a:buNone/>
              <a:defRPr sz="3454" spc="-69"/>
            </a:lvl2pPr>
            <a:lvl3pPr marL="259594" indent="180600">
              <a:spcBef>
                <a:spcPts val="0"/>
              </a:spcBef>
              <a:buSzTx/>
              <a:buNone/>
              <a:defRPr sz="3454" spc="-69"/>
            </a:lvl3pPr>
            <a:lvl4pPr marL="259594" indent="366361">
              <a:spcBef>
                <a:spcPts val="0"/>
              </a:spcBef>
              <a:buSzTx/>
              <a:buNone/>
              <a:defRPr sz="3454" spc="-69"/>
            </a:lvl4pPr>
            <a:lvl5pPr marL="259594" indent="552121">
              <a:spcBef>
                <a:spcPts val="0"/>
              </a:spcBef>
              <a:buSzTx/>
              <a:buNone/>
              <a:defRPr sz="3454" spc="-69"/>
            </a:lvl5pPr>
          </a:lstStyle>
          <a:p>
            <a:r>
              <a:t>“Notable Quote”</a:t>
            </a:r>
          </a:p>
          <a:p>
            <a:pPr lvl="1"/>
            <a:endParaRPr/>
          </a:p>
          <a:p>
            <a:pPr lvl="2"/>
            <a:endParaRPr/>
          </a:p>
          <a:p>
            <a:pPr lvl="3"/>
            <a:endParaRPr/>
          </a:p>
          <a:p>
            <a:pPr lvl="4"/>
            <a:endParaRPr/>
          </a:p>
        </p:txBody>
      </p:sp>
      <p:sp>
        <p:nvSpPr>
          <p:cNvPr id="117" name="Slide Number"/>
          <p:cNvSpPr txBox="1">
            <a:spLocks noGrp="1"/>
          </p:cNvSpPr>
          <p:nvPr>
            <p:ph type="sldNum" sz="quarter" idx="2"/>
          </p:nvPr>
        </p:nvSpPr>
        <p:spPr>
          <a:prstGeom prst="rect">
            <a:avLst/>
          </a:prstGeom>
        </p:spPr>
        <p:txBody>
          <a:bodyPr/>
          <a:lstStyle/>
          <a:p>
            <a:fld id="{86CB4B4D-7CA3-9044-876B-883B54F8677D}" type="slidenum">
              <a:t>‹N°›</a:t>
            </a:fld>
            <a:endParaRPr dirty="0"/>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124" name="Image"/>
          <p:cNvSpPr>
            <a:spLocks noGrp="1"/>
          </p:cNvSpPr>
          <p:nvPr>
            <p:ph type="pic" sz="quarter" idx="21"/>
          </p:nvPr>
        </p:nvSpPr>
        <p:spPr>
          <a:xfrm>
            <a:off x="6402785" y="508000"/>
            <a:ext cx="3022134" cy="2974839"/>
          </a:xfrm>
          <a:prstGeom prst="rect">
            <a:avLst/>
          </a:prstGeom>
        </p:spPr>
        <p:txBody>
          <a:bodyPr lIns="91439" tIns="45719" rIns="91439" bIns="45719">
            <a:noAutofit/>
          </a:bodyPr>
          <a:lstStyle/>
          <a:p>
            <a:endParaRPr dirty="0"/>
          </a:p>
        </p:txBody>
      </p:sp>
      <p:sp>
        <p:nvSpPr>
          <p:cNvPr id="125" name="Image"/>
          <p:cNvSpPr>
            <a:spLocks noGrp="1"/>
          </p:cNvSpPr>
          <p:nvPr>
            <p:ph type="pic" sz="half" idx="22"/>
          </p:nvPr>
        </p:nvSpPr>
        <p:spPr>
          <a:xfrm>
            <a:off x="5484416" y="1989138"/>
            <a:ext cx="4241006" cy="6075091"/>
          </a:xfrm>
          <a:prstGeom prst="rect">
            <a:avLst/>
          </a:prstGeom>
        </p:spPr>
        <p:txBody>
          <a:bodyPr lIns="91439" tIns="45719" rIns="91439" bIns="45719">
            <a:noAutofit/>
          </a:bodyPr>
          <a:lstStyle/>
          <a:p>
            <a:endParaRPr dirty="0"/>
          </a:p>
        </p:txBody>
      </p:sp>
      <p:sp>
        <p:nvSpPr>
          <p:cNvPr id="126" name="Image"/>
          <p:cNvSpPr>
            <a:spLocks noGrp="1"/>
          </p:cNvSpPr>
          <p:nvPr>
            <p:ph type="pic" idx="23"/>
          </p:nvPr>
        </p:nvSpPr>
        <p:spPr>
          <a:xfrm>
            <a:off x="-56753" y="247650"/>
            <a:ext cx="6748463" cy="6229350"/>
          </a:xfrm>
          <a:prstGeom prst="rect">
            <a:avLst/>
          </a:prstGeom>
        </p:spPr>
        <p:txBody>
          <a:bodyPr lIns="91439" tIns="45719" rIns="91439" bIns="45719">
            <a:noAutofit/>
          </a:bodyPr>
          <a:lstStyle/>
          <a:p>
            <a:endParaRPr dirty="0"/>
          </a:p>
        </p:txBody>
      </p:sp>
      <p:sp>
        <p:nvSpPr>
          <p:cNvPr id="127" name="Slide Number"/>
          <p:cNvSpPr txBox="1">
            <a:spLocks noGrp="1"/>
          </p:cNvSpPr>
          <p:nvPr>
            <p:ph type="sldNum" sz="quarter" idx="2"/>
          </p:nvPr>
        </p:nvSpPr>
        <p:spPr>
          <a:prstGeom prst="rect">
            <a:avLst/>
          </a:prstGeom>
        </p:spPr>
        <p:txBody>
          <a:bodyPr/>
          <a:lstStyle/>
          <a:p>
            <a:fld id="{86CB4B4D-7CA3-9044-876B-883B54F8677D}" type="slidenum">
              <a:t>‹N°›</a:t>
            </a:fld>
            <a:endParaRPr dirty="0"/>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p:spTree>
      <p:nvGrpSpPr>
        <p:cNvPr id="1" name=""/>
        <p:cNvGrpSpPr/>
        <p:nvPr/>
      </p:nvGrpSpPr>
      <p:grpSpPr>
        <a:xfrm>
          <a:off x="0" y="0"/>
          <a:ext cx="0" cy="0"/>
          <a:chOff x="0" y="0"/>
          <a:chExt cx="0" cy="0"/>
        </a:xfrm>
      </p:grpSpPr>
      <p:sp>
        <p:nvSpPr>
          <p:cNvPr id="149" name="Author and Date"/>
          <p:cNvSpPr txBox="1">
            <a:spLocks noGrp="1"/>
          </p:cNvSpPr>
          <p:nvPr>
            <p:ph type="body" sz="quarter" idx="21" hasCustomPrompt="1"/>
          </p:nvPr>
        </p:nvSpPr>
        <p:spPr>
          <a:xfrm>
            <a:off x="1604283" y="5304699"/>
            <a:ext cx="6694290" cy="238867"/>
          </a:xfrm>
          <a:prstGeom prst="rect">
            <a:avLst/>
          </a:prstGeom>
        </p:spPr>
        <p:txBody>
          <a:bodyPr lIns="34289" tIns="34289" rIns="34289" bIns="34289"/>
          <a:lstStyle>
            <a:lvl1pPr marL="0" indent="0" defTabSz="295153">
              <a:lnSpc>
                <a:spcPct val="100000"/>
              </a:lnSpc>
              <a:spcBef>
                <a:spcPts val="0"/>
              </a:spcBef>
              <a:buSzTx/>
              <a:buNone/>
              <a:defRPr sz="1144" b="1">
                <a:latin typeface="+mn-lt"/>
                <a:ea typeface="+mn-ea"/>
                <a:cs typeface="+mn-cs"/>
                <a:sym typeface="Helvetica Neue"/>
              </a:defRPr>
            </a:lvl1pPr>
          </a:lstStyle>
          <a:p>
            <a:r>
              <a:t>Author and Date</a:t>
            </a:r>
          </a:p>
        </p:txBody>
      </p:sp>
      <p:sp>
        <p:nvSpPr>
          <p:cNvPr id="150" name="Presentation Title"/>
          <p:cNvSpPr txBox="1">
            <a:spLocks noGrp="1"/>
          </p:cNvSpPr>
          <p:nvPr>
            <p:ph type="title" hasCustomPrompt="1"/>
          </p:nvPr>
        </p:nvSpPr>
        <p:spPr>
          <a:xfrm>
            <a:off x="1605854" y="1822871"/>
            <a:ext cx="6694291" cy="1743076"/>
          </a:xfrm>
          <a:prstGeom prst="rect">
            <a:avLst/>
          </a:prstGeom>
        </p:spPr>
        <p:txBody>
          <a:bodyPr lIns="38100" tIns="38100" rIns="38100" bIns="38100" anchor="b"/>
          <a:lstStyle>
            <a:lvl1pPr defTabSz="990697">
              <a:defRPr sz="4632" b="1" spc="-93">
                <a:latin typeface="+mn-lt"/>
                <a:ea typeface="+mn-ea"/>
                <a:cs typeface="+mn-cs"/>
                <a:sym typeface="Helvetica Neue"/>
              </a:defRPr>
            </a:lvl1pPr>
          </a:lstStyle>
          <a:p>
            <a:r>
              <a:t>Presentation Title</a:t>
            </a:r>
          </a:p>
        </p:txBody>
      </p:sp>
      <p:sp>
        <p:nvSpPr>
          <p:cNvPr id="151" name="Body Level One…"/>
          <p:cNvSpPr txBox="1">
            <a:spLocks noGrp="1"/>
          </p:cNvSpPr>
          <p:nvPr>
            <p:ph type="body" sz="quarter" idx="1" hasCustomPrompt="1"/>
          </p:nvPr>
        </p:nvSpPr>
        <p:spPr>
          <a:xfrm>
            <a:off x="1604284" y="3565947"/>
            <a:ext cx="6694290" cy="714376"/>
          </a:xfrm>
          <a:prstGeom prst="rect">
            <a:avLst/>
          </a:prstGeom>
        </p:spPr>
        <p:txBody>
          <a:bodyPr lIns="38100" tIns="38100" rIns="38100" bIns="38100"/>
          <a:lstStyle>
            <a:lvl1pPr marL="0" indent="0" defTabSz="335401">
              <a:lnSpc>
                <a:spcPct val="100000"/>
              </a:lnSpc>
              <a:spcBef>
                <a:spcPts val="0"/>
              </a:spcBef>
              <a:buSzTx/>
              <a:buNone/>
              <a:defRPr sz="2113" b="1">
                <a:latin typeface="+mn-lt"/>
                <a:ea typeface="+mn-ea"/>
                <a:cs typeface="+mn-cs"/>
                <a:sym typeface="Helvetica Neue"/>
              </a:defRPr>
            </a:lvl1pPr>
            <a:lvl2pPr marL="0" indent="185760" defTabSz="335401">
              <a:lnSpc>
                <a:spcPct val="100000"/>
              </a:lnSpc>
              <a:spcBef>
                <a:spcPts val="0"/>
              </a:spcBef>
              <a:buSzTx/>
              <a:buNone/>
              <a:defRPr sz="2113" b="1">
                <a:latin typeface="+mn-lt"/>
                <a:ea typeface="+mn-ea"/>
                <a:cs typeface="+mn-cs"/>
                <a:sym typeface="Helvetica Neue"/>
              </a:defRPr>
            </a:lvl2pPr>
            <a:lvl3pPr marL="0" indent="371521" defTabSz="335401">
              <a:lnSpc>
                <a:spcPct val="100000"/>
              </a:lnSpc>
              <a:spcBef>
                <a:spcPts val="0"/>
              </a:spcBef>
              <a:buSzTx/>
              <a:buNone/>
              <a:defRPr sz="2113" b="1">
                <a:latin typeface="+mn-lt"/>
                <a:ea typeface="+mn-ea"/>
                <a:cs typeface="+mn-cs"/>
                <a:sym typeface="Helvetica Neue"/>
              </a:defRPr>
            </a:lvl3pPr>
            <a:lvl4pPr marL="0" indent="557281" defTabSz="335401">
              <a:lnSpc>
                <a:spcPct val="100000"/>
              </a:lnSpc>
              <a:spcBef>
                <a:spcPts val="0"/>
              </a:spcBef>
              <a:buSzTx/>
              <a:buNone/>
              <a:defRPr sz="2113" b="1">
                <a:latin typeface="+mn-lt"/>
                <a:ea typeface="+mn-ea"/>
                <a:cs typeface="+mn-cs"/>
                <a:sym typeface="Helvetica Neue"/>
              </a:defRPr>
            </a:lvl4pPr>
            <a:lvl5pPr marL="0" indent="743041" defTabSz="335401">
              <a:lnSpc>
                <a:spcPct val="100000"/>
              </a:lnSpc>
              <a:spcBef>
                <a:spcPts val="0"/>
              </a:spcBef>
              <a:buSzTx/>
              <a:buNone/>
              <a:defRPr sz="2113" b="1">
                <a:latin typeface="+mn-lt"/>
                <a:ea typeface="+mn-ea"/>
                <a:cs typeface="+mn-cs"/>
                <a:sym typeface="Helvetica Neue"/>
              </a:defRPr>
            </a:lvl5pPr>
          </a:lstStyle>
          <a:p>
            <a:r>
              <a:t>Presentation Subtitle</a:t>
            </a:r>
          </a:p>
          <a:p>
            <a:pPr lvl="1"/>
            <a:endParaRPr/>
          </a:p>
          <a:p>
            <a:pPr lvl="2"/>
            <a:endParaRPr/>
          </a:p>
          <a:p>
            <a:pPr lvl="3"/>
            <a:endParaRPr/>
          </a:p>
          <a:p>
            <a:pPr lvl="4"/>
            <a:endParaRPr/>
          </a:p>
        </p:txBody>
      </p:sp>
      <p:pic>
        <p:nvPicPr>
          <p:cNvPr id="152" name="ADEME-LOGO-AUTEUR.pdf" descr="ADEME-LOGO-AUTEUR.pdf"/>
          <p:cNvPicPr>
            <a:picLocks noChangeAspect="1"/>
          </p:cNvPicPr>
          <p:nvPr/>
        </p:nvPicPr>
        <p:blipFill>
          <a:blip r:embed="rId2">
            <a:extLst/>
          </a:blip>
          <a:srcRect l="2211" r="2211"/>
          <a:stretch>
            <a:fillRect/>
          </a:stretch>
        </p:blipFill>
        <p:spPr>
          <a:xfrm>
            <a:off x="9503753" y="6361299"/>
            <a:ext cx="401797" cy="482911"/>
          </a:xfrm>
          <a:prstGeom prst="rect">
            <a:avLst/>
          </a:prstGeom>
          <a:ln w="12700">
            <a:miter lim="400000"/>
          </a:ln>
        </p:spPr>
      </p:pic>
      <p:sp>
        <p:nvSpPr>
          <p:cNvPr id="154" name="Slide Number"/>
          <p:cNvSpPr txBox="1">
            <a:spLocks noGrp="1"/>
          </p:cNvSpPr>
          <p:nvPr>
            <p:ph type="sldNum" sz="quarter" idx="2"/>
          </p:nvPr>
        </p:nvSpPr>
        <p:spPr>
          <a:xfrm>
            <a:off x="4838085" y="5726129"/>
            <a:ext cx="226024" cy="176972"/>
          </a:xfrm>
          <a:prstGeom prst="rect">
            <a:avLst/>
          </a:prstGeom>
        </p:spPr>
        <p:txBody>
          <a:bodyPr lIns="38100" tIns="38100" rIns="38100" bIns="38100"/>
          <a:lstStyle>
            <a:lvl1pPr defTabSz="237360">
              <a:defRPr sz="650"/>
            </a:lvl1pPr>
          </a:lstStyle>
          <a:p>
            <a:fld id="{86CB4B4D-7CA3-9044-876B-883B54F8677D}" type="slidenum">
              <a:t>‹N°›</a:t>
            </a:fld>
            <a:endParaRPr dirty="0"/>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Blank">
    <p:bg>
      <p:bgPr>
        <a:solidFill>
          <a:srgbClr val="DA291C"/>
        </a:solidFill>
        <a:effectLst/>
      </p:bgPr>
    </p:bg>
    <p:spTree>
      <p:nvGrpSpPr>
        <p:cNvPr id="1" name=""/>
        <p:cNvGrpSpPr/>
        <p:nvPr/>
      </p:nvGrpSpPr>
      <p:grpSpPr>
        <a:xfrm>
          <a:off x="0" y="0"/>
          <a:ext cx="0" cy="0"/>
          <a:chOff x="0" y="0"/>
          <a:chExt cx="0" cy="0"/>
        </a:xfrm>
      </p:grpSpPr>
      <p:sp>
        <p:nvSpPr>
          <p:cNvPr id="168" name="Slide Number"/>
          <p:cNvSpPr txBox="1">
            <a:spLocks noGrp="1"/>
          </p:cNvSpPr>
          <p:nvPr>
            <p:ph type="sldNum" sz="quarter" idx="2"/>
          </p:nvPr>
        </p:nvSpPr>
        <p:spPr>
          <a:prstGeom prst="rect">
            <a:avLst/>
          </a:prstGeom>
        </p:spPr>
        <p:txBody>
          <a:bodyPr/>
          <a:lstStyle/>
          <a:p>
            <a:fld id="{86CB4B4D-7CA3-9044-876B-883B54F8677D}" type="slidenum">
              <a:t>‹N°›</a:t>
            </a:fld>
            <a:endParaRPr dirty="0"/>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Blank">
    <p:bg>
      <p:bgPr>
        <a:solidFill>
          <a:schemeClr val="accent3"/>
        </a:solidFill>
        <a:effectLst/>
      </p:bgPr>
    </p:bg>
    <p:spTree>
      <p:nvGrpSpPr>
        <p:cNvPr id="1" name=""/>
        <p:cNvGrpSpPr/>
        <p:nvPr/>
      </p:nvGrpSpPr>
      <p:grpSpPr>
        <a:xfrm>
          <a:off x="0" y="0"/>
          <a:ext cx="0" cy="0"/>
          <a:chOff x="0" y="0"/>
          <a:chExt cx="0" cy="0"/>
        </a:xfrm>
      </p:grpSpPr>
      <p:pic>
        <p:nvPicPr>
          <p:cNvPr id="182" name="Image" descr="Image"/>
          <p:cNvPicPr>
            <a:picLocks/>
          </p:cNvPicPr>
          <p:nvPr/>
        </p:nvPicPr>
        <p:blipFill>
          <a:blip r:embed="rId2">
            <a:extLst/>
          </a:blip>
          <a:stretch>
            <a:fillRect/>
          </a:stretch>
        </p:blipFill>
        <p:spPr>
          <a:xfrm>
            <a:off x="0" y="0"/>
            <a:ext cx="10050229" cy="6985000"/>
          </a:xfrm>
          <a:prstGeom prst="rect">
            <a:avLst/>
          </a:prstGeom>
          <a:ln w="12700">
            <a:miter lim="400000"/>
          </a:ln>
        </p:spPr>
      </p:pic>
      <p:sp>
        <p:nvSpPr>
          <p:cNvPr id="183" name="Slide Number"/>
          <p:cNvSpPr txBox="1">
            <a:spLocks noGrp="1"/>
          </p:cNvSpPr>
          <p:nvPr>
            <p:ph type="sldNum" sz="quarter" idx="2"/>
          </p:nvPr>
        </p:nvSpPr>
        <p:spPr>
          <a:prstGeom prst="rect">
            <a:avLst/>
          </a:prstGeom>
        </p:spPr>
        <p:txBody>
          <a:bodyPr/>
          <a:lstStyle/>
          <a:p>
            <a:fld id="{86CB4B4D-7CA3-9044-876B-883B54F8677D}" type="slidenum">
              <a:t>‹N°›</a:t>
            </a:fld>
            <a:endParaRPr dirty="0"/>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p:spTree>
      <p:nvGrpSpPr>
        <p:cNvPr id="1" name=""/>
        <p:cNvGrpSpPr/>
        <p:nvPr/>
      </p:nvGrpSpPr>
      <p:grpSpPr>
        <a:xfrm>
          <a:off x="0" y="0"/>
          <a:ext cx="0" cy="0"/>
          <a:chOff x="0" y="0"/>
          <a:chExt cx="0" cy="0"/>
        </a:xfrm>
      </p:grpSpPr>
      <p:sp>
        <p:nvSpPr>
          <p:cNvPr id="201" name="Author and Date"/>
          <p:cNvSpPr txBox="1">
            <a:spLocks noGrp="1"/>
          </p:cNvSpPr>
          <p:nvPr>
            <p:ph type="body" sz="quarter" idx="21" hasCustomPrompt="1"/>
          </p:nvPr>
        </p:nvSpPr>
        <p:spPr>
          <a:xfrm>
            <a:off x="1604283" y="5304699"/>
            <a:ext cx="6694290" cy="238867"/>
          </a:xfrm>
          <a:prstGeom prst="rect">
            <a:avLst/>
          </a:prstGeom>
        </p:spPr>
        <p:txBody>
          <a:bodyPr lIns="34289" tIns="34289" rIns="34289" bIns="34289"/>
          <a:lstStyle>
            <a:lvl1pPr marL="0" indent="0" defTabSz="295153">
              <a:lnSpc>
                <a:spcPct val="100000"/>
              </a:lnSpc>
              <a:spcBef>
                <a:spcPts val="0"/>
              </a:spcBef>
              <a:buSzTx/>
              <a:buNone/>
              <a:defRPr sz="1144" b="1">
                <a:latin typeface="+mn-lt"/>
                <a:ea typeface="+mn-ea"/>
                <a:cs typeface="+mn-cs"/>
                <a:sym typeface="Helvetica Neue"/>
              </a:defRPr>
            </a:lvl1pPr>
          </a:lstStyle>
          <a:p>
            <a:r>
              <a:t>Author and Date</a:t>
            </a:r>
          </a:p>
        </p:txBody>
      </p:sp>
      <p:sp>
        <p:nvSpPr>
          <p:cNvPr id="202" name="Presentation Title"/>
          <p:cNvSpPr txBox="1">
            <a:spLocks noGrp="1"/>
          </p:cNvSpPr>
          <p:nvPr>
            <p:ph type="title" hasCustomPrompt="1"/>
          </p:nvPr>
        </p:nvSpPr>
        <p:spPr>
          <a:xfrm>
            <a:off x="1605854" y="1822871"/>
            <a:ext cx="6694291" cy="1743076"/>
          </a:xfrm>
          <a:prstGeom prst="rect">
            <a:avLst/>
          </a:prstGeom>
        </p:spPr>
        <p:txBody>
          <a:bodyPr lIns="38100" tIns="38100" rIns="38100" bIns="38100" anchor="b"/>
          <a:lstStyle>
            <a:lvl1pPr defTabSz="990697">
              <a:defRPr sz="4632" b="1" spc="-93">
                <a:latin typeface="+mn-lt"/>
                <a:ea typeface="+mn-ea"/>
                <a:cs typeface="+mn-cs"/>
                <a:sym typeface="Helvetica Neue"/>
              </a:defRPr>
            </a:lvl1pPr>
          </a:lstStyle>
          <a:p>
            <a:r>
              <a:t>Presentation Title</a:t>
            </a:r>
          </a:p>
        </p:txBody>
      </p:sp>
      <p:sp>
        <p:nvSpPr>
          <p:cNvPr id="203" name="Body Level One…"/>
          <p:cNvSpPr txBox="1">
            <a:spLocks noGrp="1"/>
          </p:cNvSpPr>
          <p:nvPr>
            <p:ph type="body" sz="quarter" idx="1" hasCustomPrompt="1"/>
          </p:nvPr>
        </p:nvSpPr>
        <p:spPr>
          <a:xfrm>
            <a:off x="1604284" y="3565947"/>
            <a:ext cx="6694290" cy="714376"/>
          </a:xfrm>
          <a:prstGeom prst="rect">
            <a:avLst/>
          </a:prstGeom>
        </p:spPr>
        <p:txBody>
          <a:bodyPr lIns="38100" tIns="38100" rIns="38100" bIns="38100"/>
          <a:lstStyle>
            <a:lvl1pPr marL="0" indent="0" defTabSz="335401">
              <a:lnSpc>
                <a:spcPct val="100000"/>
              </a:lnSpc>
              <a:spcBef>
                <a:spcPts val="0"/>
              </a:spcBef>
              <a:buSzTx/>
              <a:buNone/>
              <a:defRPr sz="2113" b="1">
                <a:latin typeface="+mn-lt"/>
                <a:ea typeface="+mn-ea"/>
                <a:cs typeface="+mn-cs"/>
                <a:sym typeface="Helvetica Neue"/>
              </a:defRPr>
            </a:lvl1pPr>
            <a:lvl2pPr marL="0" indent="185760" defTabSz="335401">
              <a:lnSpc>
                <a:spcPct val="100000"/>
              </a:lnSpc>
              <a:spcBef>
                <a:spcPts val="0"/>
              </a:spcBef>
              <a:buSzTx/>
              <a:buNone/>
              <a:defRPr sz="2113" b="1">
                <a:latin typeface="+mn-lt"/>
                <a:ea typeface="+mn-ea"/>
                <a:cs typeface="+mn-cs"/>
                <a:sym typeface="Helvetica Neue"/>
              </a:defRPr>
            </a:lvl2pPr>
            <a:lvl3pPr marL="0" indent="371521" defTabSz="335401">
              <a:lnSpc>
                <a:spcPct val="100000"/>
              </a:lnSpc>
              <a:spcBef>
                <a:spcPts val="0"/>
              </a:spcBef>
              <a:buSzTx/>
              <a:buNone/>
              <a:defRPr sz="2113" b="1">
                <a:latin typeface="+mn-lt"/>
                <a:ea typeface="+mn-ea"/>
                <a:cs typeface="+mn-cs"/>
                <a:sym typeface="Helvetica Neue"/>
              </a:defRPr>
            </a:lvl3pPr>
            <a:lvl4pPr marL="0" indent="557281" defTabSz="335401">
              <a:lnSpc>
                <a:spcPct val="100000"/>
              </a:lnSpc>
              <a:spcBef>
                <a:spcPts val="0"/>
              </a:spcBef>
              <a:buSzTx/>
              <a:buNone/>
              <a:defRPr sz="2113" b="1">
                <a:latin typeface="+mn-lt"/>
                <a:ea typeface="+mn-ea"/>
                <a:cs typeface="+mn-cs"/>
                <a:sym typeface="Helvetica Neue"/>
              </a:defRPr>
            </a:lvl4pPr>
            <a:lvl5pPr marL="0" indent="743041" defTabSz="335401">
              <a:lnSpc>
                <a:spcPct val="100000"/>
              </a:lnSpc>
              <a:spcBef>
                <a:spcPts val="0"/>
              </a:spcBef>
              <a:buSzTx/>
              <a:buNone/>
              <a:defRPr sz="2113" b="1">
                <a:latin typeface="+mn-lt"/>
                <a:ea typeface="+mn-ea"/>
                <a:cs typeface="+mn-cs"/>
                <a:sym typeface="Helvetica Neue"/>
              </a:defRPr>
            </a:lvl5pPr>
          </a:lstStyle>
          <a:p>
            <a:r>
              <a:t>Presentation Subtitle</a:t>
            </a:r>
          </a:p>
          <a:p>
            <a:pPr lvl="1"/>
            <a:endParaRPr/>
          </a:p>
          <a:p>
            <a:pPr lvl="2"/>
            <a:endParaRPr/>
          </a:p>
          <a:p>
            <a:pPr lvl="3"/>
            <a:endParaRPr/>
          </a:p>
          <a:p>
            <a:pPr lvl="4"/>
            <a:endParaRPr/>
          </a:p>
        </p:txBody>
      </p:sp>
      <p:sp>
        <p:nvSpPr>
          <p:cNvPr id="205" name="Slide Number"/>
          <p:cNvSpPr txBox="1">
            <a:spLocks noGrp="1"/>
          </p:cNvSpPr>
          <p:nvPr>
            <p:ph type="sldNum" sz="quarter" idx="2"/>
          </p:nvPr>
        </p:nvSpPr>
        <p:spPr>
          <a:xfrm>
            <a:off x="4838085" y="5726129"/>
            <a:ext cx="226024" cy="176972"/>
          </a:xfrm>
          <a:prstGeom prst="rect">
            <a:avLst/>
          </a:prstGeom>
        </p:spPr>
        <p:txBody>
          <a:bodyPr lIns="38100" tIns="38100" rIns="38100" bIns="38100"/>
          <a:lstStyle>
            <a:lvl1pPr defTabSz="237360">
              <a:defRPr sz="650"/>
            </a:lvl1pPr>
          </a:lstStyle>
          <a:p>
            <a:fld id="{86CB4B4D-7CA3-9044-876B-883B54F8677D}" type="slidenum">
              <a:t>‹N°›</a:t>
            </a:fld>
            <a:endParaRPr dirty="0"/>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12" name="Slide Title"/>
          <p:cNvSpPr txBox="1">
            <a:spLocks noGrp="1"/>
          </p:cNvSpPr>
          <p:nvPr>
            <p:ph type="title" hasCustomPrompt="1"/>
          </p:nvPr>
        </p:nvSpPr>
        <p:spPr>
          <a:prstGeom prst="rect">
            <a:avLst/>
          </a:prstGeom>
        </p:spPr>
        <p:txBody>
          <a:bodyPr/>
          <a:lstStyle/>
          <a:p>
            <a:r>
              <a:t>Slide Title</a:t>
            </a:r>
          </a:p>
        </p:txBody>
      </p:sp>
      <p:sp>
        <p:nvSpPr>
          <p:cNvPr id="213" name="Slide Subtitle"/>
          <p:cNvSpPr txBox="1">
            <a:spLocks noGrp="1"/>
          </p:cNvSpPr>
          <p:nvPr>
            <p:ph type="body" sz="quarter" idx="21" hasCustomPrompt="1"/>
          </p:nvPr>
        </p:nvSpPr>
        <p:spPr>
          <a:xfrm>
            <a:off x="490141" y="1186481"/>
            <a:ext cx="8925719" cy="467390"/>
          </a:xfrm>
          <a:prstGeom prst="rect">
            <a:avLst/>
          </a:prstGeom>
        </p:spPr>
        <p:txBody>
          <a:bodyPr lIns="45719" tIns="45719" rIns="45719" bIns="45719"/>
          <a:lstStyle>
            <a:lvl1pPr marL="0" indent="0" defTabSz="335401">
              <a:lnSpc>
                <a:spcPct val="100000"/>
              </a:lnSpc>
              <a:spcBef>
                <a:spcPts val="0"/>
              </a:spcBef>
              <a:buSzTx/>
              <a:buNone/>
              <a:defRPr sz="2235">
                <a:solidFill>
                  <a:schemeClr val="accent5">
                    <a:hueOff val="-82419"/>
                    <a:satOff val="-9513"/>
                    <a:lumOff val="-16343"/>
                  </a:schemeClr>
                </a:solidFill>
                <a:latin typeface="Lulo Clean One Bold"/>
                <a:ea typeface="Lulo Clean One Bold"/>
                <a:cs typeface="Lulo Clean One Bold"/>
                <a:sym typeface="Lulo Clean One Bold"/>
              </a:defRPr>
            </a:lvl1pPr>
          </a:lstStyle>
          <a:p>
            <a:r>
              <a:t>Slide Subtitle</a:t>
            </a:r>
          </a:p>
        </p:txBody>
      </p:sp>
      <p:sp>
        <p:nvSpPr>
          <p:cNvPr id="214" name="Body Level One…"/>
          <p:cNvSpPr txBox="1">
            <a:spLocks noGrp="1"/>
          </p:cNvSpPr>
          <p:nvPr>
            <p:ph type="body" idx="1" hasCustomPrompt="1"/>
          </p:nvPr>
        </p:nvSpPr>
        <p:spPr>
          <a:prstGeom prst="rect">
            <a:avLst/>
          </a:prstGeom>
        </p:spPr>
        <p:txBody>
          <a:bodyPr/>
          <a:lstStyle/>
          <a:p>
            <a:r>
              <a:t>Slide bullet text</a:t>
            </a:r>
          </a:p>
          <a:p>
            <a:pPr lvl="1"/>
            <a:endParaRPr/>
          </a:p>
          <a:p>
            <a:pPr lvl="2"/>
            <a:endParaRPr/>
          </a:p>
          <a:p>
            <a:pPr lvl="3"/>
            <a:endParaRPr/>
          </a:p>
          <a:p>
            <a:pPr lvl="4"/>
            <a:endParaRPr/>
          </a:p>
        </p:txBody>
      </p:sp>
      <p:sp>
        <p:nvSpPr>
          <p:cNvPr id="216" name="Slide Number"/>
          <p:cNvSpPr txBox="1">
            <a:spLocks noGrp="1"/>
          </p:cNvSpPr>
          <p:nvPr>
            <p:ph type="sldNum" sz="quarter" idx="2"/>
          </p:nvPr>
        </p:nvSpPr>
        <p:spPr>
          <a:prstGeom prst="rect">
            <a:avLst/>
          </a:prstGeom>
        </p:spPr>
        <p:txBody>
          <a:bodyPr/>
          <a:lstStyle/>
          <a:p>
            <a:fld id="{86CB4B4D-7CA3-9044-876B-883B54F8677D}" type="slidenum">
              <a:t>‹N°›</a:t>
            </a:fld>
            <a:endParaRPr dirty="0"/>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1114EB-44E6-415B-9AAE-305D50E5CAA3}" type="datetimeFigureOut">
              <a:rPr lang="fr-FR" smtClean="0"/>
              <a:t>09/12/2025</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0F3267B3-D2BF-4592-8CBE-08D685A1FE36}" type="slidenum">
              <a:rPr lang="fr-FR" smtClean="0"/>
              <a:t>‹N°›</a:t>
            </a:fld>
            <a:endParaRPr lang="fr-FR"/>
          </a:p>
        </p:txBody>
      </p:sp>
    </p:spTree>
    <p:extLst>
      <p:ext uri="{BB962C8B-B14F-4D97-AF65-F5344CB8AC3E}">
        <p14:creationId xmlns:p14="http://schemas.microsoft.com/office/powerpoint/2010/main" val="4499454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311114EB-44E6-415B-9AAE-305D50E5CAA3}" type="datetimeFigureOut">
              <a:rPr lang="fr-FR" smtClean="0"/>
              <a:t>09/12/2025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F3267B3-D2BF-4592-8CBE-08D685A1FE36}" type="slidenum">
              <a:rPr lang="fr-FR" smtClean="0"/>
              <a:t>‹N°›</a:t>
            </a:fld>
            <a:endParaRPr lang="fr-FR"/>
          </a:p>
        </p:txBody>
      </p:sp>
    </p:spTree>
    <p:extLst>
      <p:ext uri="{BB962C8B-B14F-4D97-AF65-F5344CB8AC3E}">
        <p14:creationId xmlns:p14="http://schemas.microsoft.com/office/powerpoint/2010/main" val="9869624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fr-FR" smtClean="0"/>
              <a:t>Modifiez le style du titre</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en-US" dirty="0"/>
          </a:p>
        </p:txBody>
      </p:sp>
      <p:sp>
        <p:nvSpPr>
          <p:cNvPr id="4" name="Date Placeholder 3"/>
          <p:cNvSpPr>
            <a:spLocks noGrp="1"/>
          </p:cNvSpPr>
          <p:nvPr>
            <p:ph type="dt" sz="half" idx="10"/>
          </p:nvPr>
        </p:nvSpPr>
        <p:spPr/>
        <p:txBody>
          <a:bodyPr/>
          <a:lstStyle/>
          <a:p>
            <a:fld id="{E4D7DA27-28F9-49AC-9B3A-CA54B7C910FD}" type="datetimeFigureOut">
              <a:rPr lang="fr-FR" smtClean="0"/>
              <a:t>09/12/2025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B9051C10-75B9-4ACE-8953-676E621723D9}" type="slidenum">
              <a:rPr lang="fr-FR" smtClean="0"/>
              <a:t>‹N°›</a:t>
            </a:fld>
            <a:endParaRPr lang="fr-FR"/>
          </a:p>
        </p:txBody>
      </p:sp>
    </p:spTree>
    <p:extLst>
      <p:ext uri="{BB962C8B-B14F-4D97-AF65-F5344CB8AC3E}">
        <p14:creationId xmlns:p14="http://schemas.microsoft.com/office/powerpoint/2010/main" val="369446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Photo">
    <p:spTree>
      <p:nvGrpSpPr>
        <p:cNvPr id="1" name=""/>
        <p:cNvGrpSpPr/>
        <p:nvPr/>
      </p:nvGrpSpPr>
      <p:grpSpPr>
        <a:xfrm>
          <a:off x="0" y="0"/>
          <a:ext cx="0" cy="0"/>
          <a:chOff x="0" y="0"/>
          <a:chExt cx="0" cy="0"/>
        </a:xfrm>
      </p:grpSpPr>
      <p:sp>
        <p:nvSpPr>
          <p:cNvPr id="21" name="666699290_02_crop_3159x1892.jpg"/>
          <p:cNvSpPr>
            <a:spLocks noGrp="1"/>
          </p:cNvSpPr>
          <p:nvPr>
            <p:ph type="pic" idx="21"/>
          </p:nvPr>
        </p:nvSpPr>
        <p:spPr>
          <a:xfrm>
            <a:off x="-469503" y="-647700"/>
            <a:ext cx="10865644" cy="8009467"/>
          </a:xfrm>
          <a:prstGeom prst="rect">
            <a:avLst/>
          </a:prstGeom>
        </p:spPr>
        <p:txBody>
          <a:bodyPr lIns="91439" tIns="45719" rIns="91439" bIns="45719">
            <a:noAutofit/>
          </a:bodyPr>
          <a:lstStyle/>
          <a:p>
            <a:endParaRPr dirty="0"/>
          </a:p>
        </p:txBody>
      </p:sp>
      <p:sp>
        <p:nvSpPr>
          <p:cNvPr id="22" name="Presentation Title"/>
          <p:cNvSpPr txBox="1">
            <a:spLocks noGrp="1"/>
          </p:cNvSpPr>
          <p:nvPr>
            <p:ph type="title" hasCustomPrompt="1"/>
          </p:nvPr>
        </p:nvSpPr>
        <p:spPr>
          <a:xfrm>
            <a:off x="490141" y="3562350"/>
            <a:ext cx="8925719" cy="2324100"/>
          </a:xfrm>
          <a:prstGeom prst="rect">
            <a:avLst/>
          </a:prstGeom>
        </p:spPr>
        <p:txBody>
          <a:bodyPr anchor="b"/>
          <a:lstStyle>
            <a:lvl1pPr>
              <a:defRPr sz="4713" spc="-94"/>
            </a:lvl1pPr>
          </a:lstStyle>
          <a:p>
            <a:r>
              <a:t>Presentation Title</a:t>
            </a:r>
          </a:p>
        </p:txBody>
      </p:sp>
      <p:sp>
        <p:nvSpPr>
          <p:cNvPr id="23" name="Author and Date"/>
          <p:cNvSpPr txBox="1">
            <a:spLocks noGrp="1"/>
          </p:cNvSpPr>
          <p:nvPr>
            <p:ph type="body" sz="quarter" idx="22" hasCustomPrompt="1"/>
          </p:nvPr>
        </p:nvSpPr>
        <p:spPr>
          <a:xfrm>
            <a:off x="490624" y="553069"/>
            <a:ext cx="8924752" cy="318490"/>
          </a:xfrm>
          <a:prstGeom prst="rect">
            <a:avLst/>
          </a:prstGeom>
        </p:spPr>
        <p:txBody>
          <a:bodyPr lIns="45719" tIns="45719" rIns="45719" bIns="45719"/>
          <a:lstStyle>
            <a:lvl1pPr marL="0" indent="0" defTabSz="335401">
              <a:lnSpc>
                <a:spcPct val="100000"/>
              </a:lnSpc>
              <a:spcBef>
                <a:spcPts val="0"/>
              </a:spcBef>
              <a:buSzTx/>
              <a:buNone/>
              <a:defRPr sz="1463">
                <a:latin typeface="Lulo Clean One Bold"/>
                <a:ea typeface="Lulo Clean One Bold"/>
                <a:cs typeface="Lulo Clean One Bold"/>
                <a:sym typeface="Lulo Clean One Bold"/>
              </a:defRPr>
            </a:lvl1pPr>
          </a:lstStyle>
          <a:p>
            <a:r>
              <a:t>Author and Date</a:t>
            </a:r>
          </a:p>
        </p:txBody>
      </p:sp>
      <p:sp>
        <p:nvSpPr>
          <p:cNvPr id="24" name="Body Level One…"/>
          <p:cNvSpPr txBox="1">
            <a:spLocks noGrp="1"/>
          </p:cNvSpPr>
          <p:nvPr>
            <p:ph type="body" sz="quarter" idx="1" hasCustomPrompt="1"/>
          </p:nvPr>
        </p:nvSpPr>
        <p:spPr>
          <a:xfrm>
            <a:off x="490141" y="5804955"/>
            <a:ext cx="8925719" cy="558476"/>
          </a:xfrm>
          <a:prstGeom prst="rect">
            <a:avLst/>
          </a:prstGeom>
        </p:spPr>
        <p:txBody>
          <a:bodyPr/>
          <a:lstStyle>
            <a:lvl1pPr marL="0" indent="0" defTabSz="335401">
              <a:lnSpc>
                <a:spcPct val="100000"/>
              </a:lnSpc>
              <a:spcBef>
                <a:spcPts val="0"/>
              </a:spcBef>
              <a:buSzTx/>
              <a:buNone/>
              <a:defRPr sz="2235">
                <a:solidFill>
                  <a:schemeClr val="accent5">
                    <a:hueOff val="-82419"/>
                    <a:satOff val="-9513"/>
                    <a:lumOff val="-16343"/>
                  </a:schemeClr>
                </a:solidFill>
                <a:latin typeface="Lulo Clean One Bold"/>
                <a:ea typeface="Lulo Clean One Bold"/>
                <a:cs typeface="Lulo Clean One Bold"/>
                <a:sym typeface="Lulo Clean One Bold"/>
              </a:defRPr>
            </a:lvl1pPr>
            <a:lvl2pPr marL="0" indent="185760" defTabSz="335401">
              <a:lnSpc>
                <a:spcPct val="100000"/>
              </a:lnSpc>
              <a:spcBef>
                <a:spcPts val="0"/>
              </a:spcBef>
              <a:buSzTx/>
              <a:buNone/>
              <a:defRPr sz="2235">
                <a:solidFill>
                  <a:schemeClr val="accent5">
                    <a:hueOff val="-82419"/>
                    <a:satOff val="-9513"/>
                    <a:lumOff val="-16343"/>
                  </a:schemeClr>
                </a:solidFill>
                <a:latin typeface="Lulo Clean One Bold"/>
                <a:ea typeface="Lulo Clean One Bold"/>
                <a:cs typeface="Lulo Clean One Bold"/>
                <a:sym typeface="Lulo Clean One Bold"/>
              </a:defRPr>
            </a:lvl2pPr>
            <a:lvl3pPr marL="0" indent="371521" defTabSz="335401">
              <a:lnSpc>
                <a:spcPct val="100000"/>
              </a:lnSpc>
              <a:spcBef>
                <a:spcPts val="0"/>
              </a:spcBef>
              <a:buSzTx/>
              <a:buNone/>
              <a:defRPr sz="2235">
                <a:solidFill>
                  <a:schemeClr val="accent5">
                    <a:hueOff val="-82419"/>
                    <a:satOff val="-9513"/>
                    <a:lumOff val="-16343"/>
                  </a:schemeClr>
                </a:solidFill>
                <a:latin typeface="Lulo Clean One Bold"/>
                <a:ea typeface="Lulo Clean One Bold"/>
                <a:cs typeface="Lulo Clean One Bold"/>
                <a:sym typeface="Lulo Clean One Bold"/>
              </a:defRPr>
            </a:lvl3pPr>
            <a:lvl4pPr marL="0" indent="557281" defTabSz="335401">
              <a:lnSpc>
                <a:spcPct val="100000"/>
              </a:lnSpc>
              <a:spcBef>
                <a:spcPts val="0"/>
              </a:spcBef>
              <a:buSzTx/>
              <a:buNone/>
              <a:defRPr sz="2235">
                <a:solidFill>
                  <a:schemeClr val="accent5">
                    <a:hueOff val="-82419"/>
                    <a:satOff val="-9513"/>
                    <a:lumOff val="-16343"/>
                  </a:schemeClr>
                </a:solidFill>
                <a:latin typeface="Lulo Clean One Bold"/>
                <a:ea typeface="Lulo Clean One Bold"/>
                <a:cs typeface="Lulo Clean One Bold"/>
                <a:sym typeface="Lulo Clean One Bold"/>
              </a:defRPr>
            </a:lvl4pPr>
            <a:lvl5pPr marL="0" indent="743041" defTabSz="335401">
              <a:lnSpc>
                <a:spcPct val="100000"/>
              </a:lnSpc>
              <a:spcBef>
                <a:spcPts val="0"/>
              </a:spcBef>
              <a:buSzTx/>
              <a:buNone/>
              <a:defRPr sz="2235">
                <a:solidFill>
                  <a:schemeClr val="accent5">
                    <a:hueOff val="-82419"/>
                    <a:satOff val="-9513"/>
                    <a:lumOff val="-16343"/>
                  </a:schemeClr>
                </a:solidFill>
                <a:latin typeface="Lulo Clean One Bold"/>
                <a:ea typeface="Lulo Clean One Bold"/>
                <a:cs typeface="Lulo Clean One Bold"/>
                <a:sym typeface="Lulo Clean One Bold"/>
              </a:defRPr>
            </a:lvl5pPr>
          </a:lstStyle>
          <a:p>
            <a:r>
              <a:t>Presentation Subtitle</a:t>
            </a:r>
          </a:p>
          <a:p>
            <a:pPr lvl="1"/>
            <a:endParaRPr/>
          </a:p>
          <a:p>
            <a:pPr lvl="2"/>
            <a:endParaRPr/>
          </a:p>
          <a:p>
            <a:pPr lvl="3"/>
            <a:endParaRPr/>
          </a:p>
          <a:p>
            <a:pPr lvl="4"/>
            <a:endParaRPr/>
          </a:p>
        </p:txBody>
      </p:sp>
      <p:sp>
        <p:nvSpPr>
          <p:cNvPr id="25" name="Slide Number"/>
          <p:cNvSpPr txBox="1">
            <a:spLocks noGrp="1"/>
          </p:cNvSpPr>
          <p:nvPr>
            <p:ph type="sldNum" sz="quarter" idx="2"/>
          </p:nvPr>
        </p:nvSpPr>
        <p:spPr>
          <a:prstGeom prst="rect">
            <a:avLst/>
          </a:prstGeom>
        </p:spPr>
        <p:txBody>
          <a:bodyPr/>
          <a:lstStyle/>
          <a:p>
            <a:fld id="{86CB4B4D-7CA3-9044-876B-883B54F8677D}" type="slidenum">
              <a:t>‹N°›</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Photo Alt">
    <p:spTree>
      <p:nvGrpSpPr>
        <p:cNvPr id="1" name=""/>
        <p:cNvGrpSpPr/>
        <p:nvPr/>
      </p:nvGrpSpPr>
      <p:grpSpPr>
        <a:xfrm>
          <a:off x="0" y="0"/>
          <a:ext cx="0" cy="0"/>
          <a:chOff x="0" y="0"/>
          <a:chExt cx="0" cy="0"/>
        </a:xfrm>
      </p:grpSpPr>
      <p:sp>
        <p:nvSpPr>
          <p:cNvPr id="32" name="910457886_1434x1669.jpg"/>
          <p:cNvSpPr>
            <a:spLocks noGrp="1"/>
          </p:cNvSpPr>
          <p:nvPr>
            <p:ph type="pic" idx="21"/>
          </p:nvPr>
        </p:nvSpPr>
        <p:spPr>
          <a:xfrm>
            <a:off x="4457700" y="-101600"/>
            <a:ext cx="4933840" cy="7067550"/>
          </a:xfrm>
          <a:prstGeom prst="rect">
            <a:avLst/>
          </a:prstGeom>
        </p:spPr>
        <p:txBody>
          <a:bodyPr lIns="91439" tIns="45719" rIns="91439" bIns="45719">
            <a:noAutofit/>
          </a:bodyPr>
          <a:lstStyle/>
          <a:p>
            <a:endParaRPr dirty="0"/>
          </a:p>
        </p:txBody>
      </p:sp>
      <p:sp>
        <p:nvSpPr>
          <p:cNvPr id="33" name="Slide Title"/>
          <p:cNvSpPr txBox="1">
            <a:spLocks noGrp="1"/>
          </p:cNvSpPr>
          <p:nvPr>
            <p:ph type="title" hasCustomPrompt="1"/>
          </p:nvPr>
        </p:nvSpPr>
        <p:spPr>
          <a:xfrm>
            <a:off x="490141" y="635000"/>
            <a:ext cx="3972719" cy="2941137"/>
          </a:xfrm>
          <a:prstGeom prst="rect">
            <a:avLst/>
          </a:prstGeom>
        </p:spPr>
        <p:txBody>
          <a:bodyPr anchor="b"/>
          <a:lstStyle/>
          <a:p>
            <a:r>
              <a:t>Slide Title</a:t>
            </a:r>
          </a:p>
        </p:txBody>
      </p:sp>
      <p:sp>
        <p:nvSpPr>
          <p:cNvPr id="34" name="Body Level One…"/>
          <p:cNvSpPr txBox="1">
            <a:spLocks noGrp="1"/>
          </p:cNvSpPr>
          <p:nvPr>
            <p:ph type="body" sz="quarter" idx="1" hasCustomPrompt="1"/>
          </p:nvPr>
        </p:nvSpPr>
        <p:spPr>
          <a:xfrm>
            <a:off x="490141" y="3530288"/>
            <a:ext cx="3972719" cy="2692712"/>
          </a:xfrm>
          <a:prstGeom prst="rect">
            <a:avLst/>
          </a:prstGeom>
        </p:spPr>
        <p:txBody>
          <a:bodyPr/>
          <a:lstStyle>
            <a:lvl1pPr marL="0" indent="0" defTabSz="335401">
              <a:lnSpc>
                <a:spcPct val="100000"/>
              </a:lnSpc>
              <a:spcBef>
                <a:spcPts val="0"/>
              </a:spcBef>
              <a:buSzTx/>
              <a:buNone/>
              <a:defRPr sz="2235">
                <a:latin typeface="Lulo Clean One Bold"/>
                <a:ea typeface="Lulo Clean One Bold"/>
                <a:cs typeface="Lulo Clean One Bold"/>
                <a:sym typeface="Lulo Clean One Bold"/>
              </a:defRPr>
            </a:lvl1pPr>
            <a:lvl2pPr marL="0" indent="185760" defTabSz="335401">
              <a:lnSpc>
                <a:spcPct val="100000"/>
              </a:lnSpc>
              <a:spcBef>
                <a:spcPts val="0"/>
              </a:spcBef>
              <a:buSzTx/>
              <a:buNone/>
              <a:defRPr sz="2235">
                <a:latin typeface="Lulo Clean One Bold"/>
                <a:ea typeface="Lulo Clean One Bold"/>
                <a:cs typeface="Lulo Clean One Bold"/>
                <a:sym typeface="Lulo Clean One Bold"/>
              </a:defRPr>
            </a:lvl2pPr>
            <a:lvl3pPr marL="0" indent="371521" defTabSz="335401">
              <a:lnSpc>
                <a:spcPct val="100000"/>
              </a:lnSpc>
              <a:spcBef>
                <a:spcPts val="0"/>
              </a:spcBef>
              <a:buSzTx/>
              <a:buNone/>
              <a:defRPr sz="2235">
                <a:latin typeface="Lulo Clean One Bold"/>
                <a:ea typeface="Lulo Clean One Bold"/>
                <a:cs typeface="Lulo Clean One Bold"/>
                <a:sym typeface="Lulo Clean One Bold"/>
              </a:defRPr>
            </a:lvl3pPr>
            <a:lvl4pPr marL="0" indent="557281" defTabSz="335401">
              <a:lnSpc>
                <a:spcPct val="100000"/>
              </a:lnSpc>
              <a:spcBef>
                <a:spcPts val="0"/>
              </a:spcBef>
              <a:buSzTx/>
              <a:buNone/>
              <a:defRPr sz="2235">
                <a:latin typeface="Lulo Clean One Bold"/>
                <a:ea typeface="Lulo Clean One Bold"/>
                <a:cs typeface="Lulo Clean One Bold"/>
                <a:sym typeface="Lulo Clean One Bold"/>
              </a:defRPr>
            </a:lvl4pPr>
            <a:lvl5pPr marL="0" indent="743041" defTabSz="335401">
              <a:lnSpc>
                <a:spcPct val="100000"/>
              </a:lnSpc>
              <a:spcBef>
                <a:spcPts val="0"/>
              </a:spcBef>
              <a:buSzTx/>
              <a:buNone/>
              <a:defRPr sz="2235">
                <a:latin typeface="Lulo Clean One Bold"/>
                <a:ea typeface="Lulo Clean One Bold"/>
                <a:cs typeface="Lulo Clean One Bold"/>
                <a:sym typeface="Lulo Clean One Bold"/>
              </a:defRPr>
            </a:lvl5pPr>
          </a:lstStyle>
          <a:p>
            <a:r>
              <a:t>Slide Subtitle</a:t>
            </a:r>
          </a:p>
          <a:p>
            <a:pPr lvl="1"/>
            <a:endParaRPr/>
          </a:p>
          <a:p>
            <a:pPr lvl="2"/>
            <a:endParaRPr/>
          </a:p>
          <a:p>
            <a:pPr lvl="3"/>
            <a:endParaRPr/>
          </a:p>
          <a:p>
            <a:pPr lvl="4"/>
            <a:endParaRPr/>
          </a:p>
        </p:txBody>
      </p:sp>
      <p:sp>
        <p:nvSpPr>
          <p:cNvPr id="35" name="Slide Number"/>
          <p:cNvSpPr txBox="1">
            <a:spLocks noGrp="1"/>
          </p:cNvSpPr>
          <p:nvPr>
            <p:ph type="sldNum" sz="quarter" idx="2"/>
          </p:nvPr>
        </p:nvSpPr>
        <p:spPr>
          <a:xfrm>
            <a:off x="4816611" y="6514858"/>
            <a:ext cx="267702" cy="215059"/>
          </a:xfrm>
          <a:prstGeom prst="rect">
            <a:avLst/>
          </a:prstGeom>
        </p:spPr>
        <p:txBody>
          <a:bodyPr/>
          <a:lstStyle/>
          <a:p>
            <a:fld id="{86CB4B4D-7CA3-9044-876B-883B54F8677D}" type="slidenum">
              <a:t>‹N°›</a:t>
            </a:fld>
            <a:endParaRPr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52" name="Body Level One…"/>
          <p:cNvSpPr txBox="1">
            <a:spLocks noGrp="1"/>
          </p:cNvSpPr>
          <p:nvPr>
            <p:ph type="body" idx="1" hasCustomPrompt="1"/>
          </p:nvPr>
        </p:nvSpPr>
        <p:spPr>
          <a:prstGeom prst="rect">
            <a:avLst/>
          </a:prstGeom>
        </p:spPr>
        <p:txBody>
          <a:bodyPr numCol="2" spcCol="1098550"/>
          <a:lstStyle>
            <a:lvl1pPr>
              <a:defRPr sz="1869"/>
            </a:lvl1pPr>
            <a:lvl2pPr>
              <a:defRPr sz="1869"/>
            </a:lvl2pPr>
            <a:lvl3pPr>
              <a:defRPr sz="1869"/>
            </a:lvl3pPr>
            <a:lvl4pPr>
              <a:defRPr sz="1869"/>
            </a:lvl4pPr>
            <a:lvl5pPr>
              <a:defRPr sz="1869"/>
            </a:lvl5pPr>
          </a:lstStyle>
          <a:p>
            <a:r>
              <a:t>Slide bullet text</a:t>
            </a:r>
          </a:p>
          <a:p>
            <a:pPr lvl="1"/>
            <a:endParaRPr/>
          </a:p>
          <a:p>
            <a:pPr lvl="2"/>
            <a:endParaRPr/>
          </a:p>
          <a:p>
            <a:pPr lvl="3"/>
            <a:endParaRPr/>
          </a:p>
          <a:p>
            <a:pPr lvl="4"/>
            <a:endParaRPr/>
          </a:p>
        </p:txBody>
      </p:sp>
      <p:sp>
        <p:nvSpPr>
          <p:cNvPr id="53" name="Slide Number"/>
          <p:cNvSpPr txBox="1">
            <a:spLocks noGrp="1"/>
          </p:cNvSpPr>
          <p:nvPr>
            <p:ph type="sldNum" sz="quarter" idx="2"/>
          </p:nvPr>
        </p:nvSpPr>
        <p:spPr>
          <a:prstGeom prst="rect">
            <a:avLst/>
          </a:prstGeom>
        </p:spPr>
        <p:txBody>
          <a:bodyPr/>
          <a:lstStyle/>
          <a:p>
            <a:fld id="{86CB4B4D-7CA3-9044-876B-883B54F8677D}" type="slidenum">
              <a:t>‹N°›</a:t>
            </a:fld>
            <a:endParaRPr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0" name="Slide Subtitle"/>
          <p:cNvSpPr txBox="1">
            <a:spLocks noGrp="1"/>
          </p:cNvSpPr>
          <p:nvPr>
            <p:ph type="body" sz="quarter" idx="21" hasCustomPrompt="1"/>
          </p:nvPr>
        </p:nvSpPr>
        <p:spPr>
          <a:xfrm>
            <a:off x="490141" y="1186481"/>
            <a:ext cx="3972719" cy="467390"/>
          </a:xfrm>
          <a:prstGeom prst="rect">
            <a:avLst/>
          </a:prstGeom>
        </p:spPr>
        <p:txBody>
          <a:bodyPr lIns="45719" tIns="45719" rIns="45719" bIns="45719"/>
          <a:lstStyle>
            <a:lvl1pPr marL="0" indent="0" defTabSz="335401">
              <a:lnSpc>
                <a:spcPct val="100000"/>
              </a:lnSpc>
              <a:spcBef>
                <a:spcPts val="0"/>
              </a:spcBef>
              <a:buSzTx/>
              <a:buNone/>
              <a:defRPr sz="2235">
                <a:latin typeface="Lulo Clean One Bold"/>
                <a:ea typeface="Lulo Clean One Bold"/>
                <a:cs typeface="Lulo Clean One Bold"/>
                <a:sym typeface="Lulo Clean One Bold"/>
              </a:defRPr>
            </a:lvl1pPr>
          </a:lstStyle>
          <a:p>
            <a:r>
              <a:t>Slide Subtitle</a:t>
            </a:r>
          </a:p>
        </p:txBody>
      </p:sp>
      <p:sp>
        <p:nvSpPr>
          <p:cNvPr id="61" name="Body Level One…"/>
          <p:cNvSpPr txBox="1">
            <a:spLocks noGrp="1"/>
          </p:cNvSpPr>
          <p:nvPr>
            <p:ph type="body" sz="half" idx="1" hasCustomPrompt="1"/>
          </p:nvPr>
        </p:nvSpPr>
        <p:spPr>
          <a:xfrm>
            <a:off x="490141" y="2124252"/>
            <a:ext cx="3972719" cy="4128315"/>
          </a:xfrm>
          <a:prstGeom prst="rect">
            <a:avLst/>
          </a:prstGeom>
        </p:spPr>
        <p:txBody>
          <a:bodyPr/>
          <a:lstStyle/>
          <a:p>
            <a:r>
              <a:t>Slide bullet text</a:t>
            </a:r>
          </a:p>
          <a:p>
            <a:pPr lvl="1"/>
            <a:endParaRPr/>
          </a:p>
          <a:p>
            <a:pPr lvl="2"/>
            <a:endParaRPr/>
          </a:p>
          <a:p>
            <a:pPr lvl="3"/>
            <a:endParaRPr/>
          </a:p>
          <a:p>
            <a:pPr lvl="4"/>
            <a:endParaRPr/>
          </a:p>
        </p:txBody>
      </p:sp>
      <p:sp>
        <p:nvSpPr>
          <p:cNvPr id="62" name="660384004_1290x1720.jpg"/>
          <p:cNvSpPr>
            <a:spLocks noGrp="1"/>
          </p:cNvSpPr>
          <p:nvPr>
            <p:ph type="pic" idx="22"/>
          </p:nvPr>
        </p:nvSpPr>
        <p:spPr>
          <a:xfrm>
            <a:off x="4953000" y="-203633"/>
            <a:ext cx="4434980" cy="7277916"/>
          </a:xfrm>
          <a:prstGeom prst="rect">
            <a:avLst/>
          </a:prstGeom>
        </p:spPr>
        <p:txBody>
          <a:bodyPr lIns="91439" tIns="45719" rIns="91439" bIns="45719">
            <a:noAutofit/>
          </a:bodyPr>
          <a:lstStyle/>
          <a:p>
            <a:endParaRPr dirty="0"/>
          </a:p>
        </p:txBody>
      </p:sp>
      <p:sp>
        <p:nvSpPr>
          <p:cNvPr id="63" name="Slide Title"/>
          <p:cNvSpPr txBox="1">
            <a:spLocks noGrp="1"/>
          </p:cNvSpPr>
          <p:nvPr>
            <p:ph type="title" hasCustomPrompt="1"/>
          </p:nvPr>
        </p:nvSpPr>
        <p:spPr>
          <a:xfrm>
            <a:off x="490141" y="539750"/>
            <a:ext cx="3972719" cy="717550"/>
          </a:xfrm>
          <a:prstGeom prst="rect">
            <a:avLst/>
          </a:prstGeom>
        </p:spPr>
        <p:txBody>
          <a:bodyPr/>
          <a:lstStyle/>
          <a:p>
            <a:r>
              <a:t>Slide Title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‹N°›</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79" name="Slide Title"/>
          <p:cNvSpPr txBox="1">
            <a:spLocks noGrp="1"/>
          </p:cNvSpPr>
          <p:nvPr>
            <p:ph type="title" hasCustomPrompt="1"/>
          </p:nvPr>
        </p:nvSpPr>
        <p:spPr>
          <a:xfrm>
            <a:off x="490141" y="539750"/>
            <a:ext cx="8925719" cy="717475"/>
          </a:xfrm>
          <a:prstGeom prst="rect">
            <a:avLst/>
          </a:prstGeom>
        </p:spPr>
        <p:txBody>
          <a:bodyPr/>
          <a:lstStyle/>
          <a:p>
            <a:r>
              <a:t>Slide Title</a:t>
            </a:r>
          </a:p>
        </p:txBody>
      </p:sp>
      <p:sp>
        <p:nvSpPr>
          <p:cNvPr id="80" name="Slide Subtitle"/>
          <p:cNvSpPr txBox="1">
            <a:spLocks noGrp="1"/>
          </p:cNvSpPr>
          <p:nvPr>
            <p:ph type="body" sz="quarter" idx="21" hasCustomPrompt="1"/>
          </p:nvPr>
        </p:nvSpPr>
        <p:spPr>
          <a:xfrm>
            <a:off x="490141" y="1186481"/>
            <a:ext cx="8925719" cy="467390"/>
          </a:xfrm>
          <a:prstGeom prst="rect">
            <a:avLst/>
          </a:prstGeom>
        </p:spPr>
        <p:txBody>
          <a:bodyPr lIns="45719" tIns="45719" rIns="45719" bIns="45719"/>
          <a:lstStyle>
            <a:lvl1pPr marL="0" indent="0" defTabSz="335401">
              <a:lnSpc>
                <a:spcPct val="100000"/>
              </a:lnSpc>
              <a:spcBef>
                <a:spcPts val="0"/>
              </a:spcBef>
              <a:buSzTx/>
              <a:buNone/>
              <a:defRPr sz="2235">
                <a:latin typeface="Lulo Clean One Bold"/>
                <a:ea typeface="Lulo Clean One Bold"/>
                <a:cs typeface="Lulo Clean One Bold"/>
                <a:sym typeface="Lulo Clean One Bold"/>
              </a:defRPr>
            </a:lvl1pPr>
          </a:lstStyle>
          <a:p>
            <a:r>
              <a:t>Slide Subtitle</a:t>
            </a:r>
          </a:p>
        </p:txBody>
      </p:sp>
      <p:sp>
        <p:nvSpPr>
          <p:cNvPr id="81" name="Slide Number"/>
          <p:cNvSpPr txBox="1">
            <a:spLocks noGrp="1"/>
          </p:cNvSpPr>
          <p:nvPr>
            <p:ph type="sldNum" sz="quarter" idx="2"/>
          </p:nvPr>
        </p:nvSpPr>
        <p:spPr>
          <a:prstGeom prst="rect">
            <a:avLst/>
          </a:prstGeom>
        </p:spPr>
        <p:txBody>
          <a:bodyPr/>
          <a:lstStyle/>
          <a:p>
            <a:fld id="{86CB4B4D-7CA3-9044-876B-883B54F8677D}" type="slidenum">
              <a:t>‹N°›</a:t>
            </a:fld>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Agenda">
    <p:spTree>
      <p:nvGrpSpPr>
        <p:cNvPr id="1" name=""/>
        <p:cNvGrpSpPr/>
        <p:nvPr/>
      </p:nvGrpSpPr>
      <p:grpSpPr>
        <a:xfrm>
          <a:off x="0" y="0"/>
          <a:ext cx="0" cy="0"/>
          <a:chOff x="0" y="0"/>
          <a:chExt cx="0" cy="0"/>
        </a:xfrm>
      </p:grpSpPr>
      <p:sp>
        <p:nvSpPr>
          <p:cNvPr id="88" name="Agenda Title"/>
          <p:cNvSpPr txBox="1">
            <a:spLocks noGrp="1"/>
          </p:cNvSpPr>
          <p:nvPr>
            <p:ph type="title" hasCustomPrompt="1"/>
          </p:nvPr>
        </p:nvSpPr>
        <p:spPr>
          <a:xfrm>
            <a:off x="490141" y="539750"/>
            <a:ext cx="8925719" cy="717550"/>
          </a:xfrm>
          <a:prstGeom prst="rect">
            <a:avLst/>
          </a:prstGeom>
        </p:spPr>
        <p:txBody>
          <a:bodyPr/>
          <a:lstStyle/>
          <a:p>
            <a:r>
              <a:t>Agenda Title</a:t>
            </a:r>
          </a:p>
        </p:txBody>
      </p:sp>
      <p:sp>
        <p:nvSpPr>
          <p:cNvPr id="89" name="Agenda Subtitle"/>
          <p:cNvSpPr txBox="1">
            <a:spLocks noGrp="1"/>
          </p:cNvSpPr>
          <p:nvPr>
            <p:ph type="body" sz="quarter" idx="21" hasCustomPrompt="1"/>
          </p:nvPr>
        </p:nvSpPr>
        <p:spPr>
          <a:xfrm>
            <a:off x="490141" y="1186481"/>
            <a:ext cx="8925719" cy="467390"/>
          </a:xfrm>
          <a:prstGeom prst="rect">
            <a:avLst/>
          </a:prstGeom>
        </p:spPr>
        <p:txBody>
          <a:bodyPr lIns="45719" tIns="45719" rIns="45719" bIns="45719"/>
          <a:lstStyle>
            <a:lvl1pPr marL="0" indent="0" defTabSz="335401">
              <a:lnSpc>
                <a:spcPct val="100000"/>
              </a:lnSpc>
              <a:spcBef>
                <a:spcPts val="0"/>
              </a:spcBef>
              <a:buSzTx/>
              <a:buNone/>
              <a:defRPr sz="2235">
                <a:latin typeface="Lulo Clean One Bold"/>
                <a:ea typeface="Lulo Clean One Bold"/>
                <a:cs typeface="Lulo Clean One Bold"/>
                <a:sym typeface="Lulo Clean One Bold"/>
              </a:defRPr>
            </a:lvl1pPr>
          </a:lstStyle>
          <a:p>
            <a:r>
              <a:t>Agenda Subtitle</a:t>
            </a:r>
          </a:p>
        </p:txBody>
      </p:sp>
      <p:sp>
        <p:nvSpPr>
          <p:cNvPr id="90" name="Body Level One…"/>
          <p:cNvSpPr txBox="1">
            <a:spLocks noGrp="1"/>
          </p:cNvSpPr>
          <p:nvPr>
            <p:ph type="body" idx="1" hasCustomPrompt="1"/>
          </p:nvPr>
        </p:nvSpPr>
        <p:spPr>
          <a:prstGeom prst="rect">
            <a:avLst/>
          </a:prstGeom>
        </p:spPr>
        <p:txBody>
          <a:bodyPr/>
          <a:lstStyle>
            <a:lvl1pPr marL="0" indent="0" defTabSz="335401">
              <a:lnSpc>
                <a:spcPct val="100000"/>
              </a:lnSpc>
              <a:spcBef>
                <a:spcPts val="731"/>
              </a:spcBef>
              <a:buSzTx/>
              <a:buNone/>
              <a:defRPr sz="2235" spc="-22"/>
            </a:lvl1pPr>
            <a:lvl2pPr marL="0" indent="185760" defTabSz="335401">
              <a:lnSpc>
                <a:spcPct val="100000"/>
              </a:lnSpc>
              <a:spcBef>
                <a:spcPts val="731"/>
              </a:spcBef>
              <a:buSzTx/>
              <a:buNone/>
              <a:defRPr sz="2235" spc="-22"/>
            </a:lvl2pPr>
            <a:lvl3pPr marL="0" indent="371521" defTabSz="335401">
              <a:lnSpc>
                <a:spcPct val="100000"/>
              </a:lnSpc>
              <a:spcBef>
                <a:spcPts val="731"/>
              </a:spcBef>
              <a:buSzTx/>
              <a:buNone/>
              <a:defRPr sz="2235" spc="-22"/>
            </a:lvl3pPr>
            <a:lvl4pPr marL="0" indent="557281" defTabSz="335401">
              <a:lnSpc>
                <a:spcPct val="100000"/>
              </a:lnSpc>
              <a:spcBef>
                <a:spcPts val="731"/>
              </a:spcBef>
              <a:buSzTx/>
              <a:buNone/>
              <a:defRPr sz="2235" spc="-22"/>
            </a:lvl4pPr>
            <a:lvl5pPr marL="0" indent="743041" defTabSz="335401">
              <a:lnSpc>
                <a:spcPct val="100000"/>
              </a:lnSpc>
              <a:spcBef>
                <a:spcPts val="731"/>
              </a:spcBef>
              <a:buSzTx/>
              <a:buNone/>
              <a:defRPr sz="2235" spc="-22"/>
            </a:lvl5pPr>
          </a:lstStyle>
          <a:p>
            <a:r>
              <a:t>Agenda Topics</a:t>
            </a:r>
          </a:p>
          <a:p>
            <a:pPr lvl="1"/>
            <a:endParaRPr/>
          </a:p>
          <a:p>
            <a:pPr lvl="2"/>
            <a:endParaRPr/>
          </a:p>
          <a:p>
            <a:pPr lvl="3"/>
            <a:endParaRPr/>
          </a:p>
          <a:p>
            <a:pPr lvl="4"/>
            <a:endParaRPr/>
          </a:p>
        </p:txBody>
      </p:sp>
      <p:sp>
        <p:nvSpPr>
          <p:cNvPr id="91" name="Slide Number"/>
          <p:cNvSpPr txBox="1">
            <a:spLocks noGrp="1"/>
          </p:cNvSpPr>
          <p:nvPr>
            <p:ph type="sldNum" sz="quarter" idx="2"/>
          </p:nvPr>
        </p:nvSpPr>
        <p:spPr>
          <a:prstGeom prst="rect">
            <a:avLst/>
          </a:prstGeom>
        </p:spPr>
        <p:txBody>
          <a:bodyPr/>
          <a:lstStyle/>
          <a:p>
            <a:fld id="{86CB4B4D-7CA3-9044-876B-883B54F8677D}" type="slidenum">
              <a:t>‹N°›</a:t>
            </a:fld>
            <a:endParaRPr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Statement">
    <p:spTree>
      <p:nvGrpSpPr>
        <p:cNvPr id="1" name=""/>
        <p:cNvGrpSpPr/>
        <p:nvPr/>
      </p:nvGrpSpPr>
      <p:grpSpPr>
        <a:xfrm>
          <a:off x="0" y="0"/>
          <a:ext cx="0" cy="0"/>
          <a:chOff x="0" y="0"/>
          <a:chExt cx="0" cy="0"/>
        </a:xfrm>
      </p:grpSpPr>
      <p:sp>
        <p:nvSpPr>
          <p:cNvPr id="98" name="Body Level One…"/>
          <p:cNvSpPr txBox="1">
            <a:spLocks noGrp="1"/>
          </p:cNvSpPr>
          <p:nvPr>
            <p:ph type="body" sz="half" idx="1" hasCustomPrompt="1"/>
          </p:nvPr>
        </p:nvSpPr>
        <p:spPr>
          <a:xfrm>
            <a:off x="490141" y="2460422"/>
            <a:ext cx="8925719" cy="1937157"/>
          </a:xfrm>
          <a:prstGeom prst="rect">
            <a:avLst/>
          </a:prstGeom>
        </p:spPr>
        <p:txBody>
          <a:bodyPr anchor="ctr"/>
          <a:lstStyle>
            <a:lvl1pPr marL="0" indent="0" algn="ctr">
              <a:lnSpc>
                <a:spcPct val="80000"/>
              </a:lnSpc>
              <a:spcBef>
                <a:spcPts val="0"/>
              </a:spcBef>
              <a:buSzTx/>
              <a:buNone/>
              <a:defRPr sz="4713" spc="-94"/>
            </a:lvl1pPr>
            <a:lvl2pPr marL="0" indent="185760" algn="ctr">
              <a:lnSpc>
                <a:spcPct val="80000"/>
              </a:lnSpc>
              <a:spcBef>
                <a:spcPts val="0"/>
              </a:spcBef>
              <a:buSzTx/>
              <a:buNone/>
              <a:defRPr sz="4713" spc="-94"/>
            </a:lvl2pPr>
            <a:lvl3pPr marL="0" indent="371521" algn="ctr">
              <a:lnSpc>
                <a:spcPct val="80000"/>
              </a:lnSpc>
              <a:spcBef>
                <a:spcPts val="0"/>
              </a:spcBef>
              <a:buSzTx/>
              <a:buNone/>
              <a:defRPr sz="4713" spc="-94"/>
            </a:lvl3pPr>
            <a:lvl4pPr marL="0" indent="557281" algn="ctr">
              <a:lnSpc>
                <a:spcPct val="80000"/>
              </a:lnSpc>
              <a:spcBef>
                <a:spcPts val="0"/>
              </a:spcBef>
              <a:buSzTx/>
              <a:buNone/>
              <a:defRPr sz="4713" spc="-94"/>
            </a:lvl4pPr>
            <a:lvl5pPr marL="0" indent="743041" algn="ctr">
              <a:lnSpc>
                <a:spcPct val="80000"/>
              </a:lnSpc>
              <a:spcBef>
                <a:spcPts val="0"/>
              </a:spcBef>
              <a:buSzTx/>
              <a:buNone/>
              <a:defRPr sz="4713" spc="-94"/>
            </a:lvl5pPr>
          </a:lstStyle>
          <a:p>
            <a:r>
              <a:t>Statement</a:t>
            </a:r>
          </a:p>
          <a:p>
            <a:pPr lvl="1"/>
            <a:endParaRPr/>
          </a:p>
          <a:p>
            <a:pPr lvl="2"/>
            <a:endParaRPr/>
          </a:p>
          <a:p>
            <a:pPr lvl="3"/>
            <a:endParaRPr/>
          </a:p>
          <a:p>
            <a:pPr lvl="4"/>
            <a:endParaRPr/>
          </a:p>
        </p:txBody>
      </p:sp>
      <p:sp>
        <p:nvSpPr>
          <p:cNvPr id="99" name="Slide Number"/>
          <p:cNvSpPr txBox="1">
            <a:spLocks noGrp="1"/>
          </p:cNvSpPr>
          <p:nvPr>
            <p:ph type="sldNum" sz="quarter" idx="2"/>
          </p:nvPr>
        </p:nvSpPr>
        <p:spPr>
          <a:prstGeom prst="rect">
            <a:avLst/>
          </a:prstGeom>
        </p:spPr>
        <p:txBody>
          <a:bodyPr/>
          <a:lstStyle/>
          <a:p>
            <a:fld id="{86CB4B4D-7CA3-9044-876B-883B54F8677D}" type="slidenum">
              <a:t>‹N°›</a:t>
            </a:fld>
            <a:endParaRPr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Big Fact">
    <p:spTree>
      <p:nvGrpSpPr>
        <p:cNvPr id="1" name=""/>
        <p:cNvGrpSpPr/>
        <p:nvPr/>
      </p:nvGrpSpPr>
      <p:grpSpPr>
        <a:xfrm>
          <a:off x="0" y="0"/>
          <a:ext cx="0" cy="0"/>
          <a:chOff x="0" y="0"/>
          <a:chExt cx="0" cy="0"/>
        </a:xfrm>
      </p:grpSpPr>
      <p:sp>
        <p:nvSpPr>
          <p:cNvPr id="106" name="Body Level One…"/>
          <p:cNvSpPr txBox="1">
            <a:spLocks noGrp="1"/>
          </p:cNvSpPr>
          <p:nvPr>
            <p:ph type="body" idx="1" hasCustomPrompt="1"/>
          </p:nvPr>
        </p:nvSpPr>
        <p:spPr>
          <a:xfrm>
            <a:off x="490141" y="537964"/>
            <a:ext cx="8925719" cy="3620792"/>
          </a:xfrm>
          <a:prstGeom prst="rect">
            <a:avLst/>
          </a:prstGeom>
        </p:spPr>
        <p:txBody>
          <a:bodyPr anchor="b"/>
          <a:lstStyle>
            <a:lvl1pPr marL="0" indent="0" algn="ctr">
              <a:lnSpc>
                <a:spcPct val="80000"/>
              </a:lnSpc>
              <a:spcBef>
                <a:spcPts val="0"/>
              </a:spcBef>
              <a:buSzTx/>
              <a:buNone/>
              <a:defRPr sz="10158" spc="-102">
                <a:latin typeface="Lulo Clean One Bold"/>
                <a:ea typeface="Lulo Clean One Bold"/>
                <a:cs typeface="Lulo Clean One Bold"/>
                <a:sym typeface="Lulo Clean One Bold"/>
              </a:defRPr>
            </a:lvl1pPr>
            <a:lvl2pPr marL="0" indent="185760" algn="ctr">
              <a:lnSpc>
                <a:spcPct val="80000"/>
              </a:lnSpc>
              <a:spcBef>
                <a:spcPts val="0"/>
              </a:spcBef>
              <a:buSzTx/>
              <a:buNone/>
              <a:defRPr sz="10158" spc="-102">
                <a:latin typeface="Lulo Clean One Bold"/>
                <a:ea typeface="Lulo Clean One Bold"/>
                <a:cs typeface="Lulo Clean One Bold"/>
                <a:sym typeface="Lulo Clean One Bold"/>
              </a:defRPr>
            </a:lvl2pPr>
            <a:lvl3pPr marL="0" indent="371521" algn="ctr">
              <a:lnSpc>
                <a:spcPct val="80000"/>
              </a:lnSpc>
              <a:spcBef>
                <a:spcPts val="0"/>
              </a:spcBef>
              <a:buSzTx/>
              <a:buNone/>
              <a:defRPr sz="10158" spc="-102">
                <a:latin typeface="Lulo Clean One Bold"/>
                <a:ea typeface="Lulo Clean One Bold"/>
                <a:cs typeface="Lulo Clean One Bold"/>
                <a:sym typeface="Lulo Clean One Bold"/>
              </a:defRPr>
            </a:lvl3pPr>
            <a:lvl4pPr marL="0" indent="557281" algn="ctr">
              <a:lnSpc>
                <a:spcPct val="80000"/>
              </a:lnSpc>
              <a:spcBef>
                <a:spcPts val="0"/>
              </a:spcBef>
              <a:buSzTx/>
              <a:buNone/>
              <a:defRPr sz="10158" spc="-102">
                <a:latin typeface="Lulo Clean One Bold"/>
                <a:ea typeface="Lulo Clean One Bold"/>
                <a:cs typeface="Lulo Clean One Bold"/>
                <a:sym typeface="Lulo Clean One Bold"/>
              </a:defRPr>
            </a:lvl4pPr>
            <a:lvl5pPr marL="0" indent="743041" algn="ctr">
              <a:lnSpc>
                <a:spcPct val="80000"/>
              </a:lnSpc>
              <a:spcBef>
                <a:spcPts val="0"/>
              </a:spcBef>
              <a:buSzTx/>
              <a:buNone/>
              <a:defRPr sz="10158" spc="-102">
                <a:latin typeface="Lulo Clean One Bold"/>
                <a:ea typeface="Lulo Clean One Bold"/>
                <a:cs typeface="Lulo Clean One Bold"/>
                <a:sym typeface="Lulo Clean One Bold"/>
              </a:defRPr>
            </a:lvl5pPr>
          </a:lstStyle>
          <a:p>
            <a:r>
              <a:t>100%</a:t>
            </a:r>
          </a:p>
          <a:p>
            <a:pPr lvl="1"/>
            <a:endParaRPr/>
          </a:p>
          <a:p>
            <a:pPr lvl="2"/>
            <a:endParaRPr/>
          </a:p>
          <a:p>
            <a:pPr lvl="3"/>
            <a:endParaRPr/>
          </a:p>
          <a:p>
            <a:pPr lvl="4"/>
            <a:endParaRPr/>
          </a:p>
        </p:txBody>
      </p:sp>
      <p:sp>
        <p:nvSpPr>
          <p:cNvPr id="107" name="Fact information"/>
          <p:cNvSpPr txBox="1">
            <a:spLocks noGrp="1"/>
          </p:cNvSpPr>
          <p:nvPr>
            <p:ph type="body" sz="quarter" idx="21" hasCustomPrompt="1"/>
          </p:nvPr>
        </p:nvSpPr>
        <p:spPr>
          <a:xfrm>
            <a:off x="490141" y="4131090"/>
            <a:ext cx="8925719" cy="467390"/>
          </a:xfrm>
          <a:prstGeom prst="rect">
            <a:avLst/>
          </a:prstGeom>
        </p:spPr>
        <p:txBody>
          <a:bodyPr lIns="45719" tIns="45719" rIns="45719" bIns="45719"/>
          <a:lstStyle>
            <a:lvl1pPr marL="0" indent="0" algn="ctr" defTabSz="335401">
              <a:lnSpc>
                <a:spcPct val="100000"/>
              </a:lnSpc>
              <a:spcBef>
                <a:spcPts val="0"/>
              </a:spcBef>
              <a:buSzTx/>
              <a:buNone/>
              <a:defRPr sz="2235">
                <a:latin typeface="Lulo Clean One Bold"/>
                <a:ea typeface="Lulo Clean One Bold"/>
                <a:cs typeface="Lulo Clean One Bold"/>
                <a:sym typeface="Lulo Clean One Bold"/>
              </a:defRPr>
            </a:lvl1pPr>
          </a:lstStyle>
          <a:p>
            <a:r>
              <a:t>Fact information</a:t>
            </a:r>
          </a:p>
        </p:txBody>
      </p:sp>
      <p:sp>
        <p:nvSpPr>
          <p:cNvPr id="108" name="Slide Number"/>
          <p:cNvSpPr txBox="1">
            <a:spLocks noGrp="1"/>
          </p:cNvSpPr>
          <p:nvPr>
            <p:ph type="sldNum" sz="quarter" idx="2"/>
          </p:nvPr>
        </p:nvSpPr>
        <p:spPr>
          <a:prstGeom prst="rect">
            <a:avLst/>
          </a:prstGeom>
        </p:spPr>
        <p:txBody>
          <a:bodyPr/>
          <a:lstStyle/>
          <a:p>
            <a:fld id="{86CB4B4D-7CA3-9044-876B-883B54F8677D}" type="slidenum">
              <a:t>‹N°›</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490141" y="539750"/>
            <a:ext cx="8925719" cy="7165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t>Slide Title</a:t>
            </a:r>
          </a:p>
        </p:txBody>
      </p:sp>
      <p:sp>
        <p:nvSpPr>
          <p:cNvPr id="3" name="Body Level One…"/>
          <p:cNvSpPr txBox="1">
            <a:spLocks noGrp="1"/>
          </p:cNvSpPr>
          <p:nvPr>
            <p:ph type="body" idx="1" hasCustomPrompt="1"/>
          </p:nvPr>
        </p:nvSpPr>
        <p:spPr>
          <a:xfrm>
            <a:off x="490141" y="2124252"/>
            <a:ext cx="8925719" cy="41280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t>Slide bullet text</a:t>
            </a:r>
          </a:p>
          <a:p>
            <a:pPr lvl="1"/>
            <a:endParaRPr/>
          </a:p>
          <a:p>
            <a:pPr lvl="2"/>
            <a:endParaRPr/>
          </a:p>
          <a:p>
            <a:pPr lvl="3"/>
            <a:endParaRPr/>
          </a:p>
          <a:p>
            <a:pPr lvl="4"/>
            <a:endParaRPr/>
          </a:p>
        </p:txBody>
      </p:sp>
      <p:sp>
        <p:nvSpPr>
          <p:cNvPr id="4" name="Slide Number"/>
          <p:cNvSpPr txBox="1">
            <a:spLocks noGrp="1"/>
          </p:cNvSpPr>
          <p:nvPr>
            <p:ph type="sldNum" sz="quarter" idx="2"/>
          </p:nvPr>
        </p:nvSpPr>
        <p:spPr>
          <a:xfrm>
            <a:off x="4816611" y="6512741"/>
            <a:ext cx="267702" cy="215059"/>
          </a:xfrm>
          <a:prstGeom prst="rect">
            <a:avLst/>
          </a:prstGeom>
          <a:ln w="12700">
            <a:miter lim="400000"/>
          </a:ln>
        </p:spPr>
        <p:txBody>
          <a:bodyPr wrap="none" lIns="50800" tIns="50800" rIns="50800" bIns="50800" anchor="b">
            <a:spAutoFit/>
          </a:bodyPr>
          <a:lstStyle>
            <a:lvl1pPr defTabSz="237360">
              <a:defRPr sz="731">
                <a:solidFill>
                  <a:srgbClr val="000000"/>
                </a:solidFill>
              </a:defRPr>
            </a:lvl1pPr>
          </a:lstStyle>
          <a:p>
            <a:fld id="{86CB4B4D-7CA3-9044-876B-883B54F8677D}" type="slidenum">
              <a:t>‹N°›</a:t>
            </a:fld>
            <a:endParaRP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6" r:id="rId6"/>
    <p:sldLayoutId id="2147483657" r:id="rId7"/>
    <p:sldLayoutId id="2147483658" r:id="rId8"/>
    <p:sldLayoutId id="2147483659" r:id="rId9"/>
    <p:sldLayoutId id="2147483660" r:id="rId10"/>
    <p:sldLayoutId id="2147483661" r:id="rId11"/>
    <p:sldLayoutId id="2147483664" r:id="rId12"/>
    <p:sldLayoutId id="2147483666" r:id="rId13"/>
    <p:sldLayoutId id="2147483668" r:id="rId14"/>
    <p:sldLayoutId id="2147483670" r:id="rId15"/>
    <p:sldLayoutId id="2147483671" r:id="rId16"/>
    <p:sldLayoutId id="2147483672" r:id="rId17"/>
    <p:sldLayoutId id="2147483673" r:id="rId18"/>
    <p:sldLayoutId id="2147483674" r:id="rId19"/>
  </p:sldLayoutIdLst>
  <p:transition spd="med"/>
  <p:txStyles>
    <p:titleStyle>
      <a:lvl1pPr marL="0" marR="0" indent="0" algn="l" defTabSz="990697" latinLnBrk="0">
        <a:lnSpc>
          <a:spcPct val="80000"/>
        </a:lnSpc>
        <a:spcBef>
          <a:spcPts val="0"/>
        </a:spcBef>
        <a:spcAft>
          <a:spcPts val="0"/>
        </a:spcAft>
        <a:buClrTx/>
        <a:buSzTx/>
        <a:buFontTx/>
        <a:buNone/>
        <a:tabLst/>
        <a:defRPr sz="3454" b="0" i="0" u="none" strike="noStrike" cap="none" spc="-69" baseline="0">
          <a:solidFill>
            <a:srgbClr val="000000"/>
          </a:solidFill>
          <a:uFillTx/>
          <a:latin typeface="Lulo Clean One Bold"/>
          <a:ea typeface="Lulo Clean One Bold"/>
          <a:cs typeface="Lulo Clean One Bold"/>
          <a:sym typeface="Lulo Clean One Bold"/>
        </a:defRPr>
      </a:lvl1pPr>
      <a:lvl2pPr marL="0" marR="0" indent="185760" algn="l" defTabSz="990697" latinLnBrk="0">
        <a:lnSpc>
          <a:spcPct val="80000"/>
        </a:lnSpc>
        <a:spcBef>
          <a:spcPts val="0"/>
        </a:spcBef>
        <a:spcAft>
          <a:spcPts val="0"/>
        </a:spcAft>
        <a:buClrTx/>
        <a:buSzTx/>
        <a:buFontTx/>
        <a:buNone/>
        <a:tabLst/>
        <a:defRPr sz="3454" b="0" i="0" u="none" strike="noStrike" cap="none" spc="-69" baseline="0">
          <a:solidFill>
            <a:srgbClr val="000000"/>
          </a:solidFill>
          <a:uFillTx/>
          <a:latin typeface="Lulo Clean One Bold"/>
          <a:ea typeface="Lulo Clean One Bold"/>
          <a:cs typeface="Lulo Clean One Bold"/>
          <a:sym typeface="Lulo Clean One Bold"/>
        </a:defRPr>
      </a:lvl2pPr>
      <a:lvl3pPr marL="0" marR="0" indent="371521" algn="l" defTabSz="990697" latinLnBrk="0">
        <a:lnSpc>
          <a:spcPct val="80000"/>
        </a:lnSpc>
        <a:spcBef>
          <a:spcPts val="0"/>
        </a:spcBef>
        <a:spcAft>
          <a:spcPts val="0"/>
        </a:spcAft>
        <a:buClrTx/>
        <a:buSzTx/>
        <a:buFontTx/>
        <a:buNone/>
        <a:tabLst/>
        <a:defRPr sz="3454" b="0" i="0" u="none" strike="noStrike" cap="none" spc="-69" baseline="0">
          <a:solidFill>
            <a:srgbClr val="000000"/>
          </a:solidFill>
          <a:uFillTx/>
          <a:latin typeface="Lulo Clean One Bold"/>
          <a:ea typeface="Lulo Clean One Bold"/>
          <a:cs typeface="Lulo Clean One Bold"/>
          <a:sym typeface="Lulo Clean One Bold"/>
        </a:defRPr>
      </a:lvl3pPr>
      <a:lvl4pPr marL="0" marR="0" indent="557281" algn="l" defTabSz="990697" latinLnBrk="0">
        <a:lnSpc>
          <a:spcPct val="80000"/>
        </a:lnSpc>
        <a:spcBef>
          <a:spcPts val="0"/>
        </a:spcBef>
        <a:spcAft>
          <a:spcPts val="0"/>
        </a:spcAft>
        <a:buClrTx/>
        <a:buSzTx/>
        <a:buFontTx/>
        <a:buNone/>
        <a:tabLst/>
        <a:defRPr sz="3454" b="0" i="0" u="none" strike="noStrike" cap="none" spc="-69" baseline="0">
          <a:solidFill>
            <a:srgbClr val="000000"/>
          </a:solidFill>
          <a:uFillTx/>
          <a:latin typeface="Lulo Clean One Bold"/>
          <a:ea typeface="Lulo Clean One Bold"/>
          <a:cs typeface="Lulo Clean One Bold"/>
          <a:sym typeface="Lulo Clean One Bold"/>
        </a:defRPr>
      </a:lvl4pPr>
      <a:lvl5pPr marL="0" marR="0" indent="743041" algn="l" defTabSz="990697" latinLnBrk="0">
        <a:lnSpc>
          <a:spcPct val="80000"/>
        </a:lnSpc>
        <a:spcBef>
          <a:spcPts val="0"/>
        </a:spcBef>
        <a:spcAft>
          <a:spcPts val="0"/>
        </a:spcAft>
        <a:buClrTx/>
        <a:buSzTx/>
        <a:buFontTx/>
        <a:buNone/>
        <a:tabLst/>
        <a:defRPr sz="3454" b="0" i="0" u="none" strike="noStrike" cap="none" spc="-69" baseline="0">
          <a:solidFill>
            <a:srgbClr val="000000"/>
          </a:solidFill>
          <a:uFillTx/>
          <a:latin typeface="Lulo Clean One Bold"/>
          <a:ea typeface="Lulo Clean One Bold"/>
          <a:cs typeface="Lulo Clean One Bold"/>
          <a:sym typeface="Lulo Clean One Bold"/>
        </a:defRPr>
      </a:lvl5pPr>
      <a:lvl6pPr marL="0" marR="0" indent="928802" algn="l" defTabSz="990697" latinLnBrk="0">
        <a:lnSpc>
          <a:spcPct val="80000"/>
        </a:lnSpc>
        <a:spcBef>
          <a:spcPts val="0"/>
        </a:spcBef>
        <a:spcAft>
          <a:spcPts val="0"/>
        </a:spcAft>
        <a:buClrTx/>
        <a:buSzTx/>
        <a:buFontTx/>
        <a:buNone/>
        <a:tabLst/>
        <a:defRPr sz="3454" b="0" i="0" u="none" strike="noStrike" cap="none" spc="-69" baseline="0">
          <a:solidFill>
            <a:srgbClr val="000000"/>
          </a:solidFill>
          <a:uFillTx/>
          <a:latin typeface="Lulo Clean One Bold"/>
          <a:ea typeface="Lulo Clean One Bold"/>
          <a:cs typeface="Lulo Clean One Bold"/>
          <a:sym typeface="Lulo Clean One Bold"/>
        </a:defRPr>
      </a:lvl6pPr>
      <a:lvl7pPr marL="0" marR="0" indent="1114562" algn="l" defTabSz="990697" latinLnBrk="0">
        <a:lnSpc>
          <a:spcPct val="80000"/>
        </a:lnSpc>
        <a:spcBef>
          <a:spcPts val="0"/>
        </a:spcBef>
        <a:spcAft>
          <a:spcPts val="0"/>
        </a:spcAft>
        <a:buClrTx/>
        <a:buSzTx/>
        <a:buFontTx/>
        <a:buNone/>
        <a:tabLst/>
        <a:defRPr sz="3454" b="0" i="0" u="none" strike="noStrike" cap="none" spc="-69" baseline="0">
          <a:solidFill>
            <a:srgbClr val="000000"/>
          </a:solidFill>
          <a:uFillTx/>
          <a:latin typeface="Lulo Clean One Bold"/>
          <a:ea typeface="Lulo Clean One Bold"/>
          <a:cs typeface="Lulo Clean One Bold"/>
          <a:sym typeface="Lulo Clean One Bold"/>
        </a:defRPr>
      </a:lvl7pPr>
      <a:lvl8pPr marL="0" marR="0" indent="1300323" algn="l" defTabSz="990697" latinLnBrk="0">
        <a:lnSpc>
          <a:spcPct val="80000"/>
        </a:lnSpc>
        <a:spcBef>
          <a:spcPts val="0"/>
        </a:spcBef>
        <a:spcAft>
          <a:spcPts val="0"/>
        </a:spcAft>
        <a:buClrTx/>
        <a:buSzTx/>
        <a:buFontTx/>
        <a:buNone/>
        <a:tabLst/>
        <a:defRPr sz="3454" b="0" i="0" u="none" strike="noStrike" cap="none" spc="-69" baseline="0">
          <a:solidFill>
            <a:srgbClr val="000000"/>
          </a:solidFill>
          <a:uFillTx/>
          <a:latin typeface="Lulo Clean One Bold"/>
          <a:ea typeface="Lulo Clean One Bold"/>
          <a:cs typeface="Lulo Clean One Bold"/>
          <a:sym typeface="Lulo Clean One Bold"/>
        </a:defRPr>
      </a:lvl8pPr>
      <a:lvl9pPr marL="0" marR="0" indent="1486083" algn="l" defTabSz="990697" latinLnBrk="0">
        <a:lnSpc>
          <a:spcPct val="80000"/>
        </a:lnSpc>
        <a:spcBef>
          <a:spcPts val="0"/>
        </a:spcBef>
        <a:spcAft>
          <a:spcPts val="0"/>
        </a:spcAft>
        <a:buClrTx/>
        <a:buSzTx/>
        <a:buFontTx/>
        <a:buNone/>
        <a:tabLst/>
        <a:defRPr sz="3454" b="0" i="0" u="none" strike="noStrike" cap="none" spc="-69" baseline="0">
          <a:solidFill>
            <a:srgbClr val="000000"/>
          </a:solidFill>
          <a:uFillTx/>
          <a:latin typeface="Lulo Clean One Bold"/>
          <a:ea typeface="Lulo Clean One Bold"/>
          <a:cs typeface="Lulo Clean One Bold"/>
          <a:sym typeface="Lulo Clean One Bold"/>
        </a:defRPr>
      </a:lvl9pPr>
    </p:titleStyle>
    <p:bodyStyle>
      <a:lvl1pPr marL="247680" marR="0" indent="-247680" algn="l" defTabSz="990697" latinLnBrk="0">
        <a:lnSpc>
          <a:spcPct val="90000"/>
        </a:lnSpc>
        <a:spcBef>
          <a:spcPts val="1828"/>
        </a:spcBef>
        <a:spcAft>
          <a:spcPts val="0"/>
        </a:spcAft>
        <a:buClrTx/>
        <a:buSzPct val="123000"/>
        <a:buFontTx/>
        <a:buChar char="•"/>
        <a:tabLst/>
        <a:defRPr sz="1950" b="0" i="0" u="none" strike="noStrike" cap="none" spc="0" baseline="0">
          <a:solidFill>
            <a:srgbClr val="000000"/>
          </a:solidFill>
          <a:uFillTx/>
          <a:latin typeface="Lulo Clean One"/>
          <a:ea typeface="Lulo Clean One"/>
          <a:cs typeface="Lulo Clean One"/>
          <a:sym typeface="Lulo Clean One"/>
        </a:defRPr>
      </a:lvl1pPr>
      <a:lvl2pPr marL="495361" marR="0" indent="-247680" algn="l" defTabSz="990697" latinLnBrk="0">
        <a:lnSpc>
          <a:spcPct val="90000"/>
        </a:lnSpc>
        <a:spcBef>
          <a:spcPts val="1828"/>
        </a:spcBef>
        <a:spcAft>
          <a:spcPts val="0"/>
        </a:spcAft>
        <a:buClrTx/>
        <a:buSzPct val="123000"/>
        <a:buFontTx/>
        <a:buChar char="•"/>
        <a:tabLst/>
        <a:defRPr sz="1950" b="0" i="0" u="none" strike="noStrike" cap="none" spc="0" baseline="0">
          <a:solidFill>
            <a:srgbClr val="000000"/>
          </a:solidFill>
          <a:uFillTx/>
          <a:latin typeface="Lulo Clean One"/>
          <a:ea typeface="Lulo Clean One"/>
          <a:cs typeface="Lulo Clean One"/>
          <a:sym typeface="Lulo Clean One"/>
        </a:defRPr>
      </a:lvl2pPr>
      <a:lvl3pPr marL="743041" marR="0" indent="-247680" algn="l" defTabSz="990697" latinLnBrk="0">
        <a:lnSpc>
          <a:spcPct val="90000"/>
        </a:lnSpc>
        <a:spcBef>
          <a:spcPts val="1828"/>
        </a:spcBef>
        <a:spcAft>
          <a:spcPts val="0"/>
        </a:spcAft>
        <a:buClrTx/>
        <a:buSzPct val="123000"/>
        <a:buFontTx/>
        <a:buChar char="•"/>
        <a:tabLst/>
        <a:defRPr sz="1950" b="0" i="0" u="none" strike="noStrike" cap="none" spc="0" baseline="0">
          <a:solidFill>
            <a:srgbClr val="000000"/>
          </a:solidFill>
          <a:uFillTx/>
          <a:latin typeface="Lulo Clean One"/>
          <a:ea typeface="Lulo Clean One"/>
          <a:cs typeface="Lulo Clean One"/>
          <a:sym typeface="Lulo Clean One"/>
        </a:defRPr>
      </a:lvl3pPr>
      <a:lvl4pPr marL="990722" marR="0" indent="-247680" algn="l" defTabSz="990697" latinLnBrk="0">
        <a:lnSpc>
          <a:spcPct val="90000"/>
        </a:lnSpc>
        <a:spcBef>
          <a:spcPts val="1828"/>
        </a:spcBef>
        <a:spcAft>
          <a:spcPts val="0"/>
        </a:spcAft>
        <a:buClrTx/>
        <a:buSzPct val="123000"/>
        <a:buFontTx/>
        <a:buChar char="•"/>
        <a:tabLst/>
        <a:defRPr sz="1950" b="0" i="0" u="none" strike="noStrike" cap="none" spc="0" baseline="0">
          <a:solidFill>
            <a:srgbClr val="000000"/>
          </a:solidFill>
          <a:uFillTx/>
          <a:latin typeface="Lulo Clean One"/>
          <a:ea typeface="Lulo Clean One"/>
          <a:cs typeface="Lulo Clean One"/>
          <a:sym typeface="Lulo Clean One"/>
        </a:defRPr>
      </a:lvl4pPr>
      <a:lvl5pPr marL="1238402" marR="0" indent="-247680" algn="l" defTabSz="990697" latinLnBrk="0">
        <a:lnSpc>
          <a:spcPct val="90000"/>
        </a:lnSpc>
        <a:spcBef>
          <a:spcPts val="1828"/>
        </a:spcBef>
        <a:spcAft>
          <a:spcPts val="0"/>
        </a:spcAft>
        <a:buClrTx/>
        <a:buSzPct val="123000"/>
        <a:buFontTx/>
        <a:buChar char="•"/>
        <a:tabLst/>
        <a:defRPr sz="1950" b="0" i="0" u="none" strike="noStrike" cap="none" spc="0" baseline="0">
          <a:solidFill>
            <a:srgbClr val="000000"/>
          </a:solidFill>
          <a:uFillTx/>
          <a:latin typeface="Lulo Clean One"/>
          <a:ea typeface="Lulo Clean One"/>
          <a:cs typeface="Lulo Clean One"/>
          <a:sym typeface="Lulo Clean One"/>
        </a:defRPr>
      </a:lvl5pPr>
      <a:lvl6pPr marL="1486083" marR="0" indent="-247680" algn="l" defTabSz="990697" latinLnBrk="0">
        <a:lnSpc>
          <a:spcPct val="90000"/>
        </a:lnSpc>
        <a:spcBef>
          <a:spcPts val="1828"/>
        </a:spcBef>
        <a:spcAft>
          <a:spcPts val="0"/>
        </a:spcAft>
        <a:buClrTx/>
        <a:buSzPct val="123000"/>
        <a:buFontTx/>
        <a:buChar char="•"/>
        <a:tabLst/>
        <a:defRPr sz="1950" b="0" i="0" u="none" strike="noStrike" cap="none" spc="0" baseline="0">
          <a:solidFill>
            <a:srgbClr val="000000"/>
          </a:solidFill>
          <a:uFillTx/>
          <a:latin typeface="Lulo Clean One"/>
          <a:ea typeface="Lulo Clean One"/>
          <a:cs typeface="Lulo Clean One"/>
          <a:sym typeface="Lulo Clean One"/>
        </a:defRPr>
      </a:lvl6pPr>
      <a:lvl7pPr marL="1733763" marR="0" indent="-247680" algn="l" defTabSz="990697" latinLnBrk="0">
        <a:lnSpc>
          <a:spcPct val="90000"/>
        </a:lnSpc>
        <a:spcBef>
          <a:spcPts val="1828"/>
        </a:spcBef>
        <a:spcAft>
          <a:spcPts val="0"/>
        </a:spcAft>
        <a:buClrTx/>
        <a:buSzPct val="123000"/>
        <a:buFontTx/>
        <a:buChar char="•"/>
        <a:tabLst/>
        <a:defRPr sz="1950" b="0" i="0" u="none" strike="noStrike" cap="none" spc="0" baseline="0">
          <a:solidFill>
            <a:srgbClr val="000000"/>
          </a:solidFill>
          <a:uFillTx/>
          <a:latin typeface="Lulo Clean One"/>
          <a:ea typeface="Lulo Clean One"/>
          <a:cs typeface="Lulo Clean One"/>
          <a:sym typeface="Lulo Clean One"/>
        </a:defRPr>
      </a:lvl7pPr>
      <a:lvl8pPr marL="1981444" marR="0" indent="-247680" algn="l" defTabSz="990697" latinLnBrk="0">
        <a:lnSpc>
          <a:spcPct val="90000"/>
        </a:lnSpc>
        <a:spcBef>
          <a:spcPts val="1828"/>
        </a:spcBef>
        <a:spcAft>
          <a:spcPts val="0"/>
        </a:spcAft>
        <a:buClrTx/>
        <a:buSzPct val="123000"/>
        <a:buFontTx/>
        <a:buChar char="•"/>
        <a:tabLst/>
        <a:defRPr sz="1950" b="0" i="0" u="none" strike="noStrike" cap="none" spc="0" baseline="0">
          <a:solidFill>
            <a:srgbClr val="000000"/>
          </a:solidFill>
          <a:uFillTx/>
          <a:latin typeface="Lulo Clean One"/>
          <a:ea typeface="Lulo Clean One"/>
          <a:cs typeface="Lulo Clean One"/>
          <a:sym typeface="Lulo Clean One"/>
        </a:defRPr>
      </a:lvl8pPr>
      <a:lvl9pPr marL="2229124" marR="0" indent="-247680" algn="l" defTabSz="990697" latinLnBrk="0">
        <a:lnSpc>
          <a:spcPct val="90000"/>
        </a:lnSpc>
        <a:spcBef>
          <a:spcPts val="1828"/>
        </a:spcBef>
        <a:spcAft>
          <a:spcPts val="0"/>
        </a:spcAft>
        <a:buClrTx/>
        <a:buSzPct val="123000"/>
        <a:buFontTx/>
        <a:buChar char="•"/>
        <a:tabLst/>
        <a:defRPr sz="1950" b="0" i="0" u="none" strike="noStrike" cap="none" spc="0" baseline="0">
          <a:solidFill>
            <a:srgbClr val="000000"/>
          </a:solidFill>
          <a:uFillTx/>
          <a:latin typeface="Lulo Clean One"/>
          <a:ea typeface="Lulo Clean One"/>
          <a:cs typeface="Lulo Clean One"/>
          <a:sym typeface="Lulo Clean One"/>
        </a:defRPr>
      </a:lvl9pPr>
    </p:bodyStyle>
    <p:otherStyle>
      <a:lvl1pPr marL="0" marR="0" indent="0" algn="ctr" defTabSz="237360" rtl="0" latinLnBrk="0">
        <a:lnSpc>
          <a:spcPct val="100000"/>
        </a:lnSpc>
        <a:spcBef>
          <a:spcPts val="0"/>
        </a:spcBef>
        <a:spcAft>
          <a:spcPts val="0"/>
        </a:spcAft>
        <a:buClrTx/>
        <a:buSzTx/>
        <a:buFontTx/>
        <a:buNone/>
        <a:tabLst/>
        <a:defRPr sz="731" b="0" i="0" u="none" strike="noStrike" cap="none" spc="0" baseline="0">
          <a:solidFill>
            <a:schemeClr val="tx1"/>
          </a:solidFill>
          <a:uFillTx/>
          <a:latin typeface="+mn-lt"/>
          <a:ea typeface="+mn-ea"/>
          <a:cs typeface="+mn-cs"/>
          <a:sym typeface="Helvetica Neue"/>
        </a:defRPr>
      </a:lvl1pPr>
      <a:lvl2pPr marL="0" marR="0" indent="185760" algn="ctr" defTabSz="237360" rtl="0" latinLnBrk="0">
        <a:lnSpc>
          <a:spcPct val="100000"/>
        </a:lnSpc>
        <a:spcBef>
          <a:spcPts val="0"/>
        </a:spcBef>
        <a:spcAft>
          <a:spcPts val="0"/>
        </a:spcAft>
        <a:buClrTx/>
        <a:buSzTx/>
        <a:buFontTx/>
        <a:buNone/>
        <a:tabLst/>
        <a:defRPr sz="731" b="0" i="0" u="none" strike="noStrike" cap="none" spc="0" baseline="0">
          <a:solidFill>
            <a:schemeClr val="tx1"/>
          </a:solidFill>
          <a:uFillTx/>
          <a:latin typeface="+mn-lt"/>
          <a:ea typeface="+mn-ea"/>
          <a:cs typeface="+mn-cs"/>
          <a:sym typeface="Helvetica Neue"/>
        </a:defRPr>
      </a:lvl2pPr>
      <a:lvl3pPr marL="0" marR="0" indent="371521" algn="ctr" defTabSz="237360" rtl="0" latinLnBrk="0">
        <a:lnSpc>
          <a:spcPct val="100000"/>
        </a:lnSpc>
        <a:spcBef>
          <a:spcPts val="0"/>
        </a:spcBef>
        <a:spcAft>
          <a:spcPts val="0"/>
        </a:spcAft>
        <a:buClrTx/>
        <a:buSzTx/>
        <a:buFontTx/>
        <a:buNone/>
        <a:tabLst/>
        <a:defRPr sz="731" b="0" i="0" u="none" strike="noStrike" cap="none" spc="0" baseline="0">
          <a:solidFill>
            <a:schemeClr val="tx1"/>
          </a:solidFill>
          <a:uFillTx/>
          <a:latin typeface="+mn-lt"/>
          <a:ea typeface="+mn-ea"/>
          <a:cs typeface="+mn-cs"/>
          <a:sym typeface="Helvetica Neue"/>
        </a:defRPr>
      </a:lvl3pPr>
      <a:lvl4pPr marL="0" marR="0" indent="557281" algn="ctr" defTabSz="237360" rtl="0" latinLnBrk="0">
        <a:lnSpc>
          <a:spcPct val="100000"/>
        </a:lnSpc>
        <a:spcBef>
          <a:spcPts val="0"/>
        </a:spcBef>
        <a:spcAft>
          <a:spcPts val="0"/>
        </a:spcAft>
        <a:buClrTx/>
        <a:buSzTx/>
        <a:buFontTx/>
        <a:buNone/>
        <a:tabLst/>
        <a:defRPr sz="731" b="0" i="0" u="none" strike="noStrike" cap="none" spc="0" baseline="0">
          <a:solidFill>
            <a:schemeClr val="tx1"/>
          </a:solidFill>
          <a:uFillTx/>
          <a:latin typeface="+mn-lt"/>
          <a:ea typeface="+mn-ea"/>
          <a:cs typeface="+mn-cs"/>
          <a:sym typeface="Helvetica Neue"/>
        </a:defRPr>
      </a:lvl4pPr>
      <a:lvl5pPr marL="0" marR="0" indent="743041" algn="ctr" defTabSz="237360" rtl="0" latinLnBrk="0">
        <a:lnSpc>
          <a:spcPct val="100000"/>
        </a:lnSpc>
        <a:spcBef>
          <a:spcPts val="0"/>
        </a:spcBef>
        <a:spcAft>
          <a:spcPts val="0"/>
        </a:spcAft>
        <a:buClrTx/>
        <a:buSzTx/>
        <a:buFontTx/>
        <a:buNone/>
        <a:tabLst/>
        <a:defRPr sz="731" b="0" i="0" u="none" strike="noStrike" cap="none" spc="0" baseline="0">
          <a:solidFill>
            <a:schemeClr val="tx1"/>
          </a:solidFill>
          <a:uFillTx/>
          <a:latin typeface="+mn-lt"/>
          <a:ea typeface="+mn-ea"/>
          <a:cs typeface="+mn-cs"/>
          <a:sym typeface="Helvetica Neue"/>
        </a:defRPr>
      </a:lvl5pPr>
      <a:lvl6pPr marL="0" marR="0" indent="928802" algn="ctr" defTabSz="237360" rtl="0" latinLnBrk="0">
        <a:lnSpc>
          <a:spcPct val="100000"/>
        </a:lnSpc>
        <a:spcBef>
          <a:spcPts val="0"/>
        </a:spcBef>
        <a:spcAft>
          <a:spcPts val="0"/>
        </a:spcAft>
        <a:buClrTx/>
        <a:buSzTx/>
        <a:buFontTx/>
        <a:buNone/>
        <a:tabLst/>
        <a:defRPr sz="731" b="0" i="0" u="none" strike="noStrike" cap="none" spc="0" baseline="0">
          <a:solidFill>
            <a:schemeClr val="tx1"/>
          </a:solidFill>
          <a:uFillTx/>
          <a:latin typeface="+mn-lt"/>
          <a:ea typeface="+mn-ea"/>
          <a:cs typeface="+mn-cs"/>
          <a:sym typeface="Helvetica Neue"/>
        </a:defRPr>
      </a:lvl6pPr>
      <a:lvl7pPr marL="0" marR="0" indent="1114562" algn="ctr" defTabSz="237360" rtl="0" latinLnBrk="0">
        <a:lnSpc>
          <a:spcPct val="100000"/>
        </a:lnSpc>
        <a:spcBef>
          <a:spcPts val="0"/>
        </a:spcBef>
        <a:spcAft>
          <a:spcPts val="0"/>
        </a:spcAft>
        <a:buClrTx/>
        <a:buSzTx/>
        <a:buFontTx/>
        <a:buNone/>
        <a:tabLst/>
        <a:defRPr sz="731" b="0" i="0" u="none" strike="noStrike" cap="none" spc="0" baseline="0">
          <a:solidFill>
            <a:schemeClr val="tx1"/>
          </a:solidFill>
          <a:uFillTx/>
          <a:latin typeface="+mn-lt"/>
          <a:ea typeface="+mn-ea"/>
          <a:cs typeface="+mn-cs"/>
          <a:sym typeface="Helvetica Neue"/>
        </a:defRPr>
      </a:lvl7pPr>
      <a:lvl8pPr marL="0" marR="0" indent="1300323" algn="ctr" defTabSz="237360" rtl="0" latinLnBrk="0">
        <a:lnSpc>
          <a:spcPct val="100000"/>
        </a:lnSpc>
        <a:spcBef>
          <a:spcPts val="0"/>
        </a:spcBef>
        <a:spcAft>
          <a:spcPts val="0"/>
        </a:spcAft>
        <a:buClrTx/>
        <a:buSzTx/>
        <a:buFontTx/>
        <a:buNone/>
        <a:tabLst/>
        <a:defRPr sz="731" b="0" i="0" u="none" strike="noStrike" cap="none" spc="0" baseline="0">
          <a:solidFill>
            <a:schemeClr val="tx1"/>
          </a:solidFill>
          <a:uFillTx/>
          <a:latin typeface="+mn-lt"/>
          <a:ea typeface="+mn-ea"/>
          <a:cs typeface="+mn-cs"/>
          <a:sym typeface="Helvetica Neue"/>
        </a:defRPr>
      </a:lvl8pPr>
      <a:lvl9pPr marL="0" marR="0" indent="1486083" algn="ctr" defTabSz="237360" rtl="0" latinLnBrk="0">
        <a:lnSpc>
          <a:spcPct val="100000"/>
        </a:lnSpc>
        <a:spcBef>
          <a:spcPts val="0"/>
        </a:spcBef>
        <a:spcAft>
          <a:spcPts val="0"/>
        </a:spcAft>
        <a:buClrTx/>
        <a:buSzTx/>
        <a:buFontTx/>
        <a:buNone/>
        <a:tabLst/>
        <a:defRPr sz="731"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15.xml"/><Relationship Id="rId5" Type="http://schemas.microsoft.com/office/2007/relationships/hdphoto" Target="../media/hdphoto2.wdp"/><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18" Type="http://schemas.openxmlformats.org/officeDocument/2006/relationships/image" Target="../media/image35.png"/><Relationship Id="rId3" Type="http://schemas.openxmlformats.org/officeDocument/2006/relationships/image" Target="../media/image20.png"/><Relationship Id="rId21" Type="http://schemas.openxmlformats.org/officeDocument/2006/relationships/image" Target="../media/image38.png"/><Relationship Id="rId7" Type="http://schemas.openxmlformats.org/officeDocument/2006/relationships/image" Target="../media/image24.png"/><Relationship Id="rId12" Type="http://schemas.openxmlformats.org/officeDocument/2006/relationships/image" Target="../media/image29.png"/><Relationship Id="rId17" Type="http://schemas.openxmlformats.org/officeDocument/2006/relationships/image" Target="../media/image34.png"/><Relationship Id="rId2" Type="http://schemas.openxmlformats.org/officeDocument/2006/relationships/image" Target="../media/image19.png"/><Relationship Id="rId16" Type="http://schemas.openxmlformats.org/officeDocument/2006/relationships/image" Target="../media/image33.png"/><Relationship Id="rId20" Type="http://schemas.openxmlformats.org/officeDocument/2006/relationships/image" Target="../media/image37.png"/><Relationship Id="rId1" Type="http://schemas.openxmlformats.org/officeDocument/2006/relationships/slideLayout" Target="../slideLayouts/slideLayout4.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5" Type="http://schemas.openxmlformats.org/officeDocument/2006/relationships/image" Target="../media/image32.png"/><Relationship Id="rId10" Type="http://schemas.openxmlformats.org/officeDocument/2006/relationships/image" Target="../media/image27.png"/><Relationship Id="rId19" Type="http://schemas.openxmlformats.org/officeDocument/2006/relationships/image" Target="../media/image36.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 Id="rId22"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2.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www.qwant.com/?client=ext-firefox-sb&amp;q=d%C3%A9vendeur&amp;webext=5.0.1&amp;t=videos&amp;o=0%3ACqjnDZXMtIE" TargetMode="Externa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2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6.xml"/><Relationship Id="rId4" Type="http://schemas.openxmlformats.org/officeDocument/2006/relationships/image" Target="../media/image52.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18" Type="http://schemas.openxmlformats.org/officeDocument/2006/relationships/image" Target="../media/image35.png"/><Relationship Id="rId3" Type="http://schemas.openxmlformats.org/officeDocument/2006/relationships/image" Target="../media/image20.png"/><Relationship Id="rId21" Type="http://schemas.openxmlformats.org/officeDocument/2006/relationships/image" Target="../media/image38.png"/><Relationship Id="rId7" Type="http://schemas.openxmlformats.org/officeDocument/2006/relationships/image" Target="../media/image24.png"/><Relationship Id="rId12" Type="http://schemas.openxmlformats.org/officeDocument/2006/relationships/image" Target="../media/image29.png"/><Relationship Id="rId17" Type="http://schemas.openxmlformats.org/officeDocument/2006/relationships/image" Target="../media/image34.png"/><Relationship Id="rId2" Type="http://schemas.openxmlformats.org/officeDocument/2006/relationships/image" Target="../media/image19.png"/><Relationship Id="rId16" Type="http://schemas.openxmlformats.org/officeDocument/2006/relationships/image" Target="../media/image33.png"/><Relationship Id="rId20" Type="http://schemas.openxmlformats.org/officeDocument/2006/relationships/image" Target="../media/image37.png"/><Relationship Id="rId1" Type="http://schemas.openxmlformats.org/officeDocument/2006/relationships/slideLayout" Target="../slideLayouts/slideLayout4.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5" Type="http://schemas.openxmlformats.org/officeDocument/2006/relationships/image" Target="../media/image32.png"/><Relationship Id="rId10" Type="http://schemas.openxmlformats.org/officeDocument/2006/relationships/image" Target="../media/image27.png"/><Relationship Id="rId19" Type="http://schemas.openxmlformats.org/officeDocument/2006/relationships/image" Target="../media/image36.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 Id="rId22" Type="http://schemas.openxmlformats.org/officeDocument/2006/relationships/image" Target="../media/image39.pn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hyperlink" Target="https://www.youtube.com/watch?v=lwDdH10umxA" TargetMode="Externa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906000" cy="6858000"/>
          </a:xfrm>
          <a:prstGeom prst="rect">
            <a:avLst/>
          </a:prstGeom>
          <a:solidFill>
            <a:srgbClr val="45AA2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 name="Espace réservé du texte 1"/>
          <p:cNvSpPr>
            <a:spLocks noGrp="1"/>
          </p:cNvSpPr>
          <p:nvPr>
            <p:ph type="body" sz="quarter" idx="21"/>
          </p:nvPr>
        </p:nvSpPr>
        <p:spPr>
          <a:xfrm>
            <a:off x="488044" y="6267283"/>
            <a:ext cx="8925720" cy="318490"/>
          </a:xfrm>
        </p:spPr>
        <p:txBody>
          <a:bodyPr/>
          <a:lstStyle/>
          <a:p>
            <a:r>
              <a:rPr lang="fr-FR" dirty="0" smtClean="0"/>
              <a:t>C. Amblard novembre 2025</a:t>
            </a:r>
            <a:endParaRPr lang="fr-FR" dirty="0"/>
          </a:p>
        </p:txBody>
      </p:sp>
      <p:sp>
        <p:nvSpPr>
          <p:cNvPr id="3" name="Titre 2"/>
          <p:cNvSpPr>
            <a:spLocks noGrp="1"/>
          </p:cNvSpPr>
          <p:nvPr>
            <p:ph type="title"/>
          </p:nvPr>
        </p:nvSpPr>
        <p:spPr>
          <a:xfrm>
            <a:off x="488044" y="390851"/>
            <a:ext cx="8925720" cy="2324101"/>
          </a:xfrm>
        </p:spPr>
        <p:txBody>
          <a:bodyPr>
            <a:normAutofit/>
          </a:bodyPr>
          <a:lstStyle/>
          <a:p>
            <a:r>
              <a:rPr lang="fr-FR" dirty="0" smtClean="0"/>
              <a:t>Guide d’animation 45’-1h </a:t>
            </a:r>
            <a:br>
              <a:rPr lang="fr-FR" dirty="0" smtClean="0"/>
            </a:br>
            <a:r>
              <a:rPr lang="fr-FR" sz="2800" dirty="0" smtClean="0"/>
              <a:t>Découverte d’un territoire qui a réussi sa transition écologique avec </a:t>
            </a:r>
            <a:r>
              <a:rPr lang="fr-FR" sz="2800" dirty="0" smtClean="0"/>
              <a:t>Renaissance </a:t>
            </a:r>
            <a:r>
              <a:rPr lang="fr-FR" sz="2800" dirty="0" smtClean="0"/>
              <a:t>écologique</a:t>
            </a:r>
            <a:endParaRPr lang="fr-FR" sz="2800" dirty="0"/>
          </a:p>
        </p:txBody>
      </p:sp>
      <p:pic>
        <p:nvPicPr>
          <p:cNvPr id="6" name="Image 5"/>
          <p:cNvPicPr>
            <a:picLocks noChangeAspect="1"/>
          </p:cNvPicPr>
          <p:nvPr/>
        </p:nvPicPr>
        <p:blipFill>
          <a:blip r:embed="rId2"/>
          <a:stretch>
            <a:fillRect/>
          </a:stretch>
        </p:blipFill>
        <p:spPr>
          <a:xfrm>
            <a:off x="8510798" y="239370"/>
            <a:ext cx="1150131" cy="1177956"/>
          </a:xfrm>
          <a:prstGeom prst="rect">
            <a:avLst/>
          </a:prstGeom>
        </p:spPr>
      </p:pic>
      <p:pic>
        <p:nvPicPr>
          <p:cNvPr id="8" name="Image 7"/>
          <p:cNvPicPr>
            <a:picLocks noChangeAspect="1"/>
          </p:cNvPicPr>
          <p:nvPr/>
        </p:nvPicPr>
        <p:blipFill>
          <a:blip r:embed="rId3"/>
          <a:stretch>
            <a:fillRect/>
          </a:stretch>
        </p:blipFill>
        <p:spPr>
          <a:xfrm>
            <a:off x="197548" y="2866433"/>
            <a:ext cx="9506712" cy="2158816"/>
          </a:xfrm>
          <a:prstGeom prst="rect">
            <a:avLst/>
          </a:prstGeom>
        </p:spPr>
      </p:pic>
      <p:pic>
        <p:nvPicPr>
          <p:cNvPr id="1026" name="Picture 2" descr="20250923_charteGraphique.00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56124" y="201770"/>
            <a:ext cx="1274027" cy="1281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 9"/>
          <p:cNvPicPr/>
          <p:nvPr/>
        </p:nvPicPr>
        <p:blipFill>
          <a:blip r:embed="rId5"/>
          <a:stretch>
            <a:fillRect/>
          </a:stretch>
        </p:blipFill>
        <p:spPr>
          <a:xfrm>
            <a:off x="8506997" y="1465253"/>
            <a:ext cx="1153932" cy="408814"/>
          </a:xfrm>
          <a:prstGeom prst="rect">
            <a:avLst/>
          </a:prstGeom>
        </p:spPr>
      </p:pic>
    </p:spTree>
    <p:extLst>
      <p:ext uri="{BB962C8B-B14F-4D97-AF65-F5344CB8AC3E}">
        <p14:creationId xmlns:p14="http://schemas.microsoft.com/office/powerpoint/2010/main" val="1361458708"/>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p:cNvSpPr txBox="1"/>
          <p:nvPr/>
        </p:nvSpPr>
        <p:spPr>
          <a:xfrm>
            <a:off x="133371" y="56551"/>
            <a:ext cx="8040664"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ct val="100000"/>
              </a:lnSpc>
              <a:spcBef>
                <a:spcPts val="0"/>
              </a:spcBef>
              <a:spcAft>
                <a:spcPts val="0"/>
              </a:spcAft>
              <a:buClrTx/>
              <a:buSzTx/>
              <a:buFontTx/>
              <a:buNone/>
              <a:tabLst/>
            </a:pPr>
            <a:r>
              <a:rPr lang="fr-FR" sz="3200" dirty="0" smtClean="0">
                <a:solidFill>
                  <a:schemeClr val="tx1">
                    <a:lumMod val="50000"/>
                  </a:schemeClr>
                </a:solidFill>
                <a:latin typeface="Calibri" panose="020F0502020204030204" pitchFamily="34" charset="0"/>
                <a:cs typeface="Calibri" panose="020F0502020204030204" pitchFamily="34" charset="0"/>
              </a:rPr>
              <a:t>Rangement des cartes alimentation, agriculture</a:t>
            </a:r>
            <a:endParaRPr kumimoji="0" lang="fr-FR" sz="3200" b="0" i="0" u="none" strike="noStrike" cap="none" spc="0" normalizeH="0" baseline="0" dirty="0">
              <a:ln>
                <a:noFill/>
              </a:ln>
              <a:solidFill>
                <a:schemeClr val="tx1">
                  <a:lumMod val="50000"/>
                </a:schemeClr>
              </a:solidFill>
              <a:effectLst/>
              <a:uFillTx/>
              <a:latin typeface="Calibri" panose="020F0502020204030204" pitchFamily="34" charset="0"/>
              <a:cs typeface="Calibri" panose="020F0502020204030204" pitchFamily="34" charset="0"/>
              <a:sym typeface="Helvetica Neue"/>
            </a:endParaRPr>
          </a:p>
        </p:txBody>
      </p:sp>
      <p:sp>
        <p:nvSpPr>
          <p:cNvPr id="5" name="ZoneTexte 4"/>
          <p:cNvSpPr txBox="1"/>
          <p:nvPr/>
        </p:nvSpPr>
        <p:spPr>
          <a:xfrm>
            <a:off x="133371" y="936258"/>
            <a:ext cx="9700303" cy="4585871"/>
          </a:xfrm>
          <a:prstGeom prst="rect">
            <a:avLst/>
          </a:prstGeom>
          <a:solidFill>
            <a:schemeClr val="bg1">
              <a:lumMod val="75000"/>
            </a:schemeClr>
          </a:solidFill>
        </p:spPr>
        <p:txBody>
          <a:bodyPr wrap="square" rtlCol="0">
            <a:spAutoFit/>
          </a:bodyPr>
          <a:lstStyle>
            <a:defPPr>
              <a:defRPr lang="en-US"/>
            </a:defPPr>
            <a:lvl1pPr>
              <a:defRPr sz="2400">
                <a:solidFill>
                  <a:schemeClr val="bg1"/>
                </a:solidFill>
              </a:defRPr>
            </a:lvl1p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fr-FR" sz="4000" b="1"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Alimentation en </a:t>
            </a:r>
            <a:r>
              <a:rPr kumimoji="0" lang="fr-FR" sz="40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2050</a:t>
            </a: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1/3 de surconsommation</a:t>
            </a:r>
            <a:r>
              <a:rPr kumimoji="0" lang="fr-FR" sz="2800" b="0" i="0" u="none" strike="noStrike" kern="1200" cap="none" spc="0" normalizeH="0" noProof="0" dirty="0" smtClean="0">
                <a:ln>
                  <a:noFill/>
                </a:ln>
                <a:solidFill>
                  <a:prstClr val="white"/>
                </a:solidFill>
                <a:effectLst/>
                <a:uLnTx/>
                <a:uFillTx/>
                <a:latin typeface="Calibri" panose="020F0502020204030204"/>
                <a:sym typeface="Wingdings" panose="05000000000000000000" pitchFamily="2" charset="2"/>
              </a:rPr>
              <a:t> en moins / obésité</a:t>
            </a: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800" kern="1200" baseline="0" dirty="0" smtClean="0">
                <a:solidFill>
                  <a:prstClr val="white"/>
                </a:solidFill>
                <a:latin typeface="Calibri" panose="020F0502020204030204"/>
                <a:sym typeface="Wingdings" panose="05000000000000000000" pitchFamily="2" charset="2"/>
              </a:rPr>
              <a:t>Diviser par 2 le gaspillage alimentaire </a:t>
            </a:r>
            <a:r>
              <a:rPr lang="fr-FR" sz="2800" kern="1200" baseline="0" dirty="0" smtClean="0">
                <a:solidFill>
                  <a:schemeClr val="bg2">
                    <a:lumMod val="50000"/>
                  </a:schemeClr>
                </a:solidFill>
                <a:latin typeface="Calibri" panose="020F0502020204030204"/>
                <a:sym typeface="Wingdings" panose="05000000000000000000" pitchFamily="2" charset="2"/>
              </a:rPr>
              <a:t>(1/3 de pertes)</a:t>
            </a: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noProof="0" dirty="0" smtClean="0">
                <a:ln>
                  <a:noFill/>
                </a:ln>
                <a:effectLst/>
                <a:uLnTx/>
                <a:uFillTx/>
                <a:latin typeface="Calibri" panose="020F0502020204030204"/>
                <a:sym typeface="Wingdings" panose="05000000000000000000" pitchFamily="2" charset="2"/>
              </a:rPr>
              <a:t>Diviser par 2 la consommation de viande et de produits laitiers</a:t>
            </a: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800" kern="1200" dirty="0" smtClean="0">
                <a:latin typeface="Calibri" panose="020F0502020204030204"/>
                <a:sym typeface="Wingdings" panose="05000000000000000000" pitchFamily="2" charset="2"/>
              </a:rPr>
              <a:t>Réduire d’1/4 la consommation de produits de la mer</a:t>
            </a:r>
            <a:endParaRPr kumimoji="0" lang="fr-FR" sz="2800" b="0" i="0" u="none" strike="noStrike" kern="1200" cap="none" spc="0" normalizeH="0" noProof="0" dirty="0" smtClean="0">
              <a:ln>
                <a:noFill/>
              </a:ln>
              <a:effectLst/>
              <a:uLnTx/>
              <a:uFillTx/>
              <a:latin typeface="Calibri" panose="020F0502020204030204"/>
              <a:sym typeface="Wingdings" panose="05000000000000000000" pitchFamily="2" charset="2"/>
            </a:endParaRP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2800" kern="1200" baseline="0" dirty="0">
              <a:latin typeface="Calibri" panose="020F0502020204030204"/>
              <a:sym typeface="Wingdings" panose="05000000000000000000" pitchFamily="2" charset="2"/>
            </a:endParaRP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2800" b="0" i="0" u="none" strike="noStrike" kern="1200" cap="none" spc="0" normalizeH="0" noProof="0" dirty="0" smtClean="0">
              <a:ln>
                <a:noFill/>
              </a:ln>
              <a:effectLst/>
              <a:uLnTx/>
              <a:uFillTx/>
              <a:latin typeface="Calibri" panose="020F0502020204030204"/>
              <a:sym typeface="Wingdings" panose="05000000000000000000" pitchFamily="2" charset="2"/>
            </a:endParaRP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2800" kern="1200" baseline="0" dirty="0">
              <a:latin typeface="Calibri" panose="020F0502020204030204"/>
              <a:sym typeface="Wingdings" panose="05000000000000000000" pitchFamily="2" charset="2"/>
            </a:endParaRP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2800" b="0" i="0" u="none" strike="noStrike" kern="1200" cap="none" spc="0" normalizeH="0" noProof="0" dirty="0" smtClean="0">
              <a:ln>
                <a:noFill/>
              </a:ln>
              <a:effectLst/>
              <a:uLnTx/>
              <a:uFillTx/>
              <a:latin typeface="Calibri" panose="020F0502020204030204"/>
              <a:sym typeface="Wingdings" panose="05000000000000000000" pitchFamily="2" charset="2"/>
            </a:endParaRP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2800" b="0" i="0" u="none" strike="noStrike" kern="1200" cap="none" spc="0" normalizeH="0" baseline="0" noProof="0" dirty="0">
              <a:ln>
                <a:noFill/>
              </a:ln>
              <a:effectLst/>
              <a:uLnTx/>
              <a:uFillTx/>
              <a:latin typeface="Calibri" panose="020F0502020204030204"/>
              <a:sym typeface="Wingdings" panose="05000000000000000000" pitchFamily="2" charset="2"/>
            </a:endParaRPr>
          </a:p>
        </p:txBody>
      </p:sp>
      <p:pic>
        <p:nvPicPr>
          <p:cNvPr id="8" name="Image 7"/>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7993028" y="1041409"/>
            <a:ext cx="1657139" cy="612701"/>
          </a:xfrm>
          <a:prstGeom prst="rect">
            <a:avLst/>
          </a:prstGeom>
          <a:ln w="76200">
            <a:noFill/>
          </a:ln>
        </p:spPr>
      </p:pic>
      <p:sp>
        <p:nvSpPr>
          <p:cNvPr id="9" name="ZoneTexte 8"/>
          <p:cNvSpPr txBox="1"/>
          <p:nvPr/>
        </p:nvSpPr>
        <p:spPr>
          <a:xfrm>
            <a:off x="5797525" y="3583495"/>
            <a:ext cx="3824655" cy="121828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ts val="2900"/>
              </a:lnSpc>
              <a:spcBef>
                <a:spcPts val="0"/>
              </a:spcBef>
              <a:spcAft>
                <a:spcPts val="0"/>
              </a:spcAft>
              <a:buClrTx/>
              <a:buSzTx/>
              <a:buFontTx/>
              <a:buNone/>
              <a:tabLst/>
            </a:pPr>
            <a:r>
              <a:rPr kumimoji="0" lang="fr-FR" sz="2400" b="1" i="0" u="none" strike="noStrike" cap="none" spc="0" normalizeH="0" baseline="0" dirty="0" smtClean="0">
                <a:ln>
                  <a:noFill/>
                </a:ln>
                <a:solidFill>
                  <a:schemeClr val="bg1"/>
                </a:solidFill>
                <a:effectLst/>
                <a:uFillTx/>
                <a:latin typeface="Aptos Narrow" panose="020B0004020202020204" pitchFamily="34" charset="0"/>
                <a:cs typeface="Calibri" panose="020F0502020204030204" pitchFamily="34" charset="0"/>
                <a:sym typeface="Helvetica Neue"/>
              </a:rPr>
              <a:t>2/3 de protéines végétales (céréale, légumineuse, </a:t>
            </a:r>
            <a:br>
              <a:rPr kumimoji="0" lang="fr-FR" sz="2400" b="1" i="0" u="none" strike="noStrike" cap="none" spc="0" normalizeH="0" baseline="0" dirty="0" smtClean="0">
                <a:ln>
                  <a:noFill/>
                </a:ln>
                <a:solidFill>
                  <a:schemeClr val="bg1"/>
                </a:solidFill>
                <a:effectLst/>
                <a:uFillTx/>
                <a:latin typeface="Aptos Narrow" panose="020B0004020202020204" pitchFamily="34" charset="0"/>
                <a:cs typeface="Calibri" panose="020F0502020204030204" pitchFamily="34" charset="0"/>
                <a:sym typeface="Helvetica Neue"/>
              </a:rPr>
            </a:br>
            <a:r>
              <a:rPr kumimoji="0" lang="fr-FR" sz="2400" b="1" i="0" u="none" strike="noStrike" cap="none" spc="0" normalizeH="0" baseline="0" dirty="0" smtClean="0">
                <a:ln>
                  <a:noFill/>
                </a:ln>
                <a:solidFill>
                  <a:schemeClr val="bg1"/>
                </a:solidFill>
                <a:effectLst/>
                <a:uFillTx/>
                <a:latin typeface="Aptos Narrow" panose="020B0004020202020204" pitchFamily="34" charset="0"/>
                <a:cs typeface="Calibri" panose="020F0502020204030204" pitchFamily="34" charset="0"/>
                <a:sym typeface="Helvetica Neue"/>
              </a:rPr>
              <a:t>fruit à coque)</a:t>
            </a:r>
            <a:endParaRPr kumimoji="0" lang="fr-FR" sz="2400" b="1" i="0" u="none" strike="noStrike" cap="none" spc="0" normalizeH="0" baseline="0" dirty="0">
              <a:ln>
                <a:noFill/>
              </a:ln>
              <a:solidFill>
                <a:schemeClr val="bg1"/>
              </a:solidFill>
              <a:effectLst/>
              <a:uFillTx/>
              <a:latin typeface="Aptos Narrow" panose="020B0004020202020204" pitchFamily="34" charset="0"/>
              <a:cs typeface="Calibri" panose="020F0502020204030204" pitchFamily="34" charset="0"/>
              <a:sym typeface="Helvetica Neue"/>
            </a:endParaRPr>
          </a:p>
        </p:txBody>
      </p:sp>
      <p:sp>
        <p:nvSpPr>
          <p:cNvPr id="10" name="ZoneTexte 9"/>
          <p:cNvSpPr txBox="1"/>
          <p:nvPr/>
        </p:nvSpPr>
        <p:spPr>
          <a:xfrm>
            <a:off x="199676" y="3769443"/>
            <a:ext cx="3921451" cy="8463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ts val="2900"/>
              </a:lnSpc>
              <a:spcBef>
                <a:spcPts val="0"/>
              </a:spcBef>
              <a:spcAft>
                <a:spcPts val="0"/>
              </a:spcAft>
              <a:buClrTx/>
              <a:buSzTx/>
              <a:buFontTx/>
              <a:buNone/>
              <a:tabLst/>
            </a:pPr>
            <a:r>
              <a:rPr kumimoji="0" lang="fr-FR" sz="2400" b="1" i="0" u="none" strike="noStrike" cap="none" spc="0" normalizeH="0" baseline="0" dirty="0" smtClean="0">
                <a:ln>
                  <a:noFill/>
                </a:ln>
                <a:solidFill>
                  <a:schemeClr val="bg1"/>
                </a:solidFill>
                <a:effectLst/>
                <a:uFillTx/>
                <a:latin typeface="Aptos Narrow" panose="020B0004020202020204" pitchFamily="34" charset="0"/>
                <a:cs typeface="Calibri" panose="020F0502020204030204" pitchFamily="34" charset="0"/>
                <a:sym typeface="Helvetica Neue"/>
              </a:rPr>
              <a:t>1/3 de protéines animales (viande, œuf, lait, poisson)</a:t>
            </a:r>
            <a:endParaRPr kumimoji="0" lang="fr-FR" sz="2400" b="1" i="0" u="none" strike="noStrike" cap="none" spc="0" normalizeH="0" baseline="0" dirty="0">
              <a:ln>
                <a:noFill/>
              </a:ln>
              <a:solidFill>
                <a:schemeClr val="bg1"/>
              </a:solidFill>
              <a:effectLst/>
              <a:uFillTx/>
              <a:latin typeface="Aptos Narrow" panose="020B0004020202020204" pitchFamily="34" charset="0"/>
              <a:cs typeface="Calibri" panose="020F0502020204030204" pitchFamily="34" charset="0"/>
              <a:sym typeface="Helvetica Neue"/>
            </a:endParaRPr>
          </a:p>
        </p:txBody>
      </p:sp>
      <p:pic>
        <p:nvPicPr>
          <p:cNvPr id="11" name="Image 10"/>
          <p:cNvPicPr>
            <a:picLocks noChangeAspect="1"/>
          </p:cNvPicPr>
          <p:nvPr/>
        </p:nvPicPr>
        <p:blipFill>
          <a:blip r:embed="rId4">
            <a:clrChange>
              <a:clrFrom>
                <a:srgbClr val="FFFFFF"/>
              </a:clrFrom>
              <a:clrTo>
                <a:srgbClr val="FFFFFF">
                  <a:alpha val="0"/>
                </a:srgbClr>
              </a:clrTo>
            </a:clrChange>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3875363" y="3372591"/>
            <a:ext cx="2119556" cy="2078319"/>
          </a:xfrm>
          <a:prstGeom prst="rect">
            <a:avLst/>
          </a:prstGeom>
        </p:spPr>
      </p:pic>
    </p:spTree>
    <p:extLst>
      <p:ext uri="{BB962C8B-B14F-4D97-AF65-F5344CB8AC3E}">
        <p14:creationId xmlns:p14="http://schemas.microsoft.com/office/powerpoint/2010/main" val="1625510488"/>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0" y="2096585"/>
            <a:ext cx="9939215" cy="3780338"/>
          </a:xfrm>
          <a:prstGeom prst="rect">
            <a:avLst/>
          </a:prstGeom>
        </p:spPr>
      </p:pic>
      <p:sp>
        <p:nvSpPr>
          <p:cNvPr id="45" name="ZoneTexte 44"/>
          <p:cNvSpPr txBox="1"/>
          <p:nvPr/>
        </p:nvSpPr>
        <p:spPr>
          <a:xfrm>
            <a:off x="5282941" y="1248042"/>
            <a:ext cx="2456701" cy="580159"/>
          </a:xfrm>
          <a:prstGeom prst="rect">
            <a:avLst/>
          </a:prstGeom>
          <a:solidFill>
            <a:schemeClr val="accent1">
              <a:lumMod val="75000"/>
            </a:schemeClr>
          </a:solidFill>
        </p:spPr>
        <p:txBody>
          <a:bodyPr wrap="square" rtlCol="0">
            <a:spAutoFit/>
          </a:bodyPr>
          <a:lstStyle>
            <a:defPPr>
              <a:defRPr lang="en-US"/>
            </a:defPPr>
            <a:lvl1pPr>
              <a:defRPr sz="2400">
                <a:solidFill>
                  <a:schemeClr val="bg1"/>
                </a:solidFill>
              </a:defRPr>
            </a:lvl1pPr>
          </a:lstStyle>
          <a:p>
            <a:pPr algn="l"/>
            <a:r>
              <a:rPr lang="fr-FR" sz="975" b="1" dirty="0">
                <a:sym typeface="Wingdings" panose="05000000000000000000" pitchFamily="2" charset="2"/>
              </a:rPr>
              <a:t>Mobilité en 2050</a:t>
            </a:r>
          </a:p>
          <a:p>
            <a:pPr algn="l"/>
            <a:r>
              <a:rPr lang="fr-FR" sz="813" dirty="0">
                <a:sym typeface="Wingdings" panose="05000000000000000000" pitchFamily="2" charset="2"/>
              </a:rPr>
              <a:t>Diminuer de -17% le nombre de km parcourus par personne (aérien international compris)</a:t>
            </a:r>
          </a:p>
          <a:p>
            <a:pPr marL="150036" indent="-150036" algn="l">
              <a:buFont typeface="Arial" panose="020B0604020202020204" pitchFamily="34" charset="0"/>
              <a:buChar char="•"/>
            </a:pPr>
            <a:endParaRPr lang="fr-FR" sz="569" dirty="0">
              <a:sym typeface="Wingdings" panose="05000000000000000000" pitchFamily="2" charset="2"/>
            </a:endParaRPr>
          </a:p>
        </p:txBody>
      </p:sp>
      <p:sp>
        <p:nvSpPr>
          <p:cNvPr id="46" name="ZoneTexte 45"/>
          <p:cNvSpPr txBox="1"/>
          <p:nvPr/>
        </p:nvSpPr>
        <p:spPr>
          <a:xfrm>
            <a:off x="5279598" y="1799156"/>
            <a:ext cx="2460044" cy="742767"/>
          </a:xfrm>
          <a:prstGeom prst="rect">
            <a:avLst/>
          </a:prstGeom>
          <a:solidFill>
            <a:schemeClr val="accent1">
              <a:lumMod val="75000"/>
            </a:schemeClr>
          </a:solidFill>
        </p:spPr>
        <p:txBody>
          <a:bodyPr wrap="square" rtlCol="0">
            <a:spAutoFit/>
          </a:bodyPr>
          <a:lstStyle>
            <a:defPPr>
              <a:defRPr lang="en-US"/>
            </a:defPPr>
            <a:lvl1pPr>
              <a:defRPr sz="2400">
                <a:solidFill>
                  <a:schemeClr val="bg1"/>
                </a:solidFill>
              </a:defRPr>
            </a:lvl1pPr>
          </a:lstStyle>
          <a:p>
            <a:pPr algn="l"/>
            <a:r>
              <a:rPr lang="fr-FR" sz="975" b="1" dirty="0">
                <a:sym typeface="Wingdings" panose="05000000000000000000" pitchFamily="2" charset="2"/>
              </a:rPr>
              <a:t>Déplacements quotidiens 2050</a:t>
            </a:r>
          </a:p>
          <a:p>
            <a:pPr marL="95857" lvl="1" indent="-95857" algn="l">
              <a:buFont typeface="Calibri" panose="020F0502020204030204" pitchFamily="34" charset="0"/>
              <a:buChar char="‐"/>
            </a:pPr>
            <a:r>
              <a:rPr lang="fr-FR" sz="813" dirty="0">
                <a:solidFill>
                  <a:schemeClr val="bg1"/>
                </a:solidFill>
                <a:sym typeface="Wingdings" panose="05000000000000000000" pitchFamily="2" charset="2"/>
              </a:rPr>
              <a:t>4% en marche</a:t>
            </a:r>
          </a:p>
          <a:p>
            <a:pPr marL="95857" lvl="1" indent="-95857" algn="l">
              <a:buFont typeface="Calibri" panose="020F0502020204030204" pitchFamily="34" charset="0"/>
              <a:buChar char="‐"/>
            </a:pPr>
            <a:r>
              <a:rPr lang="fr-FR" sz="813" dirty="0">
                <a:solidFill>
                  <a:schemeClr val="bg1"/>
                </a:solidFill>
                <a:sym typeface="Wingdings" panose="05000000000000000000" pitchFamily="2" charset="2"/>
              </a:rPr>
              <a:t>25% en vélo, VAE, véhicules intermédiaires</a:t>
            </a:r>
          </a:p>
          <a:p>
            <a:pPr marL="95857" lvl="1" indent="-95857" algn="l">
              <a:buFont typeface="Calibri" panose="020F0502020204030204" pitchFamily="34" charset="0"/>
              <a:buChar char="‐"/>
            </a:pPr>
            <a:r>
              <a:rPr lang="fr-FR" sz="813" dirty="0">
                <a:solidFill>
                  <a:schemeClr val="bg1"/>
                </a:solidFill>
                <a:sym typeface="Wingdings" panose="05000000000000000000" pitchFamily="2" charset="2"/>
              </a:rPr>
              <a:t>15% en transports en commun</a:t>
            </a:r>
          </a:p>
          <a:p>
            <a:pPr marL="95857" lvl="1" indent="-95857" algn="l">
              <a:buFont typeface="Calibri" panose="020F0502020204030204" pitchFamily="34" charset="0"/>
              <a:buChar char="‐"/>
            </a:pPr>
            <a:r>
              <a:rPr lang="fr-FR" sz="813" dirty="0">
                <a:solidFill>
                  <a:schemeClr val="bg1"/>
                </a:solidFill>
                <a:sym typeface="Wingdings" panose="05000000000000000000" pitchFamily="2" charset="2"/>
              </a:rPr>
              <a:t>56% en voiture ou moto</a:t>
            </a:r>
          </a:p>
        </p:txBody>
      </p:sp>
      <p:sp>
        <p:nvSpPr>
          <p:cNvPr id="47" name="ZoneTexte 46"/>
          <p:cNvSpPr txBox="1"/>
          <p:nvPr/>
        </p:nvSpPr>
        <p:spPr>
          <a:xfrm>
            <a:off x="5279598" y="2545076"/>
            <a:ext cx="2460044" cy="617670"/>
          </a:xfrm>
          <a:prstGeom prst="rect">
            <a:avLst/>
          </a:prstGeom>
          <a:solidFill>
            <a:schemeClr val="accent1">
              <a:lumMod val="75000"/>
            </a:schemeClr>
          </a:solidFill>
        </p:spPr>
        <p:txBody>
          <a:bodyPr wrap="square" rtlCol="0">
            <a:spAutoFit/>
          </a:bodyPr>
          <a:lstStyle>
            <a:defPPr>
              <a:defRPr lang="en-US"/>
            </a:defPPr>
            <a:lvl1pPr>
              <a:defRPr sz="2400">
                <a:solidFill>
                  <a:schemeClr val="bg1"/>
                </a:solidFill>
              </a:defRPr>
            </a:lvl1pPr>
          </a:lstStyle>
          <a:p>
            <a:pPr algn="l"/>
            <a:r>
              <a:rPr lang="fr-FR" sz="975" b="1" dirty="0">
                <a:sym typeface="Wingdings" panose="05000000000000000000" pitchFamily="2" charset="2"/>
              </a:rPr>
              <a:t>Déplacements longues distances 2050</a:t>
            </a:r>
          </a:p>
          <a:p>
            <a:pPr marL="95857" lvl="1" indent="-95857" algn="l">
              <a:buFont typeface="Calibri" panose="020F0502020204030204" pitchFamily="34" charset="0"/>
              <a:buChar char="‐"/>
            </a:pPr>
            <a:r>
              <a:rPr lang="fr-FR" sz="813" dirty="0">
                <a:solidFill>
                  <a:schemeClr val="bg1"/>
                </a:solidFill>
                <a:sym typeface="Wingdings" panose="05000000000000000000" pitchFamily="2" charset="2"/>
              </a:rPr>
              <a:t>38% en train ou autocar</a:t>
            </a:r>
          </a:p>
          <a:p>
            <a:pPr marL="95857" lvl="1" indent="-95857" algn="l">
              <a:buFont typeface="Calibri" panose="020F0502020204030204" pitchFamily="34" charset="0"/>
              <a:buChar char="‐"/>
            </a:pPr>
            <a:r>
              <a:rPr lang="fr-FR" sz="813" dirty="0">
                <a:solidFill>
                  <a:schemeClr val="bg1"/>
                </a:solidFill>
                <a:sym typeface="Wingdings" panose="05000000000000000000" pitchFamily="2" charset="2"/>
              </a:rPr>
              <a:t>35% en voiture</a:t>
            </a:r>
          </a:p>
          <a:p>
            <a:pPr marL="95857" lvl="1" indent="-95857" algn="l">
              <a:buFont typeface="Calibri" panose="020F0502020204030204" pitchFamily="34" charset="0"/>
              <a:buChar char="‐"/>
            </a:pPr>
            <a:r>
              <a:rPr lang="fr-FR" sz="813" dirty="0">
                <a:solidFill>
                  <a:schemeClr val="bg1"/>
                </a:solidFill>
                <a:sym typeface="Wingdings" panose="05000000000000000000" pitchFamily="2" charset="2"/>
              </a:rPr>
              <a:t>27% en avion</a:t>
            </a:r>
          </a:p>
        </p:txBody>
      </p:sp>
      <p:sp>
        <p:nvSpPr>
          <p:cNvPr id="48" name="infrastructure urbaine + sociale"/>
          <p:cNvSpPr/>
          <p:nvPr/>
        </p:nvSpPr>
        <p:spPr>
          <a:xfrm>
            <a:off x="5719545" y="3979980"/>
            <a:ext cx="681255" cy="223857"/>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latin typeface="Arial Narrow" panose="020B0606020202030204" pitchFamily="34" charset="0"/>
              </a:rPr>
              <a:t>Mobilité</a:t>
            </a:r>
            <a:endParaRPr sz="1100" cap="all" dirty="0">
              <a:latin typeface="Arial Narrow" panose="020B0606020202030204" pitchFamily="34" charset="0"/>
            </a:endParaRPr>
          </a:p>
        </p:txBody>
      </p:sp>
      <p:sp>
        <p:nvSpPr>
          <p:cNvPr id="49" name="infrastructure urbaine + sociale"/>
          <p:cNvSpPr/>
          <p:nvPr/>
        </p:nvSpPr>
        <p:spPr>
          <a:xfrm>
            <a:off x="391370" y="4485734"/>
            <a:ext cx="962977" cy="244700"/>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latin typeface="Arial Narrow" panose="020B0606020202030204" pitchFamily="34" charset="0"/>
              </a:rPr>
              <a:t>Espace public</a:t>
            </a:r>
            <a:endParaRPr sz="1100" cap="all" dirty="0">
              <a:latin typeface="Arial Narrow" panose="020B0606020202030204" pitchFamily="34" charset="0"/>
            </a:endParaRPr>
          </a:p>
        </p:txBody>
      </p:sp>
      <p:sp>
        <p:nvSpPr>
          <p:cNvPr id="50" name="infrastructure urbaine + sociale"/>
          <p:cNvSpPr/>
          <p:nvPr/>
        </p:nvSpPr>
        <p:spPr>
          <a:xfrm>
            <a:off x="4267570" y="3872693"/>
            <a:ext cx="1051066" cy="252998"/>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latin typeface="Arial Narrow" panose="020B0606020202030204" pitchFamily="34" charset="0"/>
              </a:rPr>
              <a:t>Import-Export</a:t>
            </a:r>
            <a:endParaRPr sz="1100" cap="all" dirty="0">
              <a:latin typeface="Arial Narrow" panose="020B0606020202030204" pitchFamily="34" charset="0"/>
            </a:endParaRPr>
          </a:p>
        </p:txBody>
      </p:sp>
      <p:sp>
        <p:nvSpPr>
          <p:cNvPr id="53" name="ZoneTexte 52"/>
          <p:cNvSpPr txBox="1"/>
          <p:nvPr/>
        </p:nvSpPr>
        <p:spPr>
          <a:xfrm>
            <a:off x="123951" y="-2944"/>
            <a:ext cx="6865662"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fr-FR" sz="3200" b="0" i="0" u="none" strike="noStrike" cap="none" spc="0" normalizeH="0" baseline="0" dirty="0" smtClean="0">
                <a:ln>
                  <a:noFill/>
                </a:ln>
                <a:solidFill>
                  <a:srgbClr val="000000"/>
                </a:solidFill>
                <a:effectLst/>
                <a:uFillTx/>
                <a:latin typeface="+mn-lt"/>
                <a:ea typeface="+mn-ea"/>
                <a:cs typeface="+mn-cs"/>
                <a:sym typeface="Helvetica Neue"/>
              </a:rPr>
              <a:t>Mobilité, espace public, import export</a:t>
            </a:r>
            <a:endParaRPr kumimoji="0" lang="fr-FR" sz="3200" b="0" i="0" u="none" strike="noStrike" cap="none" spc="0" normalizeH="0" baseline="0" dirty="0">
              <a:ln>
                <a:noFill/>
              </a:ln>
              <a:solidFill>
                <a:srgbClr val="000000"/>
              </a:solidFill>
              <a:effectLst/>
              <a:uFillTx/>
              <a:latin typeface="+mn-lt"/>
              <a:ea typeface="+mn-ea"/>
              <a:cs typeface="+mn-cs"/>
              <a:sym typeface="Helvetica Neue"/>
            </a:endParaRPr>
          </a:p>
        </p:txBody>
      </p:sp>
      <p:sp>
        <p:nvSpPr>
          <p:cNvPr id="17" name="Rectangle 16"/>
          <p:cNvSpPr/>
          <p:nvPr/>
        </p:nvSpPr>
        <p:spPr>
          <a:xfrm>
            <a:off x="9239534" y="6198741"/>
            <a:ext cx="395785" cy="379591"/>
          </a:xfrm>
          <a:prstGeom prst="rect">
            <a:avLst/>
          </a:prstGeom>
          <a:solidFill>
            <a:schemeClr val="bg2">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fr-FR" sz="1800" b="0" i="0" u="none" strike="noStrike" cap="none" spc="0" normalizeH="0" baseline="0" dirty="0" smtClean="0">
                <a:ln>
                  <a:noFill/>
                </a:ln>
                <a:solidFill>
                  <a:srgbClr val="FFFFFF"/>
                </a:solidFill>
                <a:effectLst/>
                <a:uFillTx/>
                <a:latin typeface="Helvetica Neue Medium"/>
                <a:ea typeface="Helvetica Neue Medium"/>
                <a:cs typeface="Helvetica Neue Medium"/>
                <a:sym typeface="Helvetica Neue Medium"/>
              </a:rPr>
              <a:t>4</a:t>
            </a:r>
            <a:endParaRPr kumimoji="0" lang="fr-FR" sz="18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pic>
        <p:nvPicPr>
          <p:cNvPr id="4" name="Image 3"/>
          <p:cNvPicPr>
            <a:picLocks noChangeAspect="1"/>
          </p:cNvPicPr>
          <p:nvPr/>
        </p:nvPicPr>
        <p:blipFill>
          <a:blip r:embed="rId3"/>
          <a:stretch>
            <a:fillRect/>
          </a:stretch>
        </p:blipFill>
        <p:spPr>
          <a:xfrm>
            <a:off x="7814497" y="832943"/>
            <a:ext cx="2094303" cy="1457496"/>
          </a:xfrm>
          <a:prstGeom prst="rect">
            <a:avLst/>
          </a:prstGeom>
        </p:spPr>
      </p:pic>
    </p:spTree>
    <p:extLst>
      <p:ext uri="{BB962C8B-B14F-4D97-AF65-F5344CB8AC3E}">
        <p14:creationId xmlns:p14="http://schemas.microsoft.com/office/powerpoint/2010/main" val="3201390585"/>
      </p:ext>
    </p:extLst>
  </p:cSld>
  <p:clrMapOvr>
    <a:masterClrMapping/>
  </p:clrMapOvr>
  <mc:AlternateContent xmlns:mc="http://schemas.openxmlformats.org/markup-compatibility/2006">
    <mc:Choice xmlns:p14="http://schemas.microsoft.com/office/powerpoint/2010/main" Requires="p14">
      <p:transition spd="slow" p14:dur="2000">
        <p:dissolve/>
      </p:transition>
    </mc:Choice>
    <mc:Fallback>
      <p:transition spd="slow">
        <p:dissolve/>
      </p:transition>
    </mc:Fallback>
  </mc:AlternateContent>
  <p:timing>
    <p:tnLst>
      <p:par>
        <p:cTn id="1" dur="indefinite" restart="never" fill="hold"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frastructure urbaine + sociale"/>
          <p:cNvSpPr/>
          <p:nvPr/>
        </p:nvSpPr>
        <p:spPr>
          <a:xfrm>
            <a:off x="-1" y="155315"/>
            <a:ext cx="2761307" cy="668550"/>
          </a:xfrm>
          <a:prstGeom prst="rect">
            <a:avLst/>
          </a:prstGeom>
          <a:solidFill>
            <a:schemeClr val="accent5">
              <a:hueOff val="-82419"/>
              <a:satOff val="-9513"/>
              <a:lumOff val="-16343"/>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300" dirty="0"/>
              <a:t>Mobilité</a:t>
            </a:r>
            <a:br>
              <a:rPr lang="fr-FR" sz="1300" dirty="0"/>
            </a:br>
            <a:r>
              <a:rPr lang="fr-FR" sz="1300" dirty="0" smtClean="0"/>
              <a:t>24% de l’empreinte carbone</a:t>
            </a:r>
            <a:endParaRPr sz="1300" dirty="0"/>
          </a:p>
        </p:txBody>
      </p:sp>
      <p:sp>
        <p:nvSpPr>
          <p:cNvPr id="6" name="ZoneTexte 5"/>
          <p:cNvSpPr txBox="1"/>
          <p:nvPr/>
        </p:nvSpPr>
        <p:spPr>
          <a:xfrm>
            <a:off x="252589" y="994106"/>
            <a:ext cx="4922874" cy="55810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R="0" algn="l" defTabSz="2438338" rtl="0" fontAlgn="auto" latinLnBrk="0" hangingPunct="0">
              <a:lnSpc>
                <a:spcPct val="100000"/>
              </a:lnSpc>
              <a:spcBef>
                <a:spcPts val="0"/>
              </a:spcBef>
              <a:spcAft>
                <a:spcPts val="600"/>
              </a:spcAft>
              <a:buClrTx/>
              <a:buSzTx/>
              <a:tabLst/>
            </a:pPr>
            <a:r>
              <a:rPr kumimoji="0" lang="fr-FR" sz="1200" b="1" i="0" u="none" strike="noStrike" cap="none" spc="0" normalizeH="0" baseline="0" dirty="0" smtClean="0">
                <a:ln>
                  <a:noFill/>
                </a:ln>
                <a:solidFill>
                  <a:srgbClr val="00B050"/>
                </a:solidFill>
                <a:effectLst/>
                <a:uFillTx/>
                <a:latin typeface="Arial Narrow" panose="020B0606020202030204" pitchFamily="34" charset="0"/>
                <a:sym typeface="Helvetica Neue"/>
              </a:rPr>
              <a:t>Poser la carte mobilité</a:t>
            </a:r>
          </a:p>
          <a:p>
            <a:pPr marL="228600" indent="-228600" algn="l" defTabSz="2438338">
              <a:spcAft>
                <a:spcPts val="600"/>
              </a:spcAft>
              <a:buFont typeface="+mj-lt"/>
              <a:buAutoNum type="arabicPeriod"/>
            </a:pPr>
            <a:r>
              <a:rPr lang="fr-FR" sz="1200" b="1" dirty="0">
                <a:latin typeface="Arial Narrow" panose="020B0606020202030204" pitchFamily="34" charset="0"/>
              </a:rPr>
              <a:t>Comment est-ce qu’on se déplace en ville ?</a:t>
            </a:r>
          </a:p>
          <a:p>
            <a:pPr marL="442913" indent="-228600" algn="l" defTabSz="2438338">
              <a:spcAft>
                <a:spcPts val="600"/>
              </a:spcAft>
              <a:buFont typeface="Arial" panose="020B0604020202020204" pitchFamily="34" charset="0"/>
              <a:buChar char="•"/>
            </a:pPr>
            <a:r>
              <a:rPr lang="fr-FR" sz="1200" dirty="0">
                <a:latin typeface="Arial Narrow" panose="020B0606020202030204" pitchFamily="34" charset="0"/>
              </a:rPr>
              <a:t>À pied, en vélo </a:t>
            </a:r>
          </a:p>
          <a:p>
            <a:pPr marL="442913" indent="-228600" algn="l" defTabSz="2438338">
              <a:spcAft>
                <a:spcPts val="600"/>
              </a:spcAft>
              <a:buFont typeface="Arial" panose="020B0604020202020204" pitchFamily="34" charset="0"/>
              <a:buChar char="•"/>
            </a:pPr>
            <a:r>
              <a:rPr lang="fr-FR" sz="1200" b="1" dirty="0" smtClean="0">
                <a:latin typeface="Arial Narrow" panose="020B0606020202030204" pitchFamily="34" charset="0"/>
              </a:rPr>
              <a:t>Qu’est-ce </a:t>
            </a:r>
            <a:r>
              <a:rPr lang="fr-FR" sz="1200" b="1" dirty="0">
                <a:latin typeface="Arial Narrow" panose="020B0606020202030204" pitchFamily="34" charset="0"/>
              </a:rPr>
              <a:t>qu’il n’y a pas ? </a:t>
            </a:r>
            <a:r>
              <a:rPr lang="fr-FR" sz="1200" dirty="0">
                <a:latin typeface="Arial Narrow" panose="020B0606020202030204" pitchFamily="34" charset="0"/>
              </a:rPr>
              <a:t>La voiture</a:t>
            </a:r>
          </a:p>
          <a:p>
            <a:pPr marL="442913" indent="-228600" algn="l" defTabSz="2438338">
              <a:spcAft>
                <a:spcPts val="600"/>
              </a:spcAft>
              <a:buFont typeface="Arial" panose="020B0604020202020204" pitchFamily="34" charset="0"/>
              <a:buChar char="•"/>
            </a:pPr>
            <a:r>
              <a:rPr lang="fr-FR" sz="1200" b="1" dirty="0">
                <a:latin typeface="Arial Narrow" panose="020B0606020202030204" pitchFamily="34" charset="0"/>
              </a:rPr>
              <a:t>Qu’est-ce qui a rendu cela est possible ? </a:t>
            </a:r>
            <a:br>
              <a:rPr lang="fr-FR" sz="1200" b="1" dirty="0">
                <a:latin typeface="Arial Narrow" panose="020B0606020202030204" pitchFamily="34" charset="0"/>
              </a:rPr>
            </a:br>
            <a:r>
              <a:rPr lang="fr-FR" sz="1200" dirty="0" smtClean="0">
                <a:latin typeface="Arial Narrow" panose="020B0606020202030204" pitchFamily="34" charset="0"/>
              </a:rPr>
              <a:t>Tout </a:t>
            </a:r>
            <a:r>
              <a:rPr lang="fr-FR" sz="1200" dirty="0">
                <a:latin typeface="Arial Narrow" panose="020B0606020202030204" pitchFamily="34" charset="0"/>
              </a:rPr>
              <a:t>est à proximité, on a donc </a:t>
            </a:r>
            <a:r>
              <a:rPr lang="fr-FR" sz="1200" dirty="0" smtClean="0">
                <a:latin typeface="Arial Narrow" panose="020B0606020202030204" pitchFamily="34" charset="0"/>
              </a:rPr>
              <a:t>agi </a:t>
            </a:r>
            <a:r>
              <a:rPr lang="fr-FR" sz="1200" dirty="0">
                <a:latin typeface="Arial Narrow" panose="020B0606020202030204" pitchFamily="34" charset="0"/>
              </a:rPr>
              <a:t>sur </a:t>
            </a:r>
            <a:r>
              <a:rPr lang="fr-FR" sz="1200" b="1" dirty="0">
                <a:latin typeface="Arial Narrow" panose="020B0606020202030204" pitchFamily="34" charset="0"/>
              </a:rPr>
              <a:t>l’aménagement du territoire </a:t>
            </a:r>
            <a:r>
              <a:rPr lang="fr-FR" sz="1200" dirty="0">
                <a:latin typeface="Arial Narrow" panose="020B0606020202030204" pitchFamily="34" charset="0"/>
              </a:rPr>
              <a:t>et sur </a:t>
            </a:r>
            <a:r>
              <a:rPr lang="fr-FR" sz="1200" b="1" dirty="0">
                <a:latin typeface="Arial Narrow" panose="020B0606020202030204" pitchFamily="34" charset="0"/>
              </a:rPr>
              <a:t>l’espace </a:t>
            </a:r>
            <a:r>
              <a:rPr lang="fr-FR" sz="1200" b="1" dirty="0" smtClean="0">
                <a:latin typeface="Arial Narrow" panose="020B0606020202030204" pitchFamily="34" charset="0"/>
              </a:rPr>
              <a:t>public</a:t>
            </a:r>
          </a:p>
          <a:p>
            <a:pPr marL="228600" marR="0" indent="-228600" algn="l" defTabSz="2438338" rtl="0" fontAlgn="auto" latinLnBrk="0" hangingPunct="0">
              <a:lnSpc>
                <a:spcPct val="100000"/>
              </a:lnSpc>
              <a:spcBef>
                <a:spcPts val="0"/>
              </a:spcBef>
              <a:spcAft>
                <a:spcPts val="600"/>
              </a:spcAft>
              <a:buClrTx/>
              <a:buSzTx/>
              <a:buFont typeface="+mj-lt"/>
              <a:buAutoNum type="arabicPeriod" startAt="2"/>
              <a:tabLst/>
            </a:pPr>
            <a:r>
              <a:rPr kumimoji="0" lang="fr-FR" sz="1200" b="1" i="0" u="none" strike="noStrike" cap="none" spc="0" normalizeH="0" baseline="0" dirty="0" smtClean="0">
                <a:ln>
                  <a:noFill/>
                </a:ln>
                <a:solidFill>
                  <a:srgbClr val="5E5E5E"/>
                </a:solidFill>
                <a:effectLst/>
                <a:uFillTx/>
                <a:latin typeface="Arial Narrow" panose="020B0606020202030204" pitchFamily="34" charset="0"/>
                <a:sym typeface="Helvetica Neue"/>
              </a:rPr>
              <a:t>Comment est ce que les voyageurs se déplacent </a:t>
            </a:r>
            <a:br>
              <a:rPr kumimoji="0" lang="fr-FR" sz="1200" b="1" i="0" u="none" strike="noStrike" cap="none" spc="0" normalizeH="0" baseline="0" dirty="0" smtClean="0">
                <a:ln>
                  <a:noFill/>
                </a:ln>
                <a:solidFill>
                  <a:srgbClr val="5E5E5E"/>
                </a:solidFill>
                <a:effectLst/>
                <a:uFillTx/>
                <a:latin typeface="Arial Narrow" panose="020B0606020202030204" pitchFamily="34" charset="0"/>
                <a:sym typeface="Helvetica Neue"/>
              </a:rPr>
            </a:br>
            <a:r>
              <a:rPr kumimoji="0" lang="fr-FR" sz="1200" b="1" i="0" u="none" strike="noStrike" cap="none" spc="0" normalizeH="0" baseline="0" dirty="0" smtClean="0">
                <a:ln>
                  <a:noFill/>
                </a:ln>
                <a:solidFill>
                  <a:srgbClr val="5E5E5E"/>
                </a:solidFill>
                <a:effectLst/>
                <a:uFillTx/>
                <a:latin typeface="Arial Narrow" panose="020B0606020202030204" pitchFamily="34" charset="0"/>
                <a:sym typeface="Helvetica Neue"/>
              </a:rPr>
              <a:t>sur les longues distances ?</a:t>
            </a:r>
          </a:p>
          <a:p>
            <a:pPr marL="442913" lvl="1" indent="-228600" algn="l" defTabSz="2438338">
              <a:spcAft>
                <a:spcPts val="600"/>
              </a:spcAft>
              <a:buFont typeface="Arial" panose="020B0604020202020204" pitchFamily="34" charset="0"/>
              <a:buChar char="•"/>
            </a:pPr>
            <a:r>
              <a:rPr lang="fr-FR" sz="1200" dirty="0" smtClean="0">
                <a:latin typeface="Arial Narrow" panose="020B0606020202030204" pitchFamily="34" charset="0"/>
              </a:rPr>
              <a:t>En vélo pour les zones proches</a:t>
            </a:r>
          </a:p>
          <a:p>
            <a:pPr marL="442913" lvl="1" indent="-228600" algn="l" defTabSz="2438338">
              <a:spcAft>
                <a:spcPts val="600"/>
              </a:spcAft>
              <a:buFont typeface="Arial" panose="020B0604020202020204" pitchFamily="34" charset="0"/>
              <a:buChar char="•"/>
            </a:pPr>
            <a:r>
              <a:rPr lang="fr-FR" sz="1200" dirty="0" smtClean="0">
                <a:latin typeface="Arial Narrow" panose="020B0606020202030204" pitchFamily="34" charset="0"/>
              </a:rPr>
              <a:t>En voiture électrique &gt; on a développé le co-voiturage pour assurer un bon taux de remplissage qui est une mesure de sobriété</a:t>
            </a:r>
          </a:p>
          <a:p>
            <a:pPr marL="442913" lvl="1" indent="-228600" algn="l" defTabSz="2438338">
              <a:spcAft>
                <a:spcPts val="600"/>
              </a:spcAft>
              <a:buFont typeface="Arial" panose="020B0604020202020204" pitchFamily="34" charset="0"/>
              <a:buChar char="•"/>
            </a:pPr>
            <a:r>
              <a:rPr lang="fr-FR" sz="1200" dirty="0" smtClean="0">
                <a:latin typeface="Arial Narrow" panose="020B0606020202030204" pitchFamily="34" charset="0"/>
              </a:rPr>
              <a:t>En train ou en autocar </a:t>
            </a:r>
          </a:p>
          <a:p>
            <a:pPr marL="442913" lvl="1" indent="-228600" algn="l" defTabSz="2438338">
              <a:spcAft>
                <a:spcPts val="600"/>
              </a:spcAft>
              <a:buFont typeface="Arial" panose="020B0604020202020204" pitchFamily="34" charset="0"/>
              <a:buChar char="•"/>
            </a:pPr>
            <a:r>
              <a:rPr lang="fr-FR" sz="1200" b="1" dirty="0" smtClean="0">
                <a:latin typeface="Arial Narrow" panose="020B0606020202030204" pitchFamily="34" charset="0"/>
              </a:rPr>
              <a:t>Qu’est-ce qu’il n’y a pas ? </a:t>
            </a:r>
            <a:r>
              <a:rPr lang="fr-FR" sz="1200" dirty="0" smtClean="0">
                <a:latin typeface="Arial Narrow" panose="020B0606020202030204" pitchFamily="34" charset="0"/>
              </a:rPr>
              <a:t>L’avion. Jancovici dit qu’on aurait le droit à 4 longs voyages en avion au cours de </a:t>
            </a:r>
            <a:r>
              <a:rPr lang="fr-FR" sz="1200" dirty="0" smtClean="0">
                <a:latin typeface="Arial Narrow" panose="020B0606020202030204" pitchFamily="34" charset="0"/>
              </a:rPr>
              <a:t>notre </a:t>
            </a:r>
            <a:r>
              <a:rPr lang="fr-FR" sz="1200" dirty="0" smtClean="0">
                <a:latin typeface="Arial Narrow" panose="020B0606020202030204" pitchFamily="34" charset="0"/>
              </a:rPr>
              <a:t>vie.</a:t>
            </a:r>
            <a:endParaRPr kumimoji="0" lang="fr-FR" sz="1200" b="0" i="0" u="none" strike="noStrike" cap="none" spc="0" normalizeH="0" baseline="0" dirty="0" smtClean="0">
              <a:ln>
                <a:noFill/>
              </a:ln>
              <a:solidFill>
                <a:srgbClr val="5E5E5E"/>
              </a:solidFill>
              <a:effectLst/>
              <a:uFillTx/>
              <a:latin typeface="Arial Narrow" panose="020B0606020202030204" pitchFamily="34" charset="0"/>
              <a:sym typeface="Helvetica Neue"/>
            </a:endParaRPr>
          </a:p>
          <a:p>
            <a:pPr marL="228600" indent="-228600" algn="l" defTabSz="2438338">
              <a:spcAft>
                <a:spcPts val="600"/>
              </a:spcAft>
              <a:buFont typeface="+mj-lt"/>
              <a:buAutoNum type="arabicPeriod" startAt="2"/>
            </a:pPr>
            <a:r>
              <a:rPr lang="fr-FR" sz="1200" b="1" dirty="0" smtClean="0">
                <a:latin typeface="Arial Narrow" panose="020B0606020202030204" pitchFamily="34" charset="0"/>
              </a:rPr>
              <a:t>Comment </a:t>
            </a:r>
            <a:r>
              <a:rPr lang="fr-FR" sz="1200" b="1" dirty="0">
                <a:latin typeface="Arial Narrow" panose="020B0606020202030204" pitchFamily="34" charset="0"/>
              </a:rPr>
              <a:t>se fait le transport de marchandises ?</a:t>
            </a:r>
          </a:p>
          <a:p>
            <a:pPr marL="442913" indent="-228600" algn="l" defTabSz="2438338">
              <a:spcAft>
                <a:spcPts val="600"/>
              </a:spcAft>
              <a:buFont typeface="Arial" panose="020B0604020202020204" pitchFamily="34" charset="0"/>
              <a:buChar char="•"/>
            </a:pPr>
            <a:r>
              <a:rPr lang="fr-FR" sz="1200" dirty="0">
                <a:latin typeface="Arial Narrow" panose="020B0606020202030204" pitchFamily="34" charset="0"/>
              </a:rPr>
              <a:t>Cela arrive par bateau (cargo ou péniche) et par le train</a:t>
            </a:r>
          </a:p>
          <a:p>
            <a:pPr marL="442913" indent="-228600" algn="l" defTabSz="2438338">
              <a:spcAft>
                <a:spcPts val="600"/>
              </a:spcAft>
              <a:buFont typeface="Arial" panose="020B0604020202020204" pitchFamily="34" charset="0"/>
              <a:buChar char="•"/>
            </a:pPr>
            <a:r>
              <a:rPr lang="fr-FR" sz="1200" dirty="0">
                <a:latin typeface="Arial Narrow" panose="020B0606020202030204" pitchFamily="34" charset="0"/>
              </a:rPr>
              <a:t>On voit ensuite un transfert par camion vers des centres logistiques</a:t>
            </a:r>
          </a:p>
          <a:p>
            <a:pPr marL="442913" indent="-228600" algn="l" defTabSz="2438338">
              <a:spcAft>
                <a:spcPts val="600"/>
              </a:spcAft>
              <a:buFont typeface="Arial" panose="020B0604020202020204" pitchFamily="34" charset="0"/>
              <a:buChar char="•"/>
            </a:pPr>
            <a:r>
              <a:rPr lang="fr-FR" sz="1200" dirty="0">
                <a:latin typeface="Arial Narrow" panose="020B0606020202030204" pitchFamily="34" charset="0"/>
              </a:rPr>
              <a:t>Puis le dernier kilomètre est couvert par de la cyclo logistique</a:t>
            </a:r>
          </a:p>
          <a:p>
            <a:pPr marL="442913" indent="-228600" algn="l" defTabSz="2438338">
              <a:spcAft>
                <a:spcPts val="600"/>
              </a:spcAft>
              <a:buFont typeface="Arial" panose="020B0604020202020204" pitchFamily="34" charset="0"/>
              <a:buChar char="•"/>
            </a:pPr>
            <a:r>
              <a:rPr lang="fr-FR" sz="1200" b="1" dirty="0">
                <a:latin typeface="Arial Narrow" panose="020B0606020202030204" pitchFamily="34" charset="0"/>
              </a:rPr>
              <a:t>L’import export </a:t>
            </a:r>
            <a:r>
              <a:rPr lang="fr-FR" sz="1200" dirty="0">
                <a:latin typeface="Arial Narrow" panose="020B0606020202030204" pitchFamily="34" charset="0"/>
              </a:rPr>
              <a:t>de marchandises a aussi beaucoup évolué. On privilégie beaucoup plus les produits et les matières premières locales</a:t>
            </a:r>
          </a:p>
          <a:p>
            <a:pPr marL="214313" algn="l" defTabSz="2438338">
              <a:spcAft>
                <a:spcPts val="600"/>
              </a:spcAft>
            </a:pPr>
            <a:endParaRPr lang="fr-FR" sz="1200" dirty="0" smtClean="0">
              <a:latin typeface="Arial Narrow" panose="020B0606020202030204" pitchFamily="34" charset="0"/>
            </a:endParaRPr>
          </a:p>
          <a:p>
            <a:pPr algn="l" defTabSz="2438338"/>
            <a:endParaRPr kumimoji="0" lang="fr-FR" sz="1200" b="0" i="0" u="none" strike="noStrike" cap="none" spc="0" normalizeH="0" baseline="0" dirty="0">
              <a:ln>
                <a:noFill/>
              </a:ln>
              <a:solidFill>
                <a:srgbClr val="5E5E5E"/>
              </a:solidFill>
              <a:effectLst/>
              <a:uFillTx/>
              <a:latin typeface="Arial Narrow" panose="020B0606020202030204" pitchFamily="34" charset="0"/>
              <a:sym typeface="Helvetica Neue"/>
            </a:endParaRPr>
          </a:p>
        </p:txBody>
      </p:sp>
      <p:sp>
        <p:nvSpPr>
          <p:cNvPr id="7" name="ZoneTexte 6"/>
          <p:cNvSpPr txBox="1"/>
          <p:nvPr/>
        </p:nvSpPr>
        <p:spPr>
          <a:xfrm>
            <a:off x="5175463" y="1225250"/>
            <a:ext cx="4415880" cy="381130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228600" marR="0" indent="-228600" algn="l" defTabSz="2438338" rtl="0" fontAlgn="auto" latinLnBrk="0" hangingPunct="0">
              <a:lnSpc>
                <a:spcPct val="100000"/>
              </a:lnSpc>
              <a:spcBef>
                <a:spcPts val="0"/>
              </a:spcBef>
              <a:spcAft>
                <a:spcPts val="600"/>
              </a:spcAft>
              <a:buClrTx/>
              <a:buSzTx/>
              <a:buFont typeface="+mj-lt"/>
              <a:buAutoNum type="arabicPeriod" startAt="4"/>
              <a:tabLst/>
            </a:pPr>
            <a:r>
              <a:rPr lang="fr-FR" sz="1200" b="1" dirty="0" smtClean="0">
                <a:latin typeface="Arial Narrow" panose="020B0606020202030204" pitchFamily="34" charset="0"/>
              </a:rPr>
              <a:t>Lire la carte prospective </a:t>
            </a:r>
          </a:p>
          <a:p>
            <a:pPr marL="361950" lvl="1" indent="-171450" algn="l" defTabSz="2438338">
              <a:spcAft>
                <a:spcPts val="600"/>
              </a:spcAft>
              <a:buFont typeface="Arial" panose="020B0604020202020204" pitchFamily="34" charset="0"/>
              <a:buChar char="•"/>
            </a:pPr>
            <a:r>
              <a:rPr lang="fr-FR" sz="1200" b="1" dirty="0" smtClean="0">
                <a:latin typeface="Arial Narrow" panose="020B0606020202030204" pitchFamily="34" charset="0"/>
              </a:rPr>
              <a:t>On a multiplié par 10 la distance parcourue et la vitesse &gt; mesure de sobriété on diminue de 17% les distances</a:t>
            </a:r>
          </a:p>
          <a:p>
            <a:pPr marL="361950" lvl="1" indent="-171450" algn="l" defTabSz="2438338">
              <a:spcAft>
                <a:spcPts val="600"/>
              </a:spcAft>
              <a:buFont typeface="Arial" panose="020B0604020202020204" pitchFamily="34" charset="0"/>
              <a:buChar char="•"/>
            </a:pPr>
            <a:r>
              <a:rPr lang="fr-FR" sz="1200" b="1" dirty="0" smtClean="0">
                <a:latin typeface="Arial Narrow" panose="020B0606020202030204" pitchFamily="34" charset="0"/>
              </a:rPr>
              <a:t>Au niveau des courtes distances on a développé les transports en </a:t>
            </a:r>
            <a:r>
              <a:rPr lang="fr-FR" sz="1200" b="1" dirty="0" smtClean="0">
                <a:latin typeface="Arial Narrow" panose="020B0606020202030204" pitchFamily="34" charset="0"/>
              </a:rPr>
              <a:t>commun </a:t>
            </a:r>
            <a:r>
              <a:rPr lang="fr-FR" sz="1200" b="1" dirty="0" smtClean="0">
                <a:latin typeface="Arial Narrow" panose="020B0606020202030204" pitchFamily="34" charset="0"/>
              </a:rPr>
              <a:t>et 25% des déplacements sont assurés en vélo et véhicules intermédiaires</a:t>
            </a:r>
            <a:r>
              <a:rPr lang="fr-FR" sz="1200" b="1" dirty="0" smtClean="0">
                <a:solidFill>
                  <a:srgbClr val="00B050"/>
                </a:solidFill>
                <a:latin typeface="Arial Narrow" panose="020B0606020202030204" pitchFamily="34" charset="0"/>
              </a:rPr>
              <a:t> et les présenter en disant que c’est l’avenir </a:t>
            </a:r>
            <a:r>
              <a:rPr lang="fr-FR" sz="1200" dirty="0" smtClean="0">
                <a:solidFill>
                  <a:srgbClr val="00B050"/>
                </a:solidFill>
                <a:latin typeface="Arial Narrow" panose="020B0606020202030204" pitchFamily="34" charset="0"/>
              </a:rPr>
              <a:t>(adapté aux nombres de personnes à transporter, fabrication française, </a:t>
            </a:r>
            <a:r>
              <a:rPr lang="fr-FR" sz="1200" dirty="0" smtClean="0">
                <a:solidFill>
                  <a:srgbClr val="00B050"/>
                </a:solidFill>
                <a:latin typeface="Arial Narrow" panose="020B0606020202030204" pitchFamily="34" charset="0"/>
              </a:rPr>
              <a:t>utilisent </a:t>
            </a:r>
            <a:r>
              <a:rPr lang="fr-FR" sz="1200" dirty="0" smtClean="0">
                <a:solidFill>
                  <a:srgbClr val="00B050"/>
                </a:solidFill>
                <a:latin typeface="Arial Narrow" panose="020B0606020202030204" pitchFamily="34" charset="0"/>
              </a:rPr>
              <a:t>peu de minéraux on peut faire 16 véhicules intermédiaires / 1 SUV). </a:t>
            </a:r>
          </a:p>
          <a:p>
            <a:pPr marL="361950" lvl="1" indent="-171450" algn="l" defTabSz="2438338">
              <a:spcAft>
                <a:spcPts val="600"/>
              </a:spcAft>
              <a:buFont typeface="Arial" panose="020B0604020202020204" pitchFamily="34" charset="0"/>
              <a:buChar char="•"/>
            </a:pPr>
            <a:r>
              <a:rPr lang="fr-FR" sz="1200" b="1" dirty="0" smtClean="0">
                <a:latin typeface="Arial Narrow" panose="020B0606020202030204" pitchFamily="34" charset="0"/>
              </a:rPr>
              <a:t>Au niveau de la longue distance, indiquer que l’on privilégie le train et l’autocar et que l’utilisation de la voiture et de l’avion ont régressé</a:t>
            </a:r>
            <a:r>
              <a:rPr lang="fr-FR" sz="1200" dirty="0" smtClean="0">
                <a:latin typeface="Arial Narrow" panose="020B0606020202030204" pitchFamily="34" charset="0"/>
              </a:rPr>
              <a:t/>
            </a:r>
            <a:br>
              <a:rPr lang="fr-FR" sz="1200" dirty="0" smtClean="0">
                <a:latin typeface="Arial Narrow" panose="020B0606020202030204" pitchFamily="34" charset="0"/>
              </a:rPr>
            </a:br>
            <a:r>
              <a:rPr lang="fr-FR" sz="1200" i="1" dirty="0" smtClean="0">
                <a:solidFill>
                  <a:srgbClr val="00B050"/>
                </a:solidFill>
                <a:latin typeface="Arial Narrow" panose="020B0606020202030204" pitchFamily="34" charset="0"/>
              </a:rPr>
              <a:t>Par rapport au fait que le train est cher : les avions n’ont aucune taxe sur le kérosène et les km parcourus, la voiture est taxée sur l’essence et les autoroutes, le train sur l’énergie et les km &gt; il faut changer cela. Les TER et </a:t>
            </a:r>
            <a:r>
              <a:rPr lang="fr-FR" sz="1200" i="1" dirty="0" err="1" smtClean="0">
                <a:solidFill>
                  <a:srgbClr val="00B050"/>
                </a:solidFill>
                <a:latin typeface="Arial Narrow" panose="020B0606020202030204" pitchFamily="34" charset="0"/>
              </a:rPr>
              <a:t>intercités</a:t>
            </a:r>
            <a:r>
              <a:rPr lang="fr-FR" sz="1200" i="1" dirty="0" smtClean="0">
                <a:solidFill>
                  <a:srgbClr val="00B050"/>
                </a:solidFill>
                <a:latin typeface="Arial Narrow" panose="020B0606020202030204" pitchFamily="34" charset="0"/>
              </a:rPr>
              <a:t> sont subventionnés, le TGV est cher</a:t>
            </a:r>
          </a:p>
          <a:p>
            <a:pPr marL="361950" lvl="1" indent="-171450" algn="l" defTabSz="2438338">
              <a:spcAft>
                <a:spcPts val="600"/>
              </a:spcAft>
              <a:buFont typeface="Arial" panose="020B0604020202020204" pitchFamily="34" charset="0"/>
              <a:buChar char="•"/>
            </a:pPr>
            <a:r>
              <a:rPr kumimoji="0" lang="fr-FR" sz="1200" b="0" i="1" u="none" strike="noStrike" cap="none" spc="0" normalizeH="0" baseline="0" dirty="0" smtClean="0">
                <a:ln>
                  <a:noFill/>
                </a:ln>
                <a:solidFill>
                  <a:srgbClr val="5E5E5E"/>
                </a:solidFill>
                <a:effectLst/>
                <a:uFillTx/>
                <a:latin typeface="Arial Narrow" panose="020B0606020202030204" pitchFamily="34" charset="0"/>
                <a:sym typeface="Helvetica Neue"/>
              </a:rPr>
              <a:t>Actuellement 80% des déplacements sont fait en voiture, c’est donc une forte rupture par rapport à ce que l’on connait.</a:t>
            </a:r>
            <a:endParaRPr kumimoji="0" lang="fr-FR" sz="1200" b="0" i="0" u="none" strike="noStrike" cap="none" spc="0" normalizeH="0" baseline="0" dirty="0">
              <a:ln>
                <a:noFill/>
              </a:ln>
              <a:solidFill>
                <a:srgbClr val="5E5E5E"/>
              </a:solidFill>
              <a:effectLst/>
              <a:uFillTx/>
              <a:latin typeface="Arial Narrow" panose="020B0606020202030204" pitchFamily="34" charset="0"/>
              <a:sym typeface="Helvetica Neue"/>
            </a:endParaRPr>
          </a:p>
        </p:txBody>
      </p:sp>
      <p:sp>
        <p:nvSpPr>
          <p:cNvPr id="8" name="Rectangle 7"/>
          <p:cNvSpPr/>
          <p:nvPr/>
        </p:nvSpPr>
        <p:spPr>
          <a:xfrm>
            <a:off x="719159" y="2449016"/>
            <a:ext cx="97200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9" name="Rectangle 8"/>
          <p:cNvSpPr/>
          <p:nvPr/>
        </p:nvSpPr>
        <p:spPr>
          <a:xfrm>
            <a:off x="719159" y="5589376"/>
            <a:ext cx="97200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0" name="Rectangle 9"/>
          <p:cNvSpPr/>
          <p:nvPr/>
        </p:nvSpPr>
        <p:spPr>
          <a:xfrm>
            <a:off x="805460" y="1025704"/>
            <a:ext cx="925467" cy="226624"/>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1" name="Rectangle 10"/>
          <p:cNvSpPr/>
          <p:nvPr/>
        </p:nvSpPr>
        <p:spPr>
          <a:xfrm>
            <a:off x="2921648" y="2260390"/>
            <a:ext cx="169200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2" name="Rectangle 11"/>
          <p:cNvSpPr/>
          <p:nvPr/>
        </p:nvSpPr>
        <p:spPr>
          <a:xfrm>
            <a:off x="5856950" y="1277908"/>
            <a:ext cx="108000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4280291945"/>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p:cNvSpPr txBox="1"/>
          <p:nvPr/>
        </p:nvSpPr>
        <p:spPr>
          <a:xfrm>
            <a:off x="134841" y="0"/>
            <a:ext cx="3090590"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ct val="100000"/>
              </a:lnSpc>
              <a:spcBef>
                <a:spcPts val="0"/>
              </a:spcBef>
              <a:spcAft>
                <a:spcPts val="0"/>
              </a:spcAft>
              <a:buClrTx/>
              <a:buSzTx/>
              <a:buFontTx/>
              <a:buNone/>
              <a:tabLst/>
            </a:pPr>
            <a:r>
              <a:rPr lang="fr-FR" sz="2800" dirty="0" smtClean="0">
                <a:solidFill>
                  <a:schemeClr val="tx1">
                    <a:lumMod val="50000"/>
                  </a:schemeClr>
                </a:solidFill>
                <a:latin typeface="Calibri" panose="020F0502020204030204" pitchFamily="34" charset="0"/>
                <a:cs typeface="Calibri" panose="020F0502020204030204" pitchFamily="34" charset="0"/>
              </a:rPr>
              <a:t>Rangement Mobilité</a:t>
            </a:r>
            <a:endParaRPr kumimoji="0" lang="fr-FR" sz="2800" b="0" i="0" u="none" strike="noStrike" cap="none" spc="0" normalizeH="0" baseline="0" dirty="0">
              <a:ln>
                <a:noFill/>
              </a:ln>
              <a:solidFill>
                <a:schemeClr val="tx1">
                  <a:lumMod val="50000"/>
                </a:schemeClr>
              </a:solidFill>
              <a:effectLst/>
              <a:uFillTx/>
              <a:latin typeface="Calibri" panose="020F0502020204030204" pitchFamily="34" charset="0"/>
              <a:cs typeface="Calibri" panose="020F0502020204030204" pitchFamily="34" charset="0"/>
              <a:sym typeface="Helvetica Neue"/>
            </a:endParaRPr>
          </a:p>
        </p:txBody>
      </p:sp>
      <p:sp>
        <p:nvSpPr>
          <p:cNvPr id="6" name="Rectangle 5"/>
          <p:cNvSpPr/>
          <p:nvPr/>
        </p:nvSpPr>
        <p:spPr>
          <a:xfrm>
            <a:off x="8926718" y="6198741"/>
            <a:ext cx="708602" cy="379591"/>
          </a:xfrm>
          <a:prstGeom prst="rect">
            <a:avLst/>
          </a:prstGeom>
          <a:solidFill>
            <a:schemeClr val="bg2">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fr-FR" sz="1800" b="0" i="0" u="none" strike="noStrike" cap="none" spc="0" normalizeH="0" baseline="0" dirty="0" smtClean="0">
                <a:ln>
                  <a:noFill/>
                </a:ln>
                <a:solidFill>
                  <a:srgbClr val="FFFFFF"/>
                </a:solidFill>
                <a:effectLst/>
                <a:uFillTx/>
                <a:latin typeface="Helvetica Neue Medium"/>
                <a:ea typeface="Helvetica Neue Medium"/>
                <a:cs typeface="Helvetica Neue Medium"/>
                <a:sym typeface="Helvetica Neue Medium"/>
              </a:rPr>
              <a:t>4 bis</a:t>
            </a:r>
            <a:endParaRPr kumimoji="0" lang="fr-FR" sz="18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8" name="ZoneTexte 7"/>
          <p:cNvSpPr txBox="1"/>
          <p:nvPr/>
        </p:nvSpPr>
        <p:spPr>
          <a:xfrm rot="16200000">
            <a:off x="5169596" y="2501021"/>
            <a:ext cx="4575954" cy="923330"/>
          </a:xfrm>
          <a:prstGeom prst="rect">
            <a:avLst/>
          </a:prstGeom>
          <a:solidFill>
            <a:schemeClr val="bg1">
              <a:lumMod val="75000"/>
            </a:schemeClr>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ESPACE PUBLIC</a:t>
            </a:r>
            <a:endParaRPr lang="fr-FR" sz="5400" kern="1200" dirty="0">
              <a:solidFill>
                <a:prstClr val="white"/>
              </a:solidFill>
              <a:latin typeface="Calibri" panose="020F0502020204030204"/>
            </a:endParaRPr>
          </a:p>
        </p:txBody>
      </p:sp>
      <p:sp>
        <p:nvSpPr>
          <p:cNvPr id="9" name="ZoneTexte 8"/>
          <p:cNvSpPr txBox="1"/>
          <p:nvPr/>
        </p:nvSpPr>
        <p:spPr>
          <a:xfrm rot="16200000">
            <a:off x="5944830" y="2697604"/>
            <a:ext cx="4969121" cy="923330"/>
          </a:xfrm>
          <a:prstGeom prst="rect">
            <a:avLst/>
          </a:prstGeom>
          <a:solidFill>
            <a:schemeClr val="bg1">
              <a:lumMod val="75000"/>
            </a:schemeClr>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IMPORT-EXPORT</a:t>
            </a:r>
            <a:endParaRPr lang="fr-FR" sz="5400" kern="1200" dirty="0">
              <a:solidFill>
                <a:prstClr val="white"/>
              </a:solidFill>
              <a:latin typeface="Calibri" panose="020F0502020204030204"/>
            </a:endParaRPr>
          </a:p>
        </p:txBody>
      </p:sp>
      <p:sp>
        <p:nvSpPr>
          <p:cNvPr id="10" name="ZoneTexte 9"/>
          <p:cNvSpPr txBox="1"/>
          <p:nvPr/>
        </p:nvSpPr>
        <p:spPr>
          <a:xfrm rot="16200000">
            <a:off x="7810418" y="1791008"/>
            <a:ext cx="3155930" cy="923330"/>
          </a:xfrm>
          <a:prstGeom prst="rect">
            <a:avLst/>
          </a:prstGeom>
          <a:solidFill>
            <a:schemeClr val="bg1">
              <a:lumMod val="75000"/>
            </a:schemeClr>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MOBILITÉ</a:t>
            </a:r>
            <a:endParaRPr lang="fr-FR" sz="5400" kern="1200" dirty="0">
              <a:solidFill>
                <a:prstClr val="white"/>
              </a:solidFill>
              <a:latin typeface="Calibri" panose="020F0502020204030204"/>
            </a:endParaRPr>
          </a:p>
        </p:txBody>
      </p:sp>
      <p:sp>
        <p:nvSpPr>
          <p:cNvPr id="12" name="ZoneTexte 11"/>
          <p:cNvSpPr txBox="1"/>
          <p:nvPr/>
        </p:nvSpPr>
        <p:spPr>
          <a:xfrm>
            <a:off x="135796" y="674708"/>
            <a:ext cx="6808205" cy="6081986"/>
          </a:xfrm>
          <a:prstGeom prst="rect">
            <a:avLst/>
          </a:prstGeom>
          <a:solidFill>
            <a:schemeClr val="bg1">
              <a:lumMod val="75000"/>
            </a:schemeClr>
          </a:solidFill>
        </p:spPr>
        <p:txBody>
          <a:bodyPr wrap="square" rtlCol="0">
            <a:spAutoFit/>
          </a:bodyPr>
          <a:lstStyle>
            <a:defPPr>
              <a:defRPr lang="en-US"/>
            </a:defPPr>
            <a:lvl1pPr>
              <a:defRPr sz="2400">
                <a:solidFill>
                  <a:schemeClr val="bg1"/>
                </a:solidFill>
              </a:defRPr>
            </a:lvl1p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Mobilité en </a:t>
            </a:r>
            <a:r>
              <a:rPr kumimoji="0" lang="fr-FR" sz="4000" b="1"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2050</a:t>
            </a:r>
          </a:p>
          <a:p>
            <a:pPr marL="0" marR="0" lvl="0" indent="0" algn="l" defTabSz="457200" eaLnBrk="1" fontAlgn="auto" latinLnBrk="0" hangingPunct="1">
              <a:lnSpc>
                <a:spcPct val="100000"/>
              </a:lnSpc>
              <a:spcBef>
                <a:spcPts val="0"/>
              </a:spcBef>
              <a:spcAft>
                <a:spcPts val="0"/>
              </a:spcAft>
              <a:buClrTx/>
              <a:buSzTx/>
              <a:buFontTx/>
              <a:buNone/>
              <a:tabLst/>
              <a:defRPr/>
            </a:pPr>
            <a:endParaRPr kumimoji="0" lang="fr-FR" sz="16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endParaRPr>
          </a:p>
          <a:p>
            <a:pPr lvl="0" algn="l" defTabSz="457200" hangingPunct="1">
              <a:defRPr/>
            </a:pP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Diminuer de -</a:t>
            </a: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17 % </a:t>
            </a: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le nombre de km parcourus par personne </a:t>
            </a:r>
            <a:r>
              <a:rPr lang="fr-FR" sz="1800" kern="1200" dirty="0">
                <a:solidFill>
                  <a:prstClr val="white"/>
                </a:solidFill>
                <a:latin typeface="Calibri" panose="020F0502020204030204"/>
                <a:sym typeface="Wingdings" panose="05000000000000000000" pitchFamily="2" charset="2"/>
              </a:rPr>
              <a:t>(aérien international compris)</a:t>
            </a:r>
            <a:endParaRPr lang="fr-FR" sz="1400" kern="1200" dirty="0">
              <a:solidFill>
                <a:prstClr val="white"/>
              </a:solidFill>
              <a:latin typeface="Calibri" panose="020F0502020204030204"/>
              <a:sym typeface="Wingdings" panose="05000000000000000000" pitchFamily="2" charset="2"/>
            </a:endParaRPr>
          </a:p>
          <a:p>
            <a:pPr marL="369275" marR="0" lvl="0" indent="-369275"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422"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endParaRPr>
          </a:p>
          <a:p>
            <a:pPr marL="0" marR="0" lvl="0" indent="0" algn="l" defTabSz="45720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Déplacements quotidiens</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4 % en marche</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25 % en vélo, VAE, véhicules intermédiaires</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15 % en transports en commun</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56 % en voiture ou moto</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endParaRPr kumimoji="0" lang="fr-FR" sz="1100" b="0" i="0" u="none" strike="noStrike" kern="1200" cap="none" spc="0" normalizeH="0" baseline="0" noProof="0" dirty="0" smtClean="0">
              <a:ln>
                <a:noFill/>
              </a:ln>
              <a:solidFill>
                <a:prstClr val="black"/>
              </a:solidFill>
              <a:effectLst/>
              <a:uLnTx/>
              <a:uFillTx/>
              <a:latin typeface="Calibri" panose="020F0502020204030204"/>
              <a:sym typeface="Wingdings" panose="05000000000000000000" pitchFamily="2" charset="2"/>
            </a:endParaRPr>
          </a:p>
          <a:p>
            <a:pPr marL="0" marR="0" lvl="0" indent="0" algn="l" defTabSz="45720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Déplacements longues distances</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38 % en train ou en autocar</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35 % en voiture</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27 % en avion</a:t>
            </a:r>
          </a:p>
        </p:txBody>
      </p:sp>
      <p:pic>
        <p:nvPicPr>
          <p:cNvPr id="13" name="Image 12"/>
          <p:cNvPicPr>
            <a:picLocks noChangeAspect="1"/>
          </p:cNvPicPr>
          <p:nvPr/>
        </p:nvPicPr>
        <p:blipFill>
          <a:blip r:embed="rId2">
            <a:duotone>
              <a:schemeClr val="bg2">
                <a:shade val="45000"/>
                <a:satMod val="135000"/>
              </a:schemeClr>
              <a:prstClr val="white"/>
            </a:duotone>
          </a:blip>
          <a:stretch>
            <a:fillRect/>
          </a:stretch>
        </p:blipFill>
        <p:spPr>
          <a:xfrm>
            <a:off x="5154589" y="2671973"/>
            <a:ext cx="1678979" cy="763172"/>
          </a:xfrm>
          <a:prstGeom prst="rect">
            <a:avLst/>
          </a:prstGeom>
        </p:spPr>
      </p:pic>
      <p:sp>
        <p:nvSpPr>
          <p:cNvPr id="14" name="ZoneTexte 13"/>
          <p:cNvSpPr txBox="1"/>
          <p:nvPr/>
        </p:nvSpPr>
        <p:spPr>
          <a:xfrm>
            <a:off x="4514213" y="1052713"/>
            <a:ext cx="2319355" cy="523220"/>
          </a:xfrm>
          <a:prstGeom prst="rect">
            <a:avLst/>
          </a:prstGeom>
          <a:solidFill>
            <a:sysClr val="window" lastClr="FFFFFF"/>
          </a:solid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smtClean="0">
                <a:ln>
                  <a:noFill/>
                </a:ln>
                <a:solidFill>
                  <a:prstClr val="black"/>
                </a:solidFill>
                <a:effectLst/>
                <a:uLnTx/>
                <a:uFillTx/>
                <a:latin typeface="Calibri" panose="020F0502020204030204"/>
              </a:rPr>
              <a:t>Transition 2050 </a:t>
            </a:r>
            <a:r>
              <a:rPr kumimoji="0" lang="fr-FR" sz="1400" b="1" i="0" u="none" strike="noStrike" kern="1200" cap="none" spc="0" normalizeH="0" baseline="0" noProof="0" dirty="0" err="1" smtClean="0">
                <a:ln>
                  <a:noFill/>
                </a:ln>
                <a:solidFill>
                  <a:prstClr val="black"/>
                </a:solidFill>
                <a:effectLst/>
                <a:uLnTx/>
                <a:uFillTx/>
                <a:latin typeface="Calibri" panose="020F0502020204030204"/>
              </a:rPr>
              <a:t>Ademe</a:t>
            </a:r>
            <a:r>
              <a:rPr kumimoji="0" lang="fr-FR" sz="1400" b="1" i="0" u="none" strike="noStrike" kern="1200" cap="none" spc="0" normalizeH="0" baseline="0" noProof="0" dirty="0" smtClean="0">
                <a:ln>
                  <a:noFill/>
                </a:ln>
                <a:solidFill>
                  <a:prstClr val="black"/>
                </a:solidFill>
                <a:effectLst/>
                <a:uLnTx/>
                <a:uFillTx/>
                <a:latin typeface="Calibri" panose="020F0502020204030204"/>
              </a:rPr>
              <a:t> </a:t>
            </a:r>
            <a:br>
              <a:rPr kumimoji="0" lang="fr-FR" sz="1400" b="1" i="0" u="none" strike="noStrike" kern="1200" cap="none" spc="0" normalizeH="0" baseline="0" noProof="0" dirty="0" smtClean="0">
                <a:ln>
                  <a:noFill/>
                </a:ln>
                <a:solidFill>
                  <a:prstClr val="black"/>
                </a:solidFill>
                <a:effectLst/>
                <a:uLnTx/>
                <a:uFillTx/>
                <a:latin typeface="Calibri" panose="020F0502020204030204"/>
              </a:rPr>
            </a:br>
            <a:r>
              <a:rPr kumimoji="0" lang="fr-FR" sz="1400" b="0" i="0" u="none" strike="noStrike" kern="1200" cap="none" spc="0" normalizeH="0" baseline="0" noProof="0" dirty="0" smtClean="0">
                <a:ln>
                  <a:noFill/>
                </a:ln>
                <a:solidFill>
                  <a:prstClr val="black"/>
                </a:solidFill>
                <a:effectLst/>
                <a:uLnTx/>
                <a:uFillTx/>
                <a:latin typeface="Calibri" panose="020F0502020204030204"/>
              </a:rPr>
              <a:t>S2 Coopérations territoriales</a:t>
            </a:r>
          </a:p>
        </p:txBody>
      </p:sp>
    </p:spTree>
    <p:extLst>
      <p:ext uri="{BB962C8B-B14F-4D97-AF65-F5344CB8AC3E}">
        <p14:creationId xmlns:p14="http://schemas.microsoft.com/office/powerpoint/2010/main" val="391104736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oupe 40"/>
          <p:cNvGrpSpPr/>
          <p:nvPr/>
        </p:nvGrpSpPr>
        <p:grpSpPr>
          <a:xfrm>
            <a:off x="317645" y="192742"/>
            <a:ext cx="9292927" cy="6537702"/>
            <a:chOff x="317645" y="192742"/>
            <a:chExt cx="9292927" cy="6537702"/>
          </a:xfrm>
        </p:grpSpPr>
        <p:sp>
          <p:nvSpPr>
            <p:cNvPr id="42" name="ZoneTexte 41"/>
            <p:cNvSpPr txBox="1"/>
            <p:nvPr/>
          </p:nvSpPr>
          <p:spPr>
            <a:xfrm>
              <a:off x="317645" y="192742"/>
              <a:ext cx="3851054" cy="523220"/>
            </a:xfrm>
            <a:prstGeom prst="rect">
              <a:avLst/>
            </a:prstGeom>
            <a:noFill/>
          </p:spPr>
          <p:txBody>
            <a:bodyPr wrap="none" rtlCol="0">
              <a:spAutoFit/>
            </a:bodyPr>
            <a:lstStyle/>
            <a:p>
              <a:r>
                <a:rPr lang="fr-FR" sz="2800" b="1" dirty="0" smtClean="0"/>
                <a:t>Véhicules intermédiaires</a:t>
              </a:r>
              <a:endParaRPr lang="fr-FR" sz="2800" b="1" dirty="0"/>
            </a:p>
          </p:txBody>
        </p:sp>
        <p:sp>
          <p:nvSpPr>
            <p:cNvPr id="43" name="Rectangle 42"/>
            <p:cNvSpPr/>
            <p:nvPr/>
          </p:nvSpPr>
          <p:spPr>
            <a:xfrm>
              <a:off x="7720803" y="1045230"/>
              <a:ext cx="1889769" cy="936000"/>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4" name="Rectangle 43"/>
            <p:cNvSpPr/>
            <p:nvPr/>
          </p:nvSpPr>
          <p:spPr>
            <a:xfrm>
              <a:off x="3759795" y="5506444"/>
              <a:ext cx="1622669" cy="1224000"/>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5" name="Rectangle 44"/>
            <p:cNvSpPr/>
            <p:nvPr/>
          </p:nvSpPr>
          <p:spPr>
            <a:xfrm>
              <a:off x="5800599" y="4662498"/>
              <a:ext cx="1570008" cy="972000"/>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6" name="Rectangle 45"/>
            <p:cNvSpPr/>
            <p:nvPr/>
          </p:nvSpPr>
          <p:spPr>
            <a:xfrm>
              <a:off x="5793253" y="1031102"/>
              <a:ext cx="1570008" cy="3636000"/>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7" name="Rectangle 46"/>
            <p:cNvSpPr/>
            <p:nvPr/>
          </p:nvSpPr>
          <p:spPr>
            <a:xfrm>
              <a:off x="3762464" y="4076638"/>
              <a:ext cx="1620000" cy="1080000"/>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8" name="Rectangle 47"/>
            <p:cNvSpPr/>
            <p:nvPr/>
          </p:nvSpPr>
          <p:spPr>
            <a:xfrm>
              <a:off x="1774009" y="1009291"/>
              <a:ext cx="1620000" cy="5482238"/>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9" name="Rectangle 48"/>
            <p:cNvSpPr/>
            <p:nvPr/>
          </p:nvSpPr>
          <p:spPr>
            <a:xfrm>
              <a:off x="3762464" y="1014882"/>
              <a:ext cx="1620000" cy="3060000"/>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0" name="Rectangle 49"/>
            <p:cNvSpPr/>
            <p:nvPr/>
          </p:nvSpPr>
          <p:spPr>
            <a:xfrm>
              <a:off x="317645" y="1009291"/>
              <a:ext cx="1446731" cy="5482238"/>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1" name="ZoneTexte 50"/>
            <p:cNvSpPr txBox="1"/>
            <p:nvPr/>
          </p:nvSpPr>
          <p:spPr>
            <a:xfrm>
              <a:off x="1297056" y="660612"/>
              <a:ext cx="1067920" cy="400110"/>
            </a:xfrm>
            <a:prstGeom prst="rect">
              <a:avLst/>
            </a:prstGeom>
            <a:noFill/>
          </p:spPr>
          <p:txBody>
            <a:bodyPr wrap="none" rtlCol="0">
              <a:spAutoFit/>
            </a:bodyPr>
            <a:lstStyle/>
            <a:p>
              <a:r>
                <a:rPr lang="fr-FR" sz="2000" b="1" dirty="0" smtClean="0">
                  <a:solidFill>
                    <a:schemeClr val="tx2"/>
                  </a:solidFill>
                </a:rPr>
                <a:t>25km/h</a:t>
              </a:r>
              <a:endParaRPr lang="fr-FR" sz="2000" b="1" dirty="0">
                <a:solidFill>
                  <a:schemeClr val="tx2"/>
                </a:solidFill>
              </a:endParaRPr>
            </a:p>
          </p:txBody>
        </p:sp>
        <p:pic>
          <p:nvPicPr>
            <p:cNvPr id="52" name="Image 51"/>
            <p:cNvPicPr>
              <a:picLocks noChangeAspect="1"/>
            </p:cNvPicPr>
            <p:nvPr/>
          </p:nvPicPr>
          <p:blipFill>
            <a:blip r:embed="rId2">
              <a:duotone>
                <a:prstClr val="black"/>
                <a:schemeClr val="tx2">
                  <a:tint val="45000"/>
                  <a:satMod val="400000"/>
                </a:schemeClr>
              </a:duotone>
            </a:blip>
            <a:stretch>
              <a:fillRect/>
            </a:stretch>
          </p:blipFill>
          <p:spPr>
            <a:xfrm>
              <a:off x="410617" y="3296537"/>
              <a:ext cx="1214686" cy="987939"/>
            </a:xfrm>
            <a:prstGeom prst="rect">
              <a:avLst/>
            </a:prstGeom>
          </p:spPr>
        </p:pic>
        <p:pic>
          <p:nvPicPr>
            <p:cNvPr id="53" name="Image 52"/>
            <p:cNvPicPr>
              <a:picLocks noChangeAspect="1"/>
            </p:cNvPicPr>
            <p:nvPr/>
          </p:nvPicPr>
          <p:blipFill>
            <a:blip r:embed="rId3">
              <a:duotone>
                <a:prstClr val="black"/>
                <a:schemeClr val="tx2">
                  <a:tint val="45000"/>
                  <a:satMod val="400000"/>
                </a:schemeClr>
              </a:duotone>
            </a:blip>
            <a:stretch>
              <a:fillRect/>
            </a:stretch>
          </p:blipFill>
          <p:spPr>
            <a:xfrm>
              <a:off x="427551" y="2084509"/>
              <a:ext cx="1214686" cy="1187080"/>
            </a:xfrm>
            <a:prstGeom prst="rect">
              <a:avLst/>
            </a:prstGeom>
          </p:spPr>
        </p:pic>
        <p:pic>
          <p:nvPicPr>
            <p:cNvPr id="54" name="Image 53"/>
            <p:cNvPicPr>
              <a:picLocks noChangeAspect="1"/>
            </p:cNvPicPr>
            <p:nvPr/>
          </p:nvPicPr>
          <p:blipFill>
            <a:blip r:embed="rId4">
              <a:duotone>
                <a:prstClr val="black"/>
                <a:schemeClr val="tx2">
                  <a:tint val="45000"/>
                  <a:satMod val="400000"/>
                </a:schemeClr>
              </a:duotone>
            </a:blip>
            <a:stretch>
              <a:fillRect/>
            </a:stretch>
          </p:blipFill>
          <p:spPr>
            <a:xfrm>
              <a:off x="410617" y="4302152"/>
              <a:ext cx="1214686" cy="1117753"/>
            </a:xfrm>
            <a:prstGeom prst="rect">
              <a:avLst/>
            </a:prstGeom>
          </p:spPr>
        </p:pic>
        <p:pic>
          <p:nvPicPr>
            <p:cNvPr id="55" name="Image 54"/>
            <p:cNvPicPr>
              <a:picLocks noChangeAspect="1"/>
            </p:cNvPicPr>
            <p:nvPr/>
          </p:nvPicPr>
          <p:blipFill>
            <a:blip r:embed="rId5">
              <a:duotone>
                <a:prstClr val="black"/>
                <a:schemeClr val="tx2">
                  <a:tint val="45000"/>
                  <a:satMod val="400000"/>
                </a:schemeClr>
              </a:duotone>
            </a:blip>
            <a:stretch>
              <a:fillRect/>
            </a:stretch>
          </p:blipFill>
          <p:spPr>
            <a:xfrm>
              <a:off x="410617" y="5430198"/>
              <a:ext cx="1231620" cy="910221"/>
            </a:xfrm>
            <a:prstGeom prst="rect">
              <a:avLst/>
            </a:prstGeom>
          </p:spPr>
        </p:pic>
        <p:pic>
          <p:nvPicPr>
            <p:cNvPr id="56" name="Image 55"/>
            <p:cNvPicPr>
              <a:picLocks noChangeAspect="1"/>
            </p:cNvPicPr>
            <p:nvPr/>
          </p:nvPicPr>
          <p:blipFill>
            <a:blip r:embed="rId6">
              <a:duotone>
                <a:prstClr val="black"/>
                <a:schemeClr val="tx2">
                  <a:tint val="45000"/>
                  <a:satMod val="400000"/>
                </a:schemeClr>
              </a:duotone>
            </a:blip>
            <a:stretch>
              <a:fillRect/>
            </a:stretch>
          </p:blipFill>
          <p:spPr>
            <a:xfrm>
              <a:off x="438129" y="1124161"/>
              <a:ext cx="1204108" cy="967626"/>
            </a:xfrm>
            <a:prstGeom prst="rect">
              <a:avLst/>
            </a:prstGeom>
          </p:spPr>
        </p:pic>
        <p:sp>
          <p:nvSpPr>
            <p:cNvPr id="57" name="ZoneTexte 56"/>
            <p:cNvSpPr txBox="1"/>
            <p:nvPr/>
          </p:nvSpPr>
          <p:spPr>
            <a:xfrm>
              <a:off x="4009249" y="660612"/>
              <a:ext cx="1067920" cy="400110"/>
            </a:xfrm>
            <a:prstGeom prst="rect">
              <a:avLst/>
            </a:prstGeom>
            <a:noFill/>
          </p:spPr>
          <p:txBody>
            <a:bodyPr wrap="none" rtlCol="0">
              <a:spAutoFit/>
            </a:bodyPr>
            <a:lstStyle/>
            <a:p>
              <a:r>
                <a:rPr lang="fr-FR" sz="2000" b="1" dirty="0" smtClean="0">
                  <a:solidFill>
                    <a:schemeClr val="tx2"/>
                  </a:solidFill>
                </a:rPr>
                <a:t>45km/h</a:t>
              </a:r>
              <a:endParaRPr lang="fr-FR" sz="2000" b="1" dirty="0">
                <a:solidFill>
                  <a:schemeClr val="tx2"/>
                </a:solidFill>
              </a:endParaRPr>
            </a:p>
          </p:txBody>
        </p:sp>
        <p:pic>
          <p:nvPicPr>
            <p:cNvPr id="58" name="Image 57"/>
            <p:cNvPicPr>
              <a:picLocks noChangeAspect="1"/>
            </p:cNvPicPr>
            <p:nvPr/>
          </p:nvPicPr>
          <p:blipFill>
            <a:blip r:embed="rId7">
              <a:duotone>
                <a:prstClr val="black"/>
                <a:schemeClr val="tx2">
                  <a:tint val="45000"/>
                  <a:satMod val="400000"/>
                </a:schemeClr>
              </a:duotone>
            </a:blip>
            <a:stretch>
              <a:fillRect/>
            </a:stretch>
          </p:blipFill>
          <p:spPr>
            <a:xfrm>
              <a:off x="3867954" y="1104069"/>
              <a:ext cx="1381467" cy="941559"/>
            </a:xfrm>
            <a:prstGeom prst="rect">
              <a:avLst/>
            </a:prstGeom>
          </p:spPr>
        </p:pic>
        <p:pic>
          <p:nvPicPr>
            <p:cNvPr id="59" name="Image 58"/>
            <p:cNvPicPr>
              <a:picLocks noChangeAspect="1"/>
            </p:cNvPicPr>
            <p:nvPr/>
          </p:nvPicPr>
          <p:blipFill>
            <a:blip r:embed="rId8">
              <a:duotone>
                <a:prstClr val="black"/>
                <a:schemeClr val="tx2">
                  <a:tint val="45000"/>
                  <a:satMod val="400000"/>
                </a:schemeClr>
              </a:duotone>
            </a:blip>
            <a:stretch>
              <a:fillRect/>
            </a:stretch>
          </p:blipFill>
          <p:spPr>
            <a:xfrm>
              <a:off x="3867580" y="2997874"/>
              <a:ext cx="1398429" cy="1015156"/>
            </a:xfrm>
            <a:prstGeom prst="rect">
              <a:avLst/>
            </a:prstGeom>
          </p:spPr>
        </p:pic>
        <p:pic>
          <p:nvPicPr>
            <p:cNvPr id="60" name="Image 59"/>
            <p:cNvPicPr>
              <a:picLocks noChangeAspect="1"/>
            </p:cNvPicPr>
            <p:nvPr/>
          </p:nvPicPr>
          <p:blipFill>
            <a:blip r:embed="rId9">
              <a:duotone>
                <a:prstClr val="black"/>
                <a:schemeClr val="tx2">
                  <a:tint val="45000"/>
                  <a:satMod val="400000"/>
                </a:schemeClr>
              </a:duotone>
            </a:blip>
            <a:stretch>
              <a:fillRect/>
            </a:stretch>
          </p:blipFill>
          <p:spPr>
            <a:xfrm>
              <a:off x="3867955" y="2091794"/>
              <a:ext cx="1398054" cy="906080"/>
            </a:xfrm>
            <a:prstGeom prst="rect">
              <a:avLst/>
            </a:prstGeom>
          </p:spPr>
        </p:pic>
        <p:pic>
          <p:nvPicPr>
            <p:cNvPr id="61" name="Image 60"/>
            <p:cNvPicPr>
              <a:picLocks noChangeAspect="1"/>
            </p:cNvPicPr>
            <p:nvPr/>
          </p:nvPicPr>
          <p:blipFill>
            <a:blip r:embed="rId10">
              <a:duotone>
                <a:prstClr val="black"/>
                <a:schemeClr val="tx2">
                  <a:tint val="45000"/>
                  <a:satMod val="400000"/>
                </a:schemeClr>
              </a:duotone>
            </a:blip>
            <a:stretch>
              <a:fillRect/>
            </a:stretch>
          </p:blipFill>
          <p:spPr>
            <a:xfrm>
              <a:off x="4066991" y="5623740"/>
              <a:ext cx="1056810" cy="992068"/>
            </a:xfrm>
            <a:prstGeom prst="rect">
              <a:avLst/>
            </a:prstGeom>
          </p:spPr>
        </p:pic>
        <p:sp>
          <p:nvSpPr>
            <p:cNvPr id="62" name="ZoneTexte 61"/>
            <p:cNvSpPr txBox="1"/>
            <p:nvPr/>
          </p:nvSpPr>
          <p:spPr>
            <a:xfrm>
              <a:off x="4066991" y="5177669"/>
              <a:ext cx="1067920" cy="400110"/>
            </a:xfrm>
            <a:prstGeom prst="rect">
              <a:avLst/>
            </a:prstGeom>
            <a:noFill/>
          </p:spPr>
          <p:txBody>
            <a:bodyPr wrap="none" rtlCol="0">
              <a:spAutoFit/>
            </a:bodyPr>
            <a:lstStyle/>
            <a:p>
              <a:r>
                <a:rPr lang="fr-FR" sz="2000" b="1" dirty="0" smtClean="0">
                  <a:solidFill>
                    <a:schemeClr val="tx2"/>
                  </a:solidFill>
                </a:rPr>
                <a:t>60km/h</a:t>
              </a:r>
              <a:endParaRPr lang="fr-FR" sz="2000" b="1" dirty="0">
                <a:solidFill>
                  <a:schemeClr val="tx2"/>
                </a:solidFill>
              </a:endParaRPr>
            </a:p>
          </p:txBody>
        </p:sp>
        <p:sp>
          <p:nvSpPr>
            <p:cNvPr id="63" name="ZoneTexte 62"/>
            <p:cNvSpPr txBox="1"/>
            <p:nvPr/>
          </p:nvSpPr>
          <p:spPr>
            <a:xfrm>
              <a:off x="5843842" y="660612"/>
              <a:ext cx="1438214" cy="400110"/>
            </a:xfrm>
            <a:prstGeom prst="rect">
              <a:avLst/>
            </a:prstGeom>
            <a:noFill/>
          </p:spPr>
          <p:txBody>
            <a:bodyPr wrap="none" rtlCol="0">
              <a:spAutoFit/>
            </a:bodyPr>
            <a:lstStyle/>
            <a:p>
              <a:r>
                <a:rPr lang="fr-FR" sz="2000" b="1" dirty="0" smtClean="0">
                  <a:solidFill>
                    <a:schemeClr val="tx2"/>
                  </a:solidFill>
                </a:rPr>
                <a:t>80-90km/h</a:t>
              </a:r>
              <a:endParaRPr lang="fr-FR" sz="2000" b="1" dirty="0">
                <a:solidFill>
                  <a:schemeClr val="tx2"/>
                </a:solidFill>
              </a:endParaRPr>
            </a:p>
          </p:txBody>
        </p:sp>
        <p:pic>
          <p:nvPicPr>
            <p:cNvPr id="64" name="Image 63"/>
            <p:cNvPicPr>
              <a:picLocks noChangeAspect="1"/>
            </p:cNvPicPr>
            <p:nvPr/>
          </p:nvPicPr>
          <p:blipFill>
            <a:blip r:embed="rId11">
              <a:duotone>
                <a:prstClr val="black"/>
                <a:schemeClr val="tx2">
                  <a:tint val="45000"/>
                  <a:satMod val="400000"/>
                </a:schemeClr>
              </a:duotone>
            </a:blip>
            <a:stretch>
              <a:fillRect/>
            </a:stretch>
          </p:blipFill>
          <p:spPr>
            <a:xfrm>
              <a:off x="5920334" y="1126793"/>
              <a:ext cx="1285231" cy="878241"/>
            </a:xfrm>
            <a:prstGeom prst="rect">
              <a:avLst/>
            </a:prstGeom>
          </p:spPr>
        </p:pic>
        <p:pic>
          <p:nvPicPr>
            <p:cNvPr id="65" name="Image 64"/>
            <p:cNvPicPr>
              <a:picLocks noChangeAspect="1"/>
            </p:cNvPicPr>
            <p:nvPr/>
          </p:nvPicPr>
          <p:blipFill>
            <a:blip r:embed="rId12">
              <a:duotone>
                <a:prstClr val="black"/>
                <a:schemeClr val="tx2">
                  <a:tint val="45000"/>
                  <a:satMod val="400000"/>
                </a:schemeClr>
              </a:duotone>
            </a:blip>
            <a:stretch>
              <a:fillRect/>
            </a:stretch>
          </p:blipFill>
          <p:spPr>
            <a:xfrm>
              <a:off x="5929967" y="1994631"/>
              <a:ext cx="1270903" cy="1061578"/>
            </a:xfrm>
            <a:prstGeom prst="rect">
              <a:avLst/>
            </a:prstGeom>
          </p:spPr>
        </p:pic>
        <p:pic>
          <p:nvPicPr>
            <p:cNvPr id="66" name="Image 65"/>
            <p:cNvPicPr>
              <a:picLocks noChangeAspect="1"/>
            </p:cNvPicPr>
            <p:nvPr/>
          </p:nvPicPr>
          <p:blipFill>
            <a:blip r:embed="rId13">
              <a:duotone>
                <a:prstClr val="black"/>
                <a:schemeClr val="tx2">
                  <a:tint val="45000"/>
                  <a:satMod val="400000"/>
                </a:schemeClr>
              </a:duotone>
            </a:blip>
            <a:stretch>
              <a:fillRect/>
            </a:stretch>
          </p:blipFill>
          <p:spPr>
            <a:xfrm>
              <a:off x="5929967" y="3056209"/>
              <a:ext cx="1272425" cy="612649"/>
            </a:xfrm>
            <a:prstGeom prst="rect">
              <a:avLst/>
            </a:prstGeom>
          </p:spPr>
        </p:pic>
        <p:pic>
          <p:nvPicPr>
            <p:cNvPr id="67" name="Image 66"/>
            <p:cNvPicPr>
              <a:picLocks noChangeAspect="1"/>
            </p:cNvPicPr>
            <p:nvPr/>
          </p:nvPicPr>
          <p:blipFill>
            <a:blip r:embed="rId14">
              <a:duotone>
                <a:prstClr val="black"/>
                <a:schemeClr val="tx2">
                  <a:tint val="45000"/>
                  <a:satMod val="400000"/>
                </a:schemeClr>
              </a:duotone>
            </a:blip>
            <a:stretch>
              <a:fillRect/>
            </a:stretch>
          </p:blipFill>
          <p:spPr>
            <a:xfrm>
              <a:off x="5929967" y="3668858"/>
              <a:ext cx="1270903" cy="906142"/>
            </a:xfrm>
            <a:prstGeom prst="rect">
              <a:avLst/>
            </a:prstGeom>
          </p:spPr>
        </p:pic>
        <p:pic>
          <p:nvPicPr>
            <p:cNvPr id="68" name="Image 67"/>
            <p:cNvPicPr>
              <a:picLocks noChangeAspect="1"/>
            </p:cNvPicPr>
            <p:nvPr/>
          </p:nvPicPr>
          <p:blipFill>
            <a:blip r:embed="rId15">
              <a:duotone>
                <a:prstClr val="black"/>
                <a:schemeClr val="tx2">
                  <a:tint val="45000"/>
                  <a:satMod val="400000"/>
                </a:schemeClr>
              </a:duotone>
            </a:blip>
            <a:stretch>
              <a:fillRect/>
            </a:stretch>
          </p:blipFill>
          <p:spPr>
            <a:xfrm>
              <a:off x="7802009" y="1126689"/>
              <a:ext cx="1704027" cy="768483"/>
            </a:xfrm>
            <a:prstGeom prst="rect">
              <a:avLst/>
            </a:prstGeom>
          </p:spPr>
        </p:pic>
        <p:sp>
          <p:nvSpPr>
            <p:cNvPr id="69" name="ZoneTexte 68"/>
            <p:cNvSpPr txBox="1"/>
            <p:nvPr/>
          </p:nvSpPr>
          <p:spPr>
            <a:xfrm>
              <a:off x="8048729" y="660612"/>
              <a:ext cx="1210588" cy="400110"/>
            </a:xfrm>
            <a:prstGeom prst="rect">
              <a:avLst/>
            </a:prstGeom>
            <a:noFill/>
          </p:spPr>
          <p:txBody>
            <a:bodyPr wrap="none" rtlCol="0">
              <a:spAutoFit/>
            </a:bodyPr>
            <a:lstStyle/>
            <a:p>
              <a:r>
                <a:rPr lang="fr-FR" sz="2000" b="1" dirty="0" smtClean="0">
                  <a:solidFill>
                    <a:schemeClr val="tx2"/>
                  </a:solidFill>
                </a:rPr>
                <a:t>110km/h</a:t>
              </a:r>
              <a:endParaRPr lang="fr-FR" sz="2000" b="1" dirty="0">
                <a:solidFill>
                  <a:schemeClr val="tx2"/>
                </a:solidFill>
              </a:endParaRPr>
            </a:p>
          </p:txBody>
        </p:sp>
        <p:pic>
          <p:nvPicPr>
            <p:cNvPr id="70" name="Image 69"/>
            <p:cNvPicPr>
              <a:picLocks noChangeAspect="1"/>
            </p:cNvPicPr>
            <p:nvPr/>
          </p:nvPicPr>
          <p:blipFill>
            <a:blip r:embed="rId16">
              <a:duotone>
                <a:prstClr val="black"/>
                <a:schemeClr val="tx2">
                  <a:tint val="45000"/>
                  <a:satMod val="400000"/>
                </a:schemeClr>
              </a:duotone>
            </a:blip>
            <a:stretch>
              <a:fillRect/>
            </a:stretch>
          </p:blipFill>
          <p:spPr>
            <a:xfrm>
              <a:off x="1868228" y="1989227"/>
              <a:ext cx="1402902" cy="831994"/>
            </a:xfrm>
            <a:prstGeom prst="rect">
              <a:avLst/>
            </a:prstGeom>
          </p:spPr>
        </p:pic>
        <p:pic>
          <p:nvPicPr>
            <p:cNvPr id="71" name="Image 70"/>
            <p:cNvPicPr>
              <a:picLocks noChangeAspect="1"/>
            </p:cNvPicPr>
            <p:nvPr/>
          </p:nvPicPr>
          <p:blipFill>
            <a:blip r:embed="rId17">
              <a:duotone>
                <a:prstClr val="black"/>
                <a:schemeClr val="tx2">
                  <a:tint val="45000"/>
                  <a:satMod val="400000"/>
                </a:schemeClr>
              </a:duotone>
            </a:blip>
            <a:stretch>
              <a:fillRect/>
            </a:stretch>
          </p:blipFill>
          <p:spPr>
            <a:xfrm>
              <a:off x="1868228" y="4082271"/>
              <a:ext cx="1404424" cy="1020715"/>
            </a:xfrm>
            <a:prstGeom prst="rect">
              <a:avLst/>
            </a:prstGeom>
          </p:spPr>
        </p:pic>
        <p:pic>
          <p:nvPicPr>
            <p:cNvPr id="72" name="Image 71"/>
            <p:cNvPicPr>
              <a:picLocks noChangeAspect="1"/>
            </p:cNvPicPr>
            <p:nvPr/>
          </p:nvPicPr>
          <p:blipFill>
            <a:blip r:embed="rId18">
              <a:duotone>
                <a:prstClr val="black"/>
                <a:schemeClr val="tx2">
                  <a:tint val="45000"/>
                  <a:satMod val="400000"/>
                </a:schemeClr>
              </a:duotone>
            </a:blip>
            <a:stretch>
              <a:fillRect/>
            </a:stretch>
          </p:blipFill>
          <p:spPr>
            <a:xfrm>
              <a:off x="1868228" y="1144634"/>
              <a:ext cx="1418500" cy="709250"/>
            </a:xfrm>
            <a:prstGeom prst="rect">
              <a:avLst/>
            </a:prstGeom>
          </p:spPr>
        </p:pic>
        <p:pic>
          <p:nvPicPr>
            <p:cNvPr id="73" name="Image 72"/>
            <p:cNvPicPr>
              <a:picLocks noChangeAspect="1"/>
            </p:cNvPicPr>
            <p:nvPr/>
          </p:nvPicPr>
          <p:blipFill>
            <a:blip r:embed="rId19">
              <a:duotone>
                <a:prstClr val="black"/>
                <a:schemeClr val="tx2">
                  <a:tint val="45000"/>
                  <a:satMod val="400000"/>
                </a:schemeClr>
              </a:duotone>
            </a:blip>
            <a:stretch>
              <a:fillRect/>
            </a:stretch>
          </p:blipFill>
          <p:spPr>
            <a:xfrm>
              <a:off x="1868228" y="5166425"/>
              <a:ext cx="1404424" cy="1183121"/>
            </a:xfrm>
            <a:prstGeom prst="rect">
              <a:avLst/>
            </a:prstGeom>
          </p:spPr>
        </p:pic>
        <p:pic>
          <p:nvPicPr>
            <p:cNvPr id="74" name="Image 73"/>
            <p:cNvPicPr>
              <a:picLocks noChangeAspect="1"/>
            </p:cNvPicPr>
            <p:nvPr/>
          </p:nvPicPr>
          <p:blipFill>
            <a:blip r:embed="rId20">
              <a:duotone>
                <a:prstClr val="black"/>
                <a:schemeClr val="tx2">
                  <a:tint val="45000"/>
                  <a:satMod val="400000"/>
                </a:schemeClr>
              </a:duotone>
            </a:blip>
            <a:stretch>
              <a:fillRect/>
            </a:stretch>
          </p:blipFill>
          <p:spPr>
            <a:xfrm>
              <a:off x="1868228" y="2924989"/>
              <a:ext cx="1411571" cy="1053514"/>
            </a:xfrm>
            <a:prstGeom prst="rect">
              <a:avLst/>
            </a:prstGeom>
          </p:spPr>
        </p:pic>
        <p:pic>
          <p:nvPicPr>
            <p:cNvPr id="75" name="Image 74"/>
            <p:cNvPicPr>
              <a:picLocks noChangeAspect="1"/>
            </p:cNvPicPr>
            <p:nvPr/>
          </p:nvPicPr>
          <p:blipFill>
            <a:blip r:embed="rId21">
              <a:duotone>
                <a:prstClr val="black"/>
                <a:schemeClr val="tx2">
                  <a:tint val="45000"/>
                  <a:satMod val="400000"/>
                </a:schemeClr>
              </a:duotone>
            </a:blip>
            <a:stretch>
              <a:fillRect/>
            </a:stretch>
          </p:blipFill>
          <p:spPr>
            <a:xfrm>
              <a:off x="3877317" y="4194633"/>
              <a:ext cx="1372105" cy="859007"/>
            </a:xfrm>
            <a:prstGeom prst="rect">
              <a:avLst/>
            </a:prstGeom>
          </p:spPr>
        </p:pic>
        <p:pic>
          <p:nvPicPr>
            <p:cNvPr id="76" name="Image 75"/>
            <p:cNvPicPr>
              <a:picLocks noChangeAspect="1"/>
            </p:cNvPicPr>
            <p:nvPr/>
          </p:nvPicPr>
          <p:blipFill>
            <a:blip r:embed="rId22">
              <a:duotone>
                <a:prstClr val="black"/>
                <a:schemeClr val="tx2">
                  <a:tint val="45000"/>
                  <a:satMod val="400000"/>
                </a:schemeClr>
              </a:duotone>
            </a:blip>
            <a:stretch>
              <a:fillRect/>
            </a:stretch>
          </p:blipFill>
          <p:spPr>
            <a:xfrm>
              <a:off x="5929967" y="4784042"/>
              <a:ext cx="1305681" cy="721468"/>
            </a:xfrm>
            <a:prstGeom prst="rect">
              <a:avLst/>
            </a:prstGeom>
          </p:spPr>
        </p:pic>
      </p:grpSp>
    </p:spTree>
    <p:extLst>
      <p:ext uri="{BB962C8B-B14F-4D97-AF65-F5344CB8AC3E}">
        <p14:creationId xmlns:p14="http://schemas.microsoft.com/office/powerpoint/2010/main" val="2707502328"/>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 name="infrastructure urbaine + sociale"/>
          <p:cNvSpPr/>
          <p:nvPr/>
        </p:nvSpPr>
        <p:spPr>
          <a:xfrm>
            <a:off x="0" y="288297"/>
            <a:ext cx="2714026" cy="515938"/>
          </a:xfrm>
          <a:prstGeom prst="rect">
            <a:avLst/>
          </a:prstGeom>
          <a:solidFill>
            <a:schemeClr val="accent5">
              <a:hueOff val="-82419"/>
              <a:satOff val="-9513"/>
              <a:lumOff val="-16343"/>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300" dirty="0" smtClean="0"/>
              <a:t>Aménagement du territoire, bâtiments</a:t>
            </a:r>
            <a:endParaRPr sz="1300" dirty="0"/>
          </a:p>
        </p:txBody>
      </p:sp>
      <p:grpSp>
        <p:nvGrpSpPr>
          <p:cNvPr id="2" name="Groupe 1"/>
          <p:cNvGrpSpPr/>
          <p:nvPr/>
        </p:nvGrpSpPr>
        <p:grpSpPr>
          <a:xfrm>
            <a:off x="2824481" y="734155"/>
            <a:ext cx="2103236" cy="1188145"/>
            <a:chOff x="3227894" y="870931"/>
            <a:chExt cx="2103236" cy="1188145"/>
          </a:xfrm>
        </p:grpSpPr>
        <p:sp>
          <p:nvSpPr>
            <p:cNvPr id="19" name="Rectangle 18"/>
            <p:cNvSpPr/>
            <p:nvPr/>
          </p:nvSpPr>
          <p:spPr>
            <a:xfrm>
              <a:off x="3281412" y="870931"/>
              <a:ext cx="2026011" cy="1188145"/>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8006" tIns="24003" rIns="48006" bIns="24003" numCol="1" spcCol="0" rtlCol="0" fromWordArt="0" anchor="ctr" anchorCtr="0" forceAA="0" compatLnSpc="1">
              <a:prstTxWarp prst="textNoShape">
                <a:avLst/>
              </a:prstTxWarp>
              <a:noAutofit/>
            </a:bodyPr>
            <a:lstStyle/>
            <a:p>
              <a:pPr algn="ctr"/>
              <a:endParaRPr lang="fr-FR" sz="1263" dirty="0"/>
            </a:p>
          </p:txBody>
        </p:sp>
        <p:sp>
          <p:nvSpPr>
            <p:cNvPr id="20" name="ZoneTexte 19"/>
            <p:cNvSpPr txBox="1"/>
            <p:nvPr/>
          </p:nvSpPr>
          <p:spPr>
            <a:xfrm>
              <a:off x="3227894" y="936383"/>
              <a:ext cx="2103236" cy="1093120"/>
            </a:xfrm>
            <a:prstGeom prst="rect">
              <a:avLst/>
            </a:prstGeom>
            <a:noFill/>
          </p:spPr>
          <p:txBody>
            <a:bodyPr wrap="square" rtlCol="0">
              <a:spAutoFit/>
            </a:bodyPr>
            <a:lstStyle>
              <a:defPPr>
                <a:defRPr lang="en-US"/>
              </a:defPPr>
              <a:lvl1pPr>
                <a:defRPr sz="2400">
                  <a:solidFill>
                    <a:schemeClr val="bg1"/>
                  </a:solidFill>
                </a:defRPr>
              </a:lvl1pPr>
            </a:lstStyle>
            <a:p>
              <a:pPr algn="l"/>
              <a:r>
                <a:rPr lang="fr-FR" sz="813" b="1" dirty="0">
                  <a:sym typeface="Wingdings" panose="05000000000000000000" pitchFamily="2" charset="2"/>
                </a:rPr>
                <a:t>Bâtiments en 2050</a:t>
              </a:r>
            </a:p>
            <a:p>
              <a:endParaRPr lang="fr-FR" sz="813" b="1" dirty="0">
                <a:sym typeface="Wingdings" panose="05000000000000000000" pitchFamily="2" charset="2"/>
              </a:endParaRPr>
            </a:p>
            <a:p>
              <a:pPr algn="l"/>
              <a:r>
                <a:rPr lang="fr-FR" sz="813" b="1" dirty="0">
                  <a:sym typeface="Wingdings" panose="05000000000000000000" pitchFamily="2" charset="2"/>
                </a:rPr>
                <a:t>-85% de </a:t>
              </a:r>
              <a:r>
                <a:rPr lang="fr-FR" sz="813" b="1" dirty="0"/>
                <a:t>constructions neuves </a:t>
              </a:r>
            </a:p>
            <a:p>
              <a:endParaRPr lang="fr-FR" sz="813" b="1" dirty="0"/>
            </a:p>
            <a:p>
              <a:pPr algn="l"/>
              <a:r>
                <a:rPr lang="fr-FR" sz="813" b="1" dirty="0"/>
                <a:t>81% des logements </a:t>
              </a:r>
              <a:br>
                <a:rPr lang="fr-FR" sz="813" b="1" dirty="0"/>
              </a:br>
              <a:r>
                <a:rPr lang="fr-FR" sz="813" b="1" dirty="0"/>
                <a:t>existants avec une </a:t>
              </a:r>
              <a:br>
                <a:rPr lang="fr-FR" sz="813" b="1" dirty="0"/>
              </a:br>
              <a:r>
                <a:rPr lang="fr-FR" sz="813" b="1" dirty="0"/>
                <a:t>consommation </a:t>
              </a:r>
              <a:br>
                <a:rPr lang="fr-FR" sz="813" b="1" dirty="0"/>
              </a:br>
              <a:r>
                <a:rPr lang="fr-FR" sz="813" b="1" dirty="0"/>
                <a:t>énergétique A ou B</a:t>
              </a:r>
              <a:endParaRPr lang="fr-FR" sz="813" b="1" dirty="0">
                <a:sym typeface="Wingdings" panose="05000000000000000000" pitchFamily="2" charset="2"/>
              </a:endParaRPr>
            </a:p>
          </p:txBody>
        </p:sp>
        <p:pic>
          <p:nvPicPr>
            <p:cNvPr id="21" name="Image 20"/>
            <p:cNvPicPr>
              <a:picLocks noChangeAspect="1"/>
            </p:cNvPicPr>
            <p:nvPr/>
          </p:nvPicPr>
          <p:blipFill>
            <a:blip r:embed="rId2"/>
            <a:stretch>
              <a:fillRect/>
            </a:stretch>
          </p:blipFill>
          <p:spPr>
            <a:xfrm>
              <a:off x="4414663" y="1386868"/>
              <a:ext cx="422056" cy="564768"/>
            </a:xfrm>
            <a:prstGeom prst="rect">
              <a:avLst/>
            </a:prstGeom>
          </p:spPr>
        </p:pic>
        <p:sp>
          <p:nvSpPr>
            <p:cNvPr id="22" name="ZoneTexte 21"/>
            <p:cNvSpPr txBox="1"/>
            <p:nvPr/>
          </p:nvSpPr>
          <p:spPr>
            <a:xfrm>
              <a:off x="4366011" y="898757"/>
              <a:ext cx="925972" cy="229935"/>
            </a:xfrm>
            <a:prstGeom prst="rect">
              <a:avLst/>
            </a:prstGeom>
            <a:solidFill>
              <a:schemeClr val="bg1"/>
            </a:solidFill>
          </p:spPr>
          <p:txBody>
            <a:bodyPr wrap="square" rtlCol="0">
              <a:spAutoFit/>
            </a:bodyPr>
            <a:lstStyle/>
            <a:p>
              <a:pPr algn="ctr"/>
              <a:r>
                <a:rPr lang="fr-FR" sz="447" b="1" dirty="0"/>
                <a:t>Transition 2050 Ademe </a:t>
              </a:r>
              <a:br>
                <a:rPr lang="fr-FR" sz="447" b="1" dirty="0"/>
              </a:br>
              <a:r>
                <a:rPr lang="fr-FR" sz="447" dirty="0"/>
                <a:t>S2 Coopérations territoriales</a:t>
              </a:r>
            </a:p>
          </p:txBody>
        </p:sp>
      </p:grpSp>
      <p:sp>
        <p:nvSpPr>
          <p:cNvPr id="23" name="infrastructure urbaine + sociale"/>
          <p:cNvSpPr/>
          <p:nvPr/>
        </p:nvSpPr>
        <p:spPr>
          <a:xfrm>
            <a:off x="3347049" y="1964582"/>
            <a:ext cx="785003" cy="244099"/>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latin typeface="Arial Narrow" panose="020B0606020202030204" pitchFamily="34" charset="0"/>
              </a:rPr>
              <a:t>Bâtiment</a:t>
            </a:r>
            <a:endParaRPr sz="1100" cap="all" dirty="0">
              <a:latin typeface="Arial Narrow" panose="020B0606020202030204" pitchFamily="34" charset="0"/>
            </a:endParaRPr>
          </a:p>
        </p:txBody>
      </p:sp>
      <p:sp>
        <p:nvSpPr>
          <p:cNvPr id="24" name="infrastructure urbaine + sociale"/>
          <p:cNvSpPr/>
          <p:nvPr/>
        </p:nvSpPr>
        <p:spPr>
          <a:xfrm>
            <a:off x="6573327" y="1850570"/>
            <a:ext cx="1053959" cy="387684"/>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latin typeface="Arial Narrow" panose="020B0606020202030204" pitchFamily="34" charset="0"/>
              </a:rPr>
              <a:t>Aménagement </a:t>
            </a:r>
            <a:r>
              <a:rPr lang="fr-FR" sz="1100" cap="all" dirty="0" smtClean="0">
                <a:latin typeface="Arial Narrow" panose="020B0606020202030204" pitchFamily="34" charset="0"/>
              </a:rPr>
              <a:t/>
            </a:r>
            <a:br>
              <a:rPr lang="fr-FR" sz="1100" cap="all" dirty="0" smtClean="0">
                <a:latin typeface="Arial Narrow" panose="020B0606020202030204" pitchFamily="34" charset="0"/>
              </a:rPr>
            </a:br>
            <a:r>
              <a:rPr lang="fr-FR" sz="1100" cap="all" dirty="0" smtClean="0">
                <a:latin typeface="Arial Narrow" panose="020B0606020202030204" pitchFamily="34" charset="0"/>
              </a:rPr>
              <a:t>du </a:t>
            </a:r>
            <a:r>
              <a:rPr lang="fr-FR" sz="1100" cap="all" dirty="0">
                <a:latin typeface="Arial Narrow" panose="020B0606020202030204" pitchFamily="34" charset="0"/>
              </a:rPr>
              <a:t>territoire</a:t>
            </a:r>
            <a:endParaRPr sz="1100" cap="all" dirty="0">
              <a:latin typeface="Arial Narrow" panose="020B0606020202030204" pitchFamily="34" charset="0"/>
            </a:endParaRPr>
          </a:p>
        </p:txBody>
      </p:sp>
      <p:pic>
        <p:nvPicPr>
          <p:cNvPr id="3" name="Image 2"/>
          <p:cNvPicPr>
            <a:picLocks noChangeAspect="1"/>
          </p:cNvPicPr>
          <p:nvPr/>
        </p:nvPicPr>
        <p:blipFill>
          <a:blip r:embed="rId3"/>
          <a:stretch>
            <a:fillRect/>
          </a:stretch>
        </p:blipFill>
        <p:spPr>
          <a:xfrm>
            <a:off x="-54160" y="2238254"/>
            <a:ext cx="9963755" cy="3735275"/>
          </a:xfrm>
          <a:prstGeom prst="rect">
            <a:avLst/>
          </a:prstGeom>
        </p:spPr>
      </p:pic>
      <p:sp>
        <p:nvSpPr>
          <p:cNvPr id="12" name="Rectangle 11"/>
          <p:cNvSpPr/>
          <p:nvPr/>
        </p:nvSpPr>
        <p:spPr>
          <a:xfrm>
            <a:off x="9239534" y="6198741"/>
            <a:ext cx="395785" cy="379591"/>
          </a:xfrm>
          <a:prstGeom prst="rect">
            <a:avLst/>
          </a:prstGeom>
          <a:solidFill>
            <a:schemeClr val="bg2">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fr-FR" sz="1800" b="0" i="0" u="none" strike="noStrike" cap="none" spc="0" normalizeH="0" baseline="0" dirty="0" smtClean="0">
                <a:ln>
                  <a:noFill/>
                </a:ln>
                <a:solidFill>
                  <a:srgbClr val="FFFFFF"/>
                </a:solidFill>
                <a:effectLst/>
                <a:uFillTx/>
                <a:latin typeface="Helvetica Neue Medium"/>
                <a:ea typeface="Helvetica Neue Medium"/>
                <a:cs typeface="Helvetica Neue Medium"/>
                <a:sym typeface="Helvetica Neue Medium"/>
              </a:rPr>
              <a:t>5</a:t>
            </a:r>
            <a:endParaRPr kumimoji="0" lang="fr-FR" sz="18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96136253"/>
      </p:ext>
    </p:extLst>
  </p:cSld>
  <p:clrMapOvr>
    <a:masterClrMapping/>
  </p:clrMapOvr>
  <mc:AlternateContent xmlns:mc="http://schemas.openxmlformats.org/markup-compatibility/2006">
    <mc:Choice xmlns:p14="http://schemas.microsoft.com/office/powerpoint/2010/main" Requires="p14">
      <p:transition spd="slow" p14:dur="2000">
        <p:dissolve/>
      </p:transition>
    </mc:Choice>
    <mc:Fallback>
      <p:transition spd="slow">
        <p:dissolve/>
      </p:transition>
    </mc:Fallback>
  </mc:AlternateContent>
  <p:timing>
    <p:tnLst>
      <p:par>
        <p:cTn id="1" dur="indefinite" restart="never" fill="hold"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129397" y="754382"/>
            <a:ext cx="4586824" cy="367280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228600" marR="0" indent="-228600" algn="l" defTabSz="2438338" rtl="0" fontAlgn="auto" latinLnBrk="0" hangingPunct="0">
              <a:lnSpc>
                <a:spcPct val="100000"/>
              </a:lnSpc>
              <a:spcBef>
                <a:spcPts val="0"/>
              </a:spcBef>
              <a:spcAft>
                <a:spcPts val="600"/>
              </a:spcAft>
              <a:buClrTx/>
              <a:buSzTx/>
              <a:buFont typeface="+mj-lt"/>
              <a:buAutoNum type="arabicPeriod"/>
              <a:tabLst/>
            </a:pPr>
            <a:r>
              <a:rPr kumimoji="0" lang="fr-FR" sz="1200" b="1" i="0" u="none" strike="noStrike" cap="none" spc="0" normalizeH="0" baseline="0" dirty="0" smtClean="0">
                <a:ln>
                  <a:noFill/>
                </a:ln>
                <a:solidFill>
                  <a:srgbClr val="00B050"/>
                </a:solidFill>
                <a:effectLst/>
                <a:uFillTx/>
                <a:latin typeface="Arial Narrow" panose="020B0606020202030204" pitchFamily="34" charset="0"/>
                <a:sym typeface="Helvetica Neue"/>
              </a:rPr>
              <a:t>Poser</a:t>
            </a:r>
            <a:r>
              <a:rPr kumimoji="0" lang="fr-FR" sz="1200" b="1" i="0" u="none" strike="noStrike" cap="none" spc="0" normalizeH="0" dirty="0" smtClean="0">
                <a:ln>
                  <a:noFill/>
                </a:ln>
                <a:solidFill>
                  <a:srgbClr val="00B050"/>
                </a:solidFill>
                <a:effectLst/>
                <a:uFillTx/>
                <a:latin typeface="Arial Narrow" panose="020B0606020202030204" pitchFamily="34" charset="0"/>
                <a:sym typeface="Helvetica Neue"/>
              </a:rPr>
              <a:t> les cartes bâtiments et prospective</a:t>
            </a:r>
            <a:endParaRPr kumimoji="0" lang="fr-FR" sz="1200" b="1" i="0" u="none" strike="noStrike" cap="none" spc="0" normalizeH="0" baseline="0" dirty="0" smtClean="0">
              <a:ln>
                <a:noFill/>
              </a:ln>
              <a:solidFill>
                <a:srgbClr val="00B050"/>
              </a:solidFill>
              <a:effectLst/>
              <a:uFillTx/>
              <a:latin typeface="Arial Narrow" panose="020B0606020202030204" pitchFamily="34" charset="0"/>
              <a:sym typeface="Helvetica Neue"/>
            </a:endParaRPr>
          </a:p>
          <a:p>
            <a:pPr marL="385763" lvl="1" indent="-171450" algn="l" defTabSz="2438338">
              <a:spcAft>
                <a:spcPts val="600"/>
              </a:spcAft>
              <a:buFont typeface="Arial" panose="020B0604020202020204" pitchFamily="34" charset="0"/>
              <a:buChar char="•"/>
            </a:pPr>
            <a:r>
              <a:rPr lang="fr-FR" sz="1200" dirty="0" smtClean="0">
                <a:latin typeface="Arial Narrow" panose="020B0606020202030204" pitchFamily="34" charset="0"/>
              </a:rPr>
              <a:t>Au niveau prospective il faudrait diminuer la construction neuve de -85% en 2050, car les matériaux (en particulier le ciment et l’acier) et les équipements représentent environ ¾ des émissions carbones d’un bâtiment. </a:t>
            </a:r>
          </a:p>
          <a:p>
            <a:pPr marL="385763" lvl="1" indent="-171450" algn="l" defTabSz="2438338">
              <a:spcAft>
                <a:spcPts val="600"/>
              </a:spcAft>
              <a:buFont typeface="Arial" panose="020B0604020202020204" pitchFamily="34" charset="0"/>
              <a:buChar char="•"/>
            </a:pPr>
            <a:r>
              <a:rPr lang="fr-FR" sz="1200" dirty="0" smtClean="0">
                <a:latin typeface="Arial Narrow" panose="020B0606020202030204" pitchFamily="34" charset="0"/>
              </a:rPr>
              <a:t>Et surtout il faut avoir rénové 81% des bâtiments en classe A et B.</a:t>
            </a:r>
          </a:p>
          <a:p>
            <a:pPr marL="385763" lvl="1" indent="-171450" algn="l" defTabSz="2438338">
              <a:spcAft>
                <a:spcPts val="600"/>
              </a:spcAft>
              <a:buFont typeface="Arial" panose="020B0604020202020204" pitchFamily="34" charset="0"/>
              <a:buChar char="•"/>
            </a:pPr>
            <a:r>
              <a:rPr lang="fr-FR" sz="1200" dirty="0" smtClean="0">
                <a:latin typeface="Arial Narrow" panose="020B0606020202030204" pitchFamily="34" charset="0"/>
              </a:rPr>
              <a:t>Diminuer la taille des logements (on est passé de 25m² en 1973 à 40m²) et améliorer leur taux d’occupation en développant par exemple l’habitat participatif </a:t>
            </a:r>
            <a:r>
              <a:rPr lang="fr-FR" sz="1200" dirty="0" smtClean="0">
                <a:latin typeface="Arial Narrow" panose="020B0606020202030204" pitchFamily="34" charset="0"/>
              </a:rPr>
              <a:t>où </a:t>
            </a:r>
            <a:r>
              <a:rPr lang="fr-FR" sz="1200" dirty="0" smtClean="0">
                <a:latin typeface="Arial Narrow" panose="020B0606020202030204" pitchFamily="34" charset="0"/>
              </a:rPr>
              <a:t>l’on mutualise chambre d’amis, buanderie..</a:t>
            </a:r>
          </a:p>
          <a:p>
            <a:pPr marL="214313" lvl="1" indent="0" algn="l" defTabSz="2438338">
              <a:spcAft>
                <a:spcPts val="600"/>
              </a:spcAft>
            </a:pPr>
            <a:endParaRPr lang="fr-FR" sz="1200" dirty="0" smtClean="0">
              <a:latin typeface="Arial Narrow" panose="020B0606020202030204" pitchFamily="34" charset="0"/>
            </a:endParaRPr>
          </a:p>
          <a:p>
            <a:pPr marL="228600" indent="-228600" algn="l" defTabSz="2438338">
              <a:spcAft>
                <a:spcPts val="600"/>
              </a:spcAft>
              <a:buFont typeface="+mj-lt"/>
              <a:buAutoNum type="arabicPeriod"/>
            </a:pPr>
            <a:r>
              <a:rPr kumimoji="0" lang="fr-FR" sz="1200" b="1" i="0" u="none" strike="noStrike" cap="none" spc="0" normalizeH="0" baseline="0" dirty="0" smtClean="0">
                <a:ln>
                  <a:noFill/>
                </a:ln>
                <a:solidFill>
                  <a:srgbClr val="00B050"/>
                </a:solidFill>
                <a:effectLst/>
                <a:uFillTx/>
                <a:latin typeface="Arial Narrow" panose="020B0606020202030204" pitchFamily="34" charset="0"/>
                <a:sym typeface="Helvetica Neue"/>
              </a:rPr>
              <a:t>Poser la carte aménagement du territoire</a:t>
            </a:r>
            <a:endParaRPr kumimoji="0" lang="fr-FR" sz="1200" b="1" i="0" u="none" strike="noStrike" cap="none" spc="0" normalizeH="0" dirty="0" smtClean="0">
              <a:ln>
                <a:noFill/>
              </a:ln>
              <a:solidFill>
                <a:srgbClr val="00B050"/>
              </a:solidFill>
              <a:effectLst/>
              <a:uFillTx/>
              <a:latin typeface="Arial Narrow" panose="020B0606020202030204" pitchFamily="34" charset="0"/>
              <a:sym typeface="Helvetica Neue"/>
            </a:endParaRPr>
          </a:p>
          <a:p>
            <a:pPr marL="442913" marR="0" indent="-228600" algn="l" defTabSz="2438338" rtl="0" fontAlgn="auto" latinLnBrk="0" hangingPunct="0">
              <a:lnSpc>
                <a:spcPct val="100000"/>
              </a:lnSpc>
              <a:spcBef>
                <a:spcPts val="0"/>
              </a:spcBef>
              <a:spcAft>
                <a:spcPts val="600"/>
              </a:spcAft>
              <a:buClrTx/>
              <a:buSzTx/>
              <a:buFont typeface="Arial" panose="020B0604020202020204" pitchFamily="34" charset="0"/>
              <a:buChar char="•"/>
              <a:tabLst/>
            </a:pPr>
            <a:r>
              <a:rPr lang="fr-FR" sz="1200" dirty="0" smtClean="0">
                <a:latin typeface="Arial Narrow" panose="020B0606020202030204" pitchFamily="34" charset="0"/>
              </a:rPr>
              <a:t>Il faut que les habitants aient tout à proximité et privilégier la densité qui permet une desserte en </a:t>
            </a:r>
            <a:r>
              <a:rPr lang="fr-FR" sz="1200" dirty="0" smtClean="0">
                <a:latin typeface="Arial Narrow" panose="020B0606020202030204" pitchFamily="34" charset="0"/>
              </a:rPr>
              <a:t>transports </a:t>
            </a:r>
            <a:r>
              <a:rPr lang="fr-FR" sz="1200" dirty="0" smtClean="0">
                <a:latin typeface="Arial Narrow" panose="020B0606020202030204" pitchFamily="34" charset="0"/>
              </a:rPr>
              <a:t>en </a:t>
            </a:r>
            <a:r>
              <a:rPr lang="fr-FR" sz="1200" dirty="0" smtClean="0">
                <a:latin typeface="Arial Narrow" panose="020B0606020202030204" pitchFamily="34" charset="0"/>
              </a:rPr>
              <a:t>commun…</a:t>
            </a:r>
            <a:endParaRPr lang="fr-FR" sz="1200" dirty="0" smtClean="0">
              <a:latin typeface="Arial Narrow" panose="020B0606020202030204" pitchFamily="34" charset="0"/>
            </a:endParaRPr>
          </a:p>
          <a:p>
            <a:pPr marL="442913" indent="-228600" algn="l" defTabSz="2438338">
              <a:spcAft>
                <a:spcPts val="600"/>
              </a:spcAft>
              <a:buFont typeface="Arial" panose="020B0604020202020204" pitchFamily="34" charset="0"/>
              <a:buChar char="•"/>
            </a:pPr>
            <a:r>
              <a:rPr lang="fr-FR" sz="1200" dirty="0">
                <a:latin typeface="Arial Narrow" panose="020B0606020202030204" pitchFamily="34" charset="0"/>
              </a:rPr>
              <a:t>Dans les scénarios prospectives, l’avenir c’est plutôt les villes moyennes. Et avec une énergie plus rare, on peut s’attendre à moins d’échanges internationaux</a:t>
            </a:r>
            <a:r>
              <a:rPr lang="fr-FR" sz="1200" dirty="0" smtClean="0">
                <a:latin typeface="Arial Narrow" panose="020B0606020202030204" pitchFamily="34" charset="0"/>
              </a:rPr>
              <a:t>.</a:t>
            </a:r>
            <a:endParaRPr lang="fr-FR" sz="1200" dirty="0">
              <a:latin typeface="Arial Narrow" panose="020B0606020202030204" pitchFamily="34" charset="0"/>
            </a:endParaRPr>
          </a:p>
        </p:txBody>
      </p:sp>
      <p:sp>
        <p:nvSpPr>
          <p:cNvPr id="4" name="Rectangle 3"/>
          <p:cNvSpPr/>
          <p:nvPr/>
        </p:nvSpPr>
        <p:spPr>
          <a:xfrm>
            <a:off x="986170" y="800065"/>
            <a:ext cx="102405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6" name="Rectangle 5"/>
          <p:cNvSpPr/>
          <p:nvPr/>
        </p:nvSpPr>
        <p:spPr>
          <a:xfrm>
            <a:off x="2162925" y="808690"/>
            <a:ext cx="71824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5" name="infrastructure urbaine + sociale"/>
          <p:cNvSpPr/>
          <p:nvPr/>
        </p:nvSpPr>
        <p:spPr>
          <a:xfrm>
            <a:off x="0" y="84119"/>
            <a:ext cx="2714026" cy="515938"/>
          </a:xfrm>
          <a:prstGeom prst="rect">
            <a:avLst/>
          </a:prstGeom>
          <a:solidFill>
            <a:schemeClr val="accent5">
              <a:hueOff val="-82419"/>
              <a:satOff val="-9513"/>
              <a:lumOff val="-16343"/>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300" dirty="0" smtClean="0"/>
              <a:t>Bâtiments </a:t>
            </a:r>
          </a:p>
          <a:p>
            <a:r>
              <a:rPr lang="fr-FR" sz="1300" dirty="0" smtClean="0"/>
              <a:t>21% de l’empreinte carbone</a:t>
            </a:r>
            <a:endParaRPr sz="1300" dirty="0"/>
          </a:p>
        </p:txBody>
      </p:sp>
      <p:sp>
        <p:nvSpPr>
          <p:cNvPr id="9" name="ZoneTexte 8"/>
          <p:cNvSpPr txBox="1"/>
          <p:nvPr/>
        </p:nvSpPr>
        <p:spPr>
          <a:xfrm>
            <a:off x="4836192" y="4158315"/>
            <a:ext cx="4969122" cy="1605568"/>
          </a:xfrm>
          <a:prstGeom prst="rect">
            <a:avLst/>
          </a:prstGeom>
          <a:solidFill>
            <a:schemeClr val="bg1">
              <a:lumMod val="75000"/>
            </a:schemeClr>
          </a:solidFill>
          <a:ln>
            <a:noFill/>
          </a:ln>
        </p:spPr>
        <p:txBody>
          <a:bodyPr wrap="square" rtlCol="0">
            <a:spAutoFit/>
          </a:bodyPr>
          <a:lstStyle/>
          <a:p>
            <a:pPr defTabSz="457200" hangingPunct="1">
              <a:lnSpc>
                <a:spcPts val="5900"/>
              </a:lnSpc>
            </a:pPr>
            <a:r>
              <a:rPr lang="fr-FR" sz="5400" kern="1200" dirty="0" smtClean="0">
                <a:solidFill>
                  <a:prstClr val="white"/>
                </a:solidFill>
                <a:latin typeface="Calibri" panose="020F0502020204030204"/>
              </a:rPr>
              <a:t>AMÉNAGEMENT </a:t>
            </a:r>
            <a:br>
              <a:rPr lang="fr-FR" sz="5400" kern="1200" dirty="0" smtClean="0">
                <a:solidFill>
                  <a:prstClr val="white"/>
                </a:solidFill>
                <a:latin typeface="Calibri" panose="020F0502020204030204"/>
              </a:rPr>
            </a:br>
            <a:r>
              <a:rPr lang="fr-FR" sz="5400" kern="1200" dirty="0" smtClean="0">
                <a:solidFill>
                  <a:prstClr val="white"/>
                </a:solidFill>
                <a:latin typeface="Calibri" panose="020F0502020204030204"/>
              </a:rPr>
              <a:t>DU TERRITOIRE</a:t>
            </a:r>
            <a:endParaRPr lang="fr-FR" sz="5400" kern="1200" dirty="0">
              <a:solidFill>
                <a:prstClr val="white"/>
              </a:solidFill>
              <a:latin typeface="Calibri" panose="020F0502020204030204"/>
            </a:endParaRPr>
          </a:p>
        </p:txBody>
      </p:sp>
      <p:sp>
        <p:nvSpPr>
          <p:cNvPr id="10" name="Rectangle 9"/>
          <p:cNvSpPr/>
          <p:nvPr/>
        </p:nvSpPr>
        <p:spPr>
          <a:xfrm>
            <a:off x="4818209" y="66554"/>
            <a:ext cx="4987105" cy="3974161"/>
          </a:xfrm>
          <a:prstGeom prst="rect">
            <a:avLst/>
          </a:prstGeom>
          <a:solidFill>
            <a:schemeClr val="bg1">
              <a:lumMod val="75000"/>
            </a:schemeClr>
          </a:solidFill>
          <a:ln w="12700" cap="flat" cmpd="sng" algn="ctr">
            <a:solidFill>
              <a:srgbClr val="5B9BD5">
                <a:shade val="50000"/>
              </a:srgbClr>
            </a:solidFill>
            <a:prstDash val="solid"/>
            <a:miter lim="800000"/>
          </a:ln>
          <a:effectLst/>
        </p:spPr>
        <p:txBody>
          <a:bodyPr rot="0" spcFirstLastPara="0" vertOverflow="overflow" horzOverflow="overflow" vert="horz" wrap="square" lIns="118169" tIns="59084" rIns="118169" bIns="59084" numCol="1" spcCol="0" rtlCol="0" fromWordArt="0" anchor="ctr" anchorCtr="0" forceAA="0" compatLnSpc="1">
            <a:prstTxWarp prst="textNoShape">
              <a:avLst/>
            </a:prstTxWarp>
            <a:noAutofit/>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fr-FR" sz="3108" b="0" i="0" u="none" strike="noStrike" kern="1200" cap="none" spc="0" normalizeH="0" baseline="0" noProof="0" smtClean="0">
              <a:ln>
                <a:noFill/>
              </a:ln>
              <a:solidFill>
                <a:prstClr val="white"/>
              </a:solidFill>
              <a:effectLst/>
              <a:uLnTx/>
              <a:uFillTx/>
              <a:latin typeface="Calibri" panose="020F0502020204030204"/>
              <a:ea typeface="+mn-ea"/>
              <a:cs typeface="+mn-cs"/>
            </a:endParaRPr>
          </a:p>
        </p:txBody>
      </p:sp>
      <p:sp>
        <p:nvSpPr>
          <p:cNvPr id="11" name="ZoneTexte 10"/>
          <p:cNvSpPr txBox="1"/>
          <p:nvPr/>
        </p:nvSpPr>
        <p:spPr>
          <a:xfrm>
            <a:off x="4899393" y="84119"/>
            <a:ext cx="4905921" cy="3298595"/>
          </a:xfrm>
          <a:prstGeom prst="rect">
            <a:avLst/>
          </a:prstGeom>
          <a:noFill/>
        </p:spPr>
        <p:txBody>
          <a:bodyPr wrap="square" rtlCol="0">
            <a:spAutoFit/>
          </a:bodyPr>
          <a:lstStyle>
            <a:defPPr>
              <a:defRPr lang="en-US"/>
            </a:defPPr>
            <a:lvl1pPr>
              <a:defRPr sz="2400">
                <a:solidFill>
                  <a:schemeClr val="bg1"/>
                </a:solidFill>
              </a:defRPr>
            </a:lvl1pPr>
          </a:lstStyle>
          <a:p>
            <a:pPr algn="l" defTabSz="457200" hangingPunct="1"/>
            <a:r>
              <a:rPr lang="fr-FR" sz="4000" b="1" kern="1200" dirty="0">
                <a:solidFill>
                  <a:prstClr val="white"/>
                </a:solidFill>
                <a:latin typeface="Calibri" panose="020F0502020204030204"/>
                <a:sym typeface="Wingdings" panose="05000000000000000000" pitchFamily="2" charset="2"/>
              </a:rPr>
              <a:t>Bâtiments en </a:t>
            </a:r>
            <a:r>
              <a:rPr lang="fr-FR" sz="4000" b="1" kern="1200" dirty="0" smtClean="0">
                <a:solidFill>
                  <a:prstClr val="white"/>
                </a:solidFill>
                <a:latin typeface="Calibri" panose="020F0502020204030204"/>
                <a:sym typeface="Wingdings" panose="05000000000000000000" pitchFamily="2" charset="2"/>
              </a:rPr>
              <a:t>2050</a:t>
            </a:r>
          </a:p>
          <a:p>
            <a:pPr algn="l" defTabSz="457200" hangingPunct="1"/>
            <a:endParaRPr lang="fr-FR" sz="700" b="1" kern="1200" dirty="0">
              <a:solidFill>
                <a:prstClr val="white"/>
              </a:solidFill>
              <a:latin typeface="Calibri" panose="020F0502020204030204"/>
              <a:sym typeface="Wingdings" panose="05000000000000000000" pitchFamily="2" charset="2"/>
            </a:endParaRPr>
          </a:p>
          <a:p>
            <a:pPr algn="l" defTabSz="457200" hangingPunct="1"/>
            <a:r>
              <a:rPr lang="fr-FR" sz="2800" b="1" kern="1200" dirty="0">
                <a:solidFill>
                  <a:prstClr val="white"/>
                </a:solidFill>
                <a:latin typeface="Calibri" panose="020F0502020204030204"/>
                <a:sym typeface="Wingdings" panose="05000000000000000000" pitchFamily="2" charset="2"/>
              </a:rPr>
              <a:t>-85% de </a:t>
            </a:r>
            <a:r>
              <a:rPr lang="fr-FR" sz="2800" b="1" kern="1200" dirty="0">
                <a:solidFill>
                  <a:prstClr val="white"/>
                </a:solidFill>
                <a:latin typeface="Calibri" panose="020F0502020204030204"/>
              </a:rPr>
              <a:t>constructions neuves </a:t>
            </a:r>
          </a:p>
          <a:p>
            <a:pPr algn="l" defTabSz="457200" hangingPunct="1"/>
            <a:endParaRPr lang="fr-FR" sz="1400" b="1" kern="1200" dirty="0">
              <a:solidFill>
                <a:prstClr val="white"/>
              </a:solidFill>
              <a:latin typeface="Calibri" panose="020F0502020204030204"/>
            </a:endParaRPr>
          </a:p>
          <a:p>
            <a:pPr algn="l" defTabSz="457200" hangingPunct="1"/>
            <a:r>
              <a:rPr lang="fr-FR" sz="2800" b="1" kern="1200" dirty="0">
                <a:solidFill>
                  <a:prstClr val="white"/>
                </a:solidFill>
                <a:latin typeface="Calibri" panose="020F0502020204030204"/>
              </a:rPr>
              <a:t>81% des logements </a:t>
            </a:r>
            <a:br>
              <a:rPr lang="fr-FR" sz="2800" b="1" kern="1200" dirty="0">
                <a:solidFill>
                  <a:prstClr val="white"/>
                </a:solidFill>
                <a:latin typeface="Calibri" panose="020F0502020204030204"/>
              </a:rPr>
            </a:br>
            <a:r>
              <a:rPr lang="fr-FR" sz="2800" b="1" kern="1200" dirty="0">
                <a:solidFill>
                  <a:prstClr val="white"/>
                </a:solidFill>
                <a:latin typeface="Calibri" panose="020F0502020204030204"/>
              </a:rPr>
              <a:t>existants avec une </a:t>
            </a:r>
            <a:r>
              <a:rPr lang="fr-FR" sz="2800" b="1" kern="1200" dirty="0" smtClean="0">
                <a:solidFill>
                  <a:prstClr val="white"/>
                </a:solidFill>
                <a:latin typeface="Calibri" panose="020F0502020204030204"/>
              </a:rPr>
              <a:t/>
            </a:r>
            <a:br>
              <a:rPr lang="fr-FR" sz="2800" b="1" kern="1200" dirty="0" smtClean="0">
                <a:solidFill>
                  <a:prstClr val="white"/>
                </a:solidFill>
                <a:latin typeface="Calibri" panose="020F0502020204030204"/>
              </a:rPr>
            </a:br>
            <a:r>
              <a:rPr lang="fr-FR" sz="2800" b="1" kern="1200" dirty="0" smtClean="0">
                <a:solidFill>
                  <a:prstClr val="white"/>
                </a:solidFill>
                <a:latin typeface="Calibri" panose="020F0502020204030204"/>
              </a:rPr>
              <a:t>consommation </a:t>
            </a:r>
            <a:r>
              <a:rPr lang="fr-FR" sz="2800" b="1" kern="1200" dirty="0">
                <a:solidFill>
                  <a:prstClr val="white"/>
                </a:solidFill>
                <a:latin typeface="Calibri" panose="020F0502020204030204"/>
              </a:rPr>
              <a:t/>
            </a:r>
            <a:br>
              <a:rPr lang="fr-FR" sz="2800" b="1" kern="1200" dirty="0">
                <a:solidFill>
                  <a:prstClr val="white"/>
                </a:solidFill>
                <a:latin typeface="Calibri" panose="020F0502020204030204"/>
              </a:rPr>
            </a:br>
            <a:r>
              <a:rPr lang="fr-FR" sz="2800" b="1" kern="1200" dirty="0">
                <a:solidFill>
                  <a:prstClr val="white"/>
                </a:solidFill>
                <a:latin typeface="Calibri" panose="020F0502020204030204"/>
              </a:rPr>
              <a:t>énergétique A ou B</a:t>
            </a:r>
            <a:endParaRPr lang="fr-FR" sz="2800" b="1" kern="1200" dirty="0">
              <a:solidFill>
                <a:prstClr val="white"/>
              </a:solidFill>
              <a:latin typeface="Calibri" panose="020F0502020204030204"/>
              <a:sym typeface="Wingdings" panose="05000000000000000000" pitchFamily="2" charset="2"/>
            </a:endParaRPr>
          </a:p>
        </p:txBody>
      </p:sp>
      <p:pic>
        <p:nvPicPr>
          <p:cNvPr id="12" name="Image 11"/>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7949507" y="1552021"/>
            <a:ext cx="1667218" cy="2288172"/>
          </a:xfrm>
          <a:prstGeom prst="rect">
            <a:avLst/>
          </a:prstGeom>
        </p:spPr>
      </p:pic>
      <p:sp>
        <p:nvSpPr>
          <p:cNvPr id="13" name="ZoneTexte 12"/>
          <p:cNvSpPr txBox="1"/>
          <p:nvPr/>
        </p:nvSpPr>
        <p:spPr>
          <a:xfrm>
            <a:off x="4899393" y="3401200"/>
            <a:ext cx="2279315" cy="430887"/>
          </a:xfrm>
          <a:prstGeom prst="rect">
            <a:avLst/>
          </a:prstGeom>
          <a:solidFill>
            <a:sysClr val="window" lastClr="FFFFFF"/>
          </a:solid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noProof="0" dirty="0" smtClean="0">
                <a:ln>
                  <a:noFill/>
                </a:ln>
                <a:solidFill>
                  <a:prstClr val="black"/>
                </a:solidFill>
                <a:effectLst/>
                <a:uLnTx/>
                <a:uFillTx/>
                <a:latin typeface="Calibri" panose="020F0502020204030204"/>
              </a:rPr>
              <a:t>Transition 2050 </a:t>
            </a:r>
            <a:r>
              <a:rPr kumimoji="0" lang="fr-FR" sz="1100" b="1" i="0" u="none" strike="noStrike" kern="1200" cap="none" spc="0" normalizeH="0" baseline="0" noProof="0" dirty="0" err="1" smtClean="0">
                <a:ln>
                  <a:noFill/>
                </a:ln>
                <a:solidFill>
                  <a:prstClr val="black"/>
                </a:solidFill>
                <a:effectLst/>
                <a:uLnTx/>
                <a:uFillTx/>
                <a:latin typeface="Calibri" panose="020F0502020204030204"/>
              </a:rPr>
              <a:t>Ademe</a:t>
            </a:r>
            <a:r>
              <a:rPr kumimoji="0" lang="fr-FR" sz="1100" b="1" i="0" u="none" strike="noStrike" kern="1200" cap="none" spc="0" normalizeH="0" baseline="0" noProof="0" dirty="0" smtClean="0">
                <a:ln>
                  <a:noFill/>
                </a:ln>
                <a:solidFill>
                  <a:prstClr val="black"/>
                </a:solidFill>
                <a:effectLst/>
                <a:uLnTx/>
                <a:uFillTx/>
                <a:latin typeface="Calibri" panose="020F0502020204030204"/>
              </a:rPr>
              <a:t> </a:t>
            </a:r>
            <a:br>
              <a:rPr kumimoji="0" lang="fr-FR" sz="1100" b="1" i="0" u="none" strike="noStrike" kern="1200" cap="none" spc="0" normalizeH="0" baseline="0" noProof="0" dirty="0" smtClean="0">
                <a:ln>
                  <a:noFill/>
                </a:ln>
                <a:solidFill>
                  <a:prstClr val="black"/>
                </a:solidFill>
                <a:effectLst/>
                <a:uLnTx/>
                <a:uFillTx/>
                <a:latin typeface="Calibri" panose="020F0502020204030204"/>
              </a:rPr>
            </a:br>
            <a:r>
              <a:rPr kumimoji="0" lang="fr-FR" sz="1100" b="0" i="0" u="none" strike="noStrike" kern="1200" cap="none" spc="0" normalizeH="0" baseline="0" noProof="0" dirty="0" smtClean="0">
                <a:ln>
                  <a:noFill/>
                </a:ln>
                <a:solidFill>
                  <a:prstClr val="black"/>
                </a:solidFill>
                <a:effectLst/>
                <a:uLnTx/>
                <a:uFillTx/>
                <a:latin typeface="Calibri" panose="020F0502020204030204"/>
              </a:rPr>
              <a:t>S2 Coopérations territoriales</a:t>
            </a:r>
          </a:p>
        </p:txBody>
      </p:sp>
      <p:sp>
        <p:nvSpPr>
          <p:cNvPr id="14" name="ZoneTexte 13"/>
          <p:cNvSpPr txBox="1"/>
          <p:nvPr/>
        </p:nvSpPr>
        <p:spPr>
          <a:xfrm>
            <a:off x="4836192" y="5875721"/>
            <a:ext cx="3386453" cy="923330"/>
          </a:xfrm>
          <a:prstGeom prst="rect">
            <a:avLst/>
          </a:prstGeom>
          <a:solidFill>
            <a:schemeClr val="bg1">
              <a:lumMod val="75000"/>
            </a:schemeClr>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BÂTIMENT</a:t>
            </a:r>
            <a:endParaRPr lang="fr-FR" sz="5400" kern="1200" dirty="0">
              <a:solidFill>
                <a:prstClr val="white"/>
              </a:solidFill>
              <a:latin typeface="Calibri" panose="020F0502020204030204"/>
            </a:endParaRPr>
          </a:p>
        </p:txBody>
      </p:sp>
      <p:sp>
        <p:nvSpPr>
          <p:cNvPr id="15" name="Rectangle 14"/>
          <p:cNvSpPr/>
          <p:nvPr/>
        </p:nvSpPr>
        <p:spPr>
          <a:xfrm>
            <a:off x="911633" y="3026330"/>
            <a:ext cx="1980000" cy="174089"/>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849102847"/>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rotWithShape="1">
          <a:blip r:embed="rId2"/>
          <a:srcRect l="14499" r="31539"/>
          <a:stretch/>
        </p:blipFill>
        <p:spPr>
          <a:xfrm>
            <a:off x="-8791" y="1654104"/>
            <a:ext cx="9908930" cy="4084674"/>
          </a:xfrm>
          <a:prstGeom prst="rect">
            <a:avLst/>
          </a:prstGeom>
        </p:spPr>
      </p:pic>
      <p:sp>
        <p:nvSpPr>
          <p:cNvPr id="438" name="Circle"/>
          <p:cNvSpPr/>
          <p:nvPr/>
        </p:nvSpPr>
        <p:spPr>
          <a:xfrm>
            <a:off x="505416" y="3050778"/>
            <a:ext cx="726913" cy="699439"/>
          </a:xfrm>
          <a:prstGeom prst="ellipse">
            <a:avLst/>
          </a:prstGeom>
          <a:solidFill>
            <a:schemeClr val="accent1">
              <a:lumMod val="40000"/>
              <a:lumOff val="60000"/>
              <a:alpha val="41155"/>
            </a:scheme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
        <p:nvSpPr>
          <p:cNvPr id="439" name="infrastructure urbaine + sociale"/>
          <p:cNvSpPr/>
          <p:nvPr/>
        </p:nvSpPr>
        <p:spPr>
          <a:xfrm>
            <a:off x="0" y="653256"/>
            <a:ext cx="2714026" cy="515938"/>
          </a:xfrm>
          <a:prstGeom prst="rect">
            <a:avLst/>
          </a:prstGeom>
          <a:solidFill>
            <a:schemeClr val="accent5">
              <a:hueOff val="-82419"/>
              <a:satOff val="-9513"/>
              <a:lumOff val="-16343"/>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300" dirty="0"/>
              <a:t>Economie</a:t>
            </a:r>
          </a:p>
          <a:p>
            <a:r>
              <a:rPr lang="fr-FR" sz="1300" dirty="0"/>
              <a:t>Commerce, industrie, Finance</a:t>
            </a:r>
            <a:endParaRPr sz="1300" dirty="0"/>
          </a:p>
        </p:txBody>
      </p:sp>
      <p:sp>
        <p:nvSpPr>
          <p:cNvPr id="5" name="Circle"/>
          <p:cNvSpPr/>
          <p:nvPr/>
        </p:nvSpPr>
        <p:spPr>
          <a:xfrm>
            <a:off x="3932117" y="3648694"/>
            <a:ext cx="418880" cy="441805"/>
          </a:xfrm>
          <a:prstGeom prst="ellipse">
            <a:avLst/>
          </a:prstGeom>
          <a:solidFill>
            <a:schemeClr val="accent3">
              <a:lumMod val="50000"/>
              <a:alpha val="41000"/>
            </a:scheme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
        <p:nvSpPr>
          <p:cNvPr id="8" name="Circle"/>
          <p:cNvSpPr/>
          <p:nvPr/>
        </p:nvSpPr>
        <p:spPr>
          <a:xfrm rot="2159329">
            <a:off x="4072633" y="3066667"/>
            <a:ext cx="1886743" cy="3174418"/>
          </a:xfrm>
          <a:prstGeom prst="ellipse">
            <a:avLst/>
          </a:prstGeom>
          <a:solidFill>
            <a:srgbClr val="5ED1A0">
              <a:alpha val="41155"/>
            </a:srgb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
        <p:nvSpPr>
          <p:cNvPr id="9" name="Circle"/>
          <p:cNvSpPr/>
          <p:nvPr/>
        </p:nvSpPr>
        <p:spPr>
          <a:xfrm>
            <a:off x="2240527" y="4090499"/>
            <a:ext cx="946999" cy="1029225"/>
          </a:xfrm>
          <a:prstGeom prst="ellipse">
            <a:avLst/>
          </a:prstGeom>
          <a:solidFill>
            <a:schemeClr val="accent3">
              <a:alpha val="41155"/>
            </a:scheme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
        <p:nvSpPr>
          <p:cNvPr id="22" name="Circle"/>
          <p:cNvSpPr/>
          <p:nvPr/>
        </p:nvSpPr>
        <p:spPr>
          <a:xfrm rot="3262891">
            <a:off x="5435426" y="2422286"/>
            <a:ext cx="997825" cy="702063"/>
          </a:xfrm>
          <a:prstGeom prst="ellipse">
            <a:avLst/>
          </a:prstGeom>
          <a:solidFill>
            <a:schemeClr val="accent3">
              <a:lumMod val="50000"/>
              <a:alpha val="41000"/>
            </a:scheme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
        <p:nvSpPr>
          <p:cNvPr id="25" name="infrastructure urbaine + sociale"/>
          <p:cNvSpPr/>
          <p:nvPr/>
        </p:nvSpPr>
        <p:spPr>
          <a:xfrm>
            <a:off x="5293957" y="2029166"/>
            <a:ext cx="836559" cy="268288"/>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latin typeface="Arial Narrow" panose="020B0606020202030204" pitchFamily="34" charset="0"/>
              </a:rPr>
              <a:t>Industrie</a:t>
            </a:r>
            <a:endParaRPr sz="1100" cap="all" dirty="0">
              <a:latin typeface="Arial Narrow" panose="020B0606020202030204" pitchFamily="34" charset="0"/>
            </a:endParaRPr>
          </a:p>
        </p:txBody>
      </p:sp>
      <p:sp>
        <p:nvSpPr>
          <p:cNvPr id="26" name="infrastructure urbaine + sociale"/>
          <p:cNvSpPr/>
          <p:nvPr/>
        </p:nvSpPr>
        <p:spPr>
          <a:xfrm>
            <a:off x="2280093" y="3956355"/>
            <a:ext cx="837374" cy="268288"/>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latin typeface="Arial Narrow" panose="020B0606020202030204" pitchFamily="34" charset="0"/>
              </a:rPr>
              <a:t>Entreprise</a:t>
            </a:r>
            <a:endParaRPr sz="1100" cap="all" dirty="0">
              <a:latin typeface="Arial Narrow" panose="020B0606020202030204" pitchFamily="34" charset="0"/>
            </a:endParaRPr>
          </a:p>
        </p:txBody>
      </p:sp>
      <p:sp>
        <p:nvSpPr>
          <p:cNvPr id="27" name="infrastructure urbaine + sociale"/>
          <p:cNvSpPr/>
          <p:nvPr/>
        </p:nvSpPr>
        <p:spPr>
          <a:xfrm>
            <a:off x="4597725" y="3190325"/>
            <a:ext cx="760696" cy="268288"/>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latin typeface="Arial Narrow" panose="020B0606020202030204" pitchFamily="34" charset="0"/>
              </a:rPr>
              <a:t>Commerce</a:t>
            </a:r>
            <a:endParaRPr sz="1100" cap="all" dirty="0">
              <a:latin typeface="Arial Narrow" panose="020B0606020202030204" pitchFamily="34" charset="0"/>
            </a:endParaRPr>
          </a:p>
        </p:txBody>
      </p:sp>
      <p:sp>
        <p:nvSpPr>
          <p:cNvPr id="29" name="infrastructure urbaine + sociale"/>
          <p:cNvSpPr/>
          <p:nvPr/>
        </p:nvSpPr>
        <p:spPr>
          <a:xfrm>
            <a:off x="487407" y="3005931"/>
            <a:ext cx="695077" cy="268288"/>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latin typeface="Arial Narrow" panose="020B0606020202030204" pitchFamily="34" charset="0"/>
              </a:rPr>
              <a:t>Finance</a:t>
            </a:r>
            <a:endParaRPr sz="1100" cap="all" dirty="0">
              <a:latin typeface="Arial Narrow" panose="020B0606020202030204" pitchFamily="34" charset="0"/>
            </a:endParaRPr>
          </a:p>
        </p:txBody>
      </p:sp>
      <p:sp>
        <p:nvSpPr>
          <p:cNvPr id="20" name="infrastructure urbaine + sociale"/>
          <p:cNvSpPr/>
          <p:nvPr/>
        </p:nvSpPr>
        <p:spPr>
          <a:xfrm>
            <a:off x="3700691" y="5774032"/>
            <a:ext cx="1302132" cy="402432"/>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latin typeface="Arial Narrow" panose="020B0606020202030204" pitchFamily="34" charset="0"/>
              </a:rPr>
              <a:t>Comportement de consommation</a:t>
            </a:r>
            <a:endParaRPr sz="1100" cap="all" dirty="0">
              <a:latin typeface="Arial Narrow" panose="020B0606020202030204" pitchFamily="34" charset="0"/>
            </a:endParaRPr>
          </a:p>
        </p:txBody>
      </p:sp>
      <p:sp>
        <p:nvSpPr>
          <p:cNvPr id="28" name="Circle"/>
          <p:cNvSpPr/>
          <p:nvPr/>
        </p:nvSpPr>
        <p:spPr>
          <a:xfrm>
            <a:off x="7751916" y="4280135"/>
            <a:ext cx="443751" cy="327551"/>
          </a:xfrm>
          <a:prstGeom prst="ellipse">
            <a:avLst/>
          </a:prstGeom>
          <a:solidFill>
            <a:schemeClr val="accent4">
              <a:alpha val="41000"/>
            </a:scheme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
        <p:nvSpPr>
          <p:cNvPr id="32" name="Circle"/>
          <p:cNvSpPr/>
          <p:nvPr/>
        </p:nvSpPr>
        <p:spPr>
          <a:xfrm>
            <a:off x="7266151" y="4693422"/>
            <a:ext cx="1859033" cy="1067098"/>
          </a:xfrm>
          <a:prstGeom prst="ellipse">
            <a:avLst/>
          </a:prstGeom>
          <a:solidFill>
            <a:schemeClr val="accent4">
              <a:alpha val="41000"/>
            </a:scheme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
        <p:nvSpPr>
          <p:cNvPr id="21" name="infrastructure urbaine + sociale"/>
          <p:cNvSpPr/>
          <p:nvPr/>
        </p:nvSpPr>
        <p:spPr>
          <a:xfrm>
            <a:off x="6138355" y="4312166"/>
            <a:ext cx="624547" cy="248886"/>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latin typeface="Arial Narrow" panose="020B0606020202030204" pitchFamily="34" charset="0"/>
              </a:rPr>
              <a:t>Déchet</a:t>
            </a:r>
            <a:endParaRPr sz="1100" cap="all" dirty="0">
              <a:latin typeface="Arial Narrow" panose="020B0606020202030204" pitchFamily="34" charset="0"/>
            </a:endParaRPr>
          </a:p>
        </p:txBody>
      </p:sp>
      <p:sp>
        <p:nvSpPr>
          <p:cNvPr id="30" name="ZoneTexte 29"/>
          <p:cNvSpPr txBox="1"/>
          <p:nvPr/>
        </p:nvSpPr>
        <p:spPr>
          <a:xfrm>
            <a:off x="4860440" y="629026"/>
            <a:ext cx="2294017" cy="791242"/>
          </a:xfrm>
          <a:prstGeom prst="rect">
            <a:avLst/>
          </a:prstGeom>
          <a:solidFill>
            <a:srgbClr val="E58E19"/>
          </a:solidFill>
        </p:spPr>
        <p:txBody>
          <a:bodyPr wrap="square" rtlCol="0">
            <a:spAutoFit/>
          </a:bodyPr>
          <a:lstStyle>
            <a:defPPr>
              <a:defRPr lang="en-US"/>
            </a:defPPr>
            <a:lvl1pPr>
              <a:defRPr sz="2400">
                <a:solidFill>
                  <a:schemeClr val="bg1"/>
                </a:solidFill>
              </a:defRPr>
            </a:lvl1pPr>
          </a:lstStyle>
          <a:p>
            <a:pPr algn="l"/>
            <a:r>
              <a:rPr lang="fr-FR" sz="975" b="1" dirty="0">
                <a:sym typeface="Wingdings" panose="05000000000000000000" pitchFamily="2" charset="2"/>
              </a:rPr>
              <a:t>Économie en 2050</a:t>
            </a:r>
          </a:p>
          <a:p>
            <a:pPr algn="l"/>
            <a:endParaRPr lang="fr-FR" sz="315" dirty="0">
              <a:sym typeface="Wingdings" panose="05000000000000000000" pitchFamily="2" charset="2"/>
            </a:endParaRPr>
          </a:p>
          <a:p>
            <a:pPr marL="107070" indent="-107070" algn="l">
              <a:buFont typeface="Arial" panose="020B0604020202020204" pitchFamily="34" charset="0"/>
              <a:buChar char="•"/>
            </a:pPr>
            <a:r>
              <a:rPr lang="fr-FR" sz="813" dirty="0">
                <a:sym typeface="Wingdings" panose="05000000000000000000" pitchFamily="2" charset="2"/>
              </a:rPr>
              <a:t>80% d’incorporation de matière premières recyclées dans les produits (7% en 2022)</a:t>
            </a:r>
          </a:p>
          <a:p>
            <a:pPr marL="107070" indent="-107070" algn="l">
              <a:buFont typeface="Arial" panose="020B0604020202020204" pitchFamily="34" charset="0"/>
              <a:buChar char="•"/>
            </a:pPr>
            <a:r>
              <a:rPr lang="fr-FR" sz="813" dirty="0">
                <a:sym typeface="Wingdings" panose="05000000000000000000" pitchFamily="2" charset="2"/>
              </a:rPr>
              <a:t>Des pièces détachées, disponibles pour la réparation pendant 15-20 ans</a:t>
            </a:r>
            <a:endParaRPr lang="fr-FR" sz="975" dirty="0">
              <a:sym typeface="Wingdings" panose="05000000000000000000" pitchFamily="2" charset="2"/>
            </a:endParaRPr>
          </a:p>
        </p:txBody>
      </p:sp>
      <p:sp>
        <p:nvSpPr>
          <p:cNvPr id="33" name="Rectangle 32"/>
          <p:cNvSpPr/>
          <p:nvPr/>
        </p:nvSpPr>
        <p:spPr>
          <a:xfrm>
            <a:off x="9239534" y="6198741"/>
            <a:ext cx="395785" cy="379591"/>
          </a:xfrm>
          <a:prstGeom prst="rect">
            <a:avLst/>
          </a:prstGeom>
          <a:solidFill>
            <a:schemeClr val="bg2">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fr-FR" sz="1800" b="0" i="0" u="none" strike="noStrike" cap="none" spc="0" normalizeH="0" baseline="0" dirty="0" smtClean="0">
                <a:ln>
                  <a:noFill/>
                </a:ln>
                <a:solidFill>
                  <a:srgbClr val="FFFFFF"/>
                </a:solidFill>
                <a:effectLst/>
                <a:uFillTx/>
                <a:latin typeface="Helvetica Neue Medium"/>
                <a:ea typeface="Helvetica Neue Medium"/>
                <a:cs typeface="Helvetica Neue Medium"/>
                <a:sym typeface="Helvetica Neue Medium"/>
              </a:rPr>
              <a:t>6</a:t>
            </a:r>
            <a:endParaRPr kumimoji="0" lang="fr-FR" sz="18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23" name="infrastructure urbaine + sociale"/>
          <p:cNvSpPr/>
          <p:nvPr/>
        </p:nvSpPr>
        <p:spPr>
          <a:xfrm>
            <a:off x="8244711" y="4312166"/>
            <a:ext cx="1109937" cy="404786"/>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smtClean="0">
                <a:latin typeface="Arial Narrow" panose="020B0606020202030204" pitchFamily="34" charset="0"/>
              </a:rPr>
              <a:t>Mutualisation, coopération</a:t>
            </a:r>
            <a:endParaRPr sz="1100" cap="all" dirty="0">
              <a:latin typeface="Arial Narrow" panose="020B0606020202030204" pitchFamily="34" charset="0"/>
            </a:endParaRPr>
          </a:p>
        </p:txBody>
      </p:sp>
      <p:sp>
        <p:nvSpPr>
          <p:cNvPr id="24" name="Circle"/>
          <p:cNvSpPr/>
          <p:nvPr/>
        </p:nvSpPr>
        <p:spPr>
          <a:xfrm>
            <a:off x="6228129" y="4522508"/>
            <a:ext cx="418880" cy="441805"/>
          </a:xfrm>
          <a:prstGeom prst="ellipse">
            <a:avLst/>
          </a:prstGeom>
          <a:solidFill>
            <a:srgbClr val="A28334">
              <a:alpha val="40784"/>
            </a:srgb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Tree>
    <p:extLst>
      <p:ext uri="{BB962C8B-B14F-4D97-AF65-F5344CB8AC3E}">
        <p14:creationId xmlns:p14="http://schemas.microsoft.com/office/powerpoint/2010/main" val="1456289832"/>
      </p:ext>
    </p:extLst>
  </p:cSld>
  <p:clrMapOvr>
    <a:masterClrMapping/>
  </p:clrMapOvr>
  <mc:AlternateContent xmlns:mc="http://schemas.openxmlformats.org/markup-compatibility/2006">
    <mc:Choice xmlns:p14="http://schemas.microsoft.com/office/powerpoint/2010/main" Requires="p14">
      <p:transition spd="slow" p14:dur="2000">
        <p:dissolve/>
      </p:transition>
    </mc:Choice>
    <mc:Fallback>
      <p:transition spd="slow">
        <p:dissolv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438"/>
                                        </p:tgtEl>
                                        <p:attrNameLst>
                                          <p:attrName>style.visibility</p:attrName>
                                        </p:attrNameLst>
                                      </p:cBhvr>
                                      <p:to>
                                        <p:strVal val="visible"/>
                                      </p:to>
                                    </p:set>
                                    <p:animEffect transition="in" filter="box(out)">
                                      <p:cBhvr>
                                        <p:cTn id="7" dur="200"/>
                                        <p:tgtEl>
                                          <p:spTgt spid="438"/>
                                        </p:tgtEl>
                                      </p:cBhvr>
                                    </p:animEffect>
                                  </p:childTnLst>
                                </p:cTn>
                              </p:par>
                            </p:childTnLst>
                          </p:cTn>
                        </p:par>
                      </p:childTnLst>
                    </p:cTn>
                  </p:par>
                  <p:par>
                    <p:cTn id="8" fill="hold">
                      <p:stCondLst>
                        <p:cond delay="indefinite"/>
                      </p:stCondLst>
                      <p:childTnLst>
                        <p:par>
                          <p:cTn id="9" fill="hold">
                            <p:stCondLst>
                              <p:cond delay="0"/>
                            </p:stCondLst>
                            <p:childTnLst>
                              <p:par>
                                <p:cTn id="10" presetID="-1" presetClass="path" presetSubtype="0" accel="50000" decel="50000" fill="hold" nodeType="clickEffect">
                                  <p:stCondLst>
                                    <p:cond delay="0"/>
                                  </p:stCondLst>
                                  <p:childTnLst>
                                    <p:animMotion origin="layout" path="M 0.000000 0.000000 L -0.208851 0.030492" pathEditMode="relative">
                                      <p:cBhvr>
                                        <p:cTn id="11" dur="1000" fill="hold"/>
                                        <p:tgtEl>
                                          <p:spTgt spid="438"/>
                                        </p:tgtEl>
                                        <p:attrNameLst>
                                          <p:attrName>ppt_x</p:attrName>
                                          <p:attrName>ppt_y</p:attrName>
                                        </p:attrNameLst>
                                      </p:cBhvr>
                                    </p:animMotion>
                                  </p:childTnLst>
                                </p:cTn>
                              </p:par>
                            </p:childTnLst>
                          </p:cTn>
                        </p:par>
                      </p:childTnLst>
                    </p:cTn>
                  </p:par>
                  <p:par>
                    <p:cTn id="12" fill="hold">
                      <p:stCondLst>
                        <p:cond delay="indefinite"/>
                      </p:stCondLst>
                      <p:childTnLst>
                        <p:par>
                          <p:cTn id="13" fill="hold">
                            <p:stCondLst>
                              <p:cond delay="0"/>
                            </p:stCondLst>
                            <p:childTnLst>
                              <p:par>
                                <p:cTn id="14" presetID="-1" presetClass="path" presetSubtype="0" accel="50000" decel="50000" fill="hold" nodeType="clickEffect">
                                  <p:stCondLst>
                                    <p:cond delay="0"/>
                                  </p:stCondLst>
                                  <p:childTnLst>
                                    <p:animMotion origin="layout" path="M -0.208851 0.030492 L -0.274422 -0.678708" pathEditMode="relative">
                                      <p:cBhvr>
                                        <p:cTn id="15" dur="1000" fill="hold"/>
                                        <p:tgtEl>
                                          <p:spTgt spid="438"/>
                                        </p:tgtEl>
                                        <p:attrNameLst>
                                          <p:attrName>ppt_x</p:attrName>
                                          <p:attrName>ppt_y</p:attrName>
                                        </p:attrNameLst>
                                      </p:cBhvr>
                                    </p:animMotion>
                                  </p:childTnLst>
                                </p:cTn>
                              </p:par>
                            </p:childTnLst>
                          </p:cTn>
                        </p:par>
                      </p:childTnLst>
                    </p:cTn>
                  </p:par>
                  <p:par>
                    <p:cTn id="16" fill="hold">
                      <p:stCondLst>
                        <p:cond delay="indefinite"/>
                      </p:stCondLst>
                      <p:childTnLst>
                        <p:par>
                          <p:cTn id="17" fill="hold">
                            <p:stCondLst>
                              <p:cond delay="0"/>
                            </p:stCondLst>
                            <p:childTnLst>
                              <p:par>
                                <p:cTn id="18" presetID="-1" presetClass="path" presetSubtype="0" accel="50000" decel="50000" fill="hold" nodeType="clickEffect">
                                  <p:stCondLst>
                                    <p:cond delay="0"/>
                                  </p:stCondLst>
                                  <p:childTnLst>
                                    <p:animMotion origin="layout" path="M -0.274422 -0.678708 L 0.098357 -0.385747" pathEditMode="relative">
                                      <p:cBhvr>
                                        <p:cTn id="19" dur="1000" fill="hold"/>
                                        <p:tgtEl>
                                          <p:spTgt spid="438"/>
                                        </p:tgtEl>
                                        <p:attrNameLst>
                                          <p:attrName>ppt_x</p:attrName>
                                          <p:attrName>ppt_y</p:attrName>
                                        </p:attrNameLst>
                                      </p:cBhvr>
                                    </p:animMotion>
                                  </p:childTnLst>
                                </p:cTn>
                              </p:par>
                            </p:childTnLst>
                          </p:cTn>
                        </p:par>
                      </p:childTnLst>
                    </p:cTn>
                  </p:par>
                  <p:par>
                    <p:cTn id="20" fill="hold">
                      <p:stCondLst>
                        <p:cond delay="indefinite"/>
                      </p:stCondLst>
                      <p:childTnLst>
                        <p:par>
                          <p:cTn id="21" fill="hold">
                            <p:stCondLst>
                              <p:cond delay="0"/>
                            </p:stCondLst>
                            <p:childTnLst>
                              <p:par>
                                <p:cTn id="22" presetID="-1" presetClass="path" presetSubtype="0" accel="50000" decel="50000" fill="hold" nodeType="clickEffect">
                                  <p:stCondLst>
                                    <p:cond delay="0"/>
                                  </p:stCondLst>
                                  <p:childTnLst>
                                    <p:animMotion origin="layout" path="M 0.098357 -0.385747 L 0.218882 -0.282960" pathEditMode="relative">
                                      <p:cBhvr>
                                        <p:cTn id="23" dur="1000" fill="hold"/>
                                        <p:tgtEl>
                                          <p:spTgt spid="438"/>
                                        </p:tgtEl>
                                        <p:attrNameLst>
                                          <p:attrName>ppt_x</p:attrName>
                                          <p:attrName>ppt_y</p:attrName>
                                        </p:attrNameLst>
                                      </p:cBhvr>
                                    </p:animMotion>
                                  </p:childTnLst>
                                </p:cTn>
                              </p:par>
                            </p:childTnLst>
                          </p:cTn>
                        </p:par>
                      </p:childTnLst>
                    </p:cTn>
                  </p:par>
                  <p:par>
                    <p:cTn id="24" fill="hold">
                      <p:stCondLst>
                        <p:cond delay="indefinite"/>
                      </p:stCondLst>
                      <p:childTnLst>
                        <p:par>
                          <p:cTn id="25" fill="hold">
                            <p:stCondLst>
                              <p:cond delay="0"/>
                            </p:stCondLst>
                            <p:childTnLst>
                              <p:par>
                                <p:cTn id="26" presetID="-1" presetClass="path" presetSubtype="0" accel="50000" decel="50000" fill="hold" nodeType="clickEffect">
                                  <p:stCondLst>
                                    <p:cond delay="0"/>
                                  </p:stCondLst>
                                  <p:childTnLst>
                                    <p:animMotion origin="layout" path="M 0.218882 -0.282960 L 0.241672 0.030492" pathEditMode="relative">
                                      <p:cBhvr>
                                        <p:cTn id="27" dur="1000" fill="hold"/>
                                        <p:tgtEl>
                                          <p:spTgt spid="438"/>
                                        </p:tgtEl>
                                        <p:attrNameLst>
                                          <p:attrName>ppt_x</p:attrName>
                                          <p:attrName>ppt_y</p:attrName>
                                        </p:attrNameLst>
                                      </p:cBhvr>
                                    </p:animMotion>
                                  </p:childTnLst>
                                </p:cTn>
                              </p:par>
                            </p:childTnLst>
                          </p:cTn>
                        </p:par>
                      </p:childTnLst>
                    </p:cTn>
                  </p:par>
                  <p:par>
                    <p:cTn id="28" fill="hold">
                      <p:stCondLst>
                        <p:cond delay="indefinite"/>
                      </p:stCondLst>
                      <p:childTnLst>
                        <p:par>
                          <p:cTn id="29" fill="hold">
                            <p:stCondLst>
                              <p:cond delay="0"/>
                            </p:stCondLst>
                            <p:childTnLst>
                              <p:par>
                                <p:cTn id="30" presetID="-1" presetClass="path" presetSubtype="0" accel="50000" decel="50000" fill="hold" nodeType="clickEffect">
                                  <p:stCondLst>
                                    <p:cond delay="0"/>
                                  </p:stCondLst>
                                  <p:childTnLst>
                                    <p:animMotion origin="layout" path="M 0.241672 0.030492 L 0.416468 -0.061963" pathEditMode="relative">
                                      <p:cBhvr>
                                        <p:cTn id="31" dur="1000" fill="hold"/>
                                        <p:tgtEl>
                                          <p:spTgt spid="438"/>
                                        </p:tgtEl>
                                        <p:attrNameLst>
                                          <p:attrName>ppt_x</p:attrName>
                                          <p:attrName>ppt_y</p:attrName>
                                        </p:attrNameLst>
                                      </p:cBhvr>
                                    </p:animMotion>
                                  </p:childTnLst>
                                </p:cTn>
                              </p:par>
                            </p:childTnLst>
                          </p:cTn>
                        </p:par>
                      </p:childTnLst>
                    </p:cTn>
                  </p:par>
                  <p:par>
                    <p:cTn id="32" fill="hold">
                      <p:stCondLst>
                        <p:cond delay="indefinite"/>
                      </p:stCondLst>
                      <p:childTnLst>
                        <p:par>
                          <p:cTn id="33" fill="hold">
                            <p:stCondLst>
                              <p:cond delay="0"/>
                            </p:stCondLst>
                            <p:childTnLst>
                              <p:par>
                                <p:cTn id="34" presetID="-1" presetClass="path" presetSubtype="0" accel="50000" decel="50000" fill="hold" nodeType="clickEffect">
                                  <p:stCondLst>
                                    <p:cond delay="0"/>
                                  </p:stCondLst>
                                  <p:childTnLst>
                                    <p:animMotion origin="layout" path="M 0.416468 -0.061963 L 0.512871 -0.172644" pathEditMode="relative">
                                      <p:cBhvr>
                                        <p:cTn id="35" dur="1000" fill="hold"/>
                                        <p:tgtEl>
                                          <p:spTgt spid="438"/>
                                        </p:tgtEl>
                                        <p:attrNameLst>
                                          <p:attrName>ppt_x</p:attrName>
                                          <p:attrName>ppt_y</p:attrName>
                                        </p:attrNameLst>
                                      </p:cBhvr>
                                    </p:animMotion>
                                  </p:childTnLst>
                                </p:cTn>
                              </p:par>
                            </p:childTnLst>
                          </p:cTn>
                        </p:par>
                      </p:childTnLst>
                    </p:cTn>
                  </p:par>
                  <p:par>
                    <p:cTn id="36" fill="hold">
                      <p:stCondLst>
                        <p:cond delay="indefinite"/>
                      </p:stCondLst>
                      <p:childTnLst>
                        <p:par>
                          <p:cTn id="37" fill="hold">
                            <p:stCondLst>
                              <p:cond delay="0"/>
                            </p:stCondLst>
                            <p:childTnLst>
                              <p:par>
                                <p:cTn id="38" presetID="-1" presetClass="path" presetSubtype="0" accel="50000" decel="50000" fill="hold" nodeType="clickEffect">
                                  <p:stCondLst>
                                    <p:cond delay="0"/>
                                  </p:stCondLst>
                                  <p:childTnLst>
                                    <p:animMotion origin="layout" path="M 0.512871 -0.172644 L 0.512871 -0.628391" pathEditMode="relative">
                                      <p:cBhvr>
                                        <p:cTn id="39" dur="1000" fill="hold"/>
                                        <p:tgtEl>
                                          <p:spTgt spid="438"/>
                                        </p:tgtEl>
                                        <p:attrNameLst>
                                          <p:attrName>ppt_x</p:attrName>
                                          <p:attrName>ppt_y</p:attrName>
                                        </p:attrNameLst>
                                      </p:cBhvr>
                                    </p:animMotion>
                                  </p:childTnLst>
                                </p:cTn>
                              </p:par>
                            </p:childTnLst>
                          </p:cTn>
                        </p:par>
                      </p:childTnLst>
                    </p:cTn>
                  </p:par>
                  <p:par>
                    <p:cTn id="40" fill="hold">
                      <p:stCondLst>
                        <p:cond delay="indefinite"/>
                      </p:stCondLst>
                      <p:childTnLst>
                        <p:par>
                          <p:cTn id="41" fill="hold">
                            <p:stCondLst>
                              <p:cond delay="0"/>
                            </p:stCondLst>
                            <p:childTnLst>
                              <p:par>
                                <p:cTn id="42" presetID="-1" presetClass="path" presetSubtype="0" accel="50000" decel="50000" fill="hold" nodeType="clickEffect">
                                  <p:stCondLst>
                                    <p:cond delay="0"/>
                                  </p:stCondLst>
                                  <p:childTnLst>
                                    <p:animMotion origin="layout" path="M 0.512871 -0.628391 L 0.614601 -0.245827" pathEditMode="relative">
                                      <p:cBhvr>
                                        <p:cTn id="43" dur="1000" fill="hold"/>
                                        <p:tgtEl>
                                          <p:spTgt spid="438"/>
                                        </p:tgtEl>
                                        <p:attrNameLst>
                                          <p:attrName>ppt_x</p:attrName>
                                          <p:attrName>ppt_y</p:attrName>
                                        </p:attrNameLst>
                                      </p:cBhvr>
                                    </p:animMotion>
                                  </p:childTnLst>
                                </p:cTn>
                              </p:par>
                            </p:childTnLst>
                          </p:cTn>
                        </p:par>
                        <p:par>
                          <p:cTn id="44" fill="hold">
                            <p:stCondLst>
                              <p:cond delay="1000"/>
                            </p:stCondLst>
                            <p:childTnLst>
                              <p:par>
                                <p:cTn id="45" presetID="4" presetClass="entr" presetSubtype="32" fill="hold" grpId="0" nodeType="afterEffect">
                                  <p:stCondLst>
                                    <p:cond delay="0"/>
                                  </p:stCondLst>
                                  <p:iterate>
                                    <p:tmAbs val="0"/>
                                  </p:iterate>
                                  <p:childTnLst>
                                    <p:set>
                                      <p:cBhvr>
                                        <p:cTn id="46" fill="hold"/>
                                        <p:tgtEl>
                                          <p:spTgt spid="5"/>
                                        </p:tgtEl>
                                        <p:attrNameLst>
                                          <p:attrName>style.visibility</p:attrName>
                                        </p:attrNameLst>
                                      </p:cBhvr>
                                      <p:to>
                                        <p:strVal val="visible"/>
                                      </p:to>
                                    </p:set>
                                    <p:animEffect transition="in" filter="box(out)">
                                      <p:cBhvr>
                                        <p:cTn id="47" dur="200"/>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path" presetSubtype="0" accel="50000" decel="50000" fill="hold" nodeType="clickEffect">
                                  <p:stCondLst>
                                    <p:cond delay="0"/>
                                  </p:stCondLst>
                                  <p:childTnLst>
                                    <p:animMotion origin="layout" path="M 0.000000 0.000000 L -0.208851 0.030492" pathEditMode="relative">
                                      <p:cBhvr>
                                        <p:cTn id="51" dur="1000" fill="hold"/>
                                        <p:tgtEl>
                                          <p:spTgt spid="5"/>
                                        </p:tgtEl>
                                        <p:attrNameLst>
                                          <p:attrName>ppt_x</p:attrName>
                                          <p:attrName>ppt_y</p:attrName>
                                        </p:attrNameLst>
                                      </p:cBhvr>
                                    </p:animMotion>
                                  </p:childTnLst>
                                </p:cTn>
                              </p:par>
                            </p:childTnLst>
                          </p:cTn>
                        </p:par>
                      </p:childTnLst>
                    </p:cTn>
                  </p:par>
                  <p:par>
                    <p:cTn id="52" fill="hold">
                      <p:stCondLst>
                        <p:cond delay="indefinite"/>
                      </p:stCondLst>
                      <p:childTnLst>
                        <p:par>
                          <p:cTn id="53" fill="hold">
                            <p:stCondLst>
                              <p:cond delay="0"/>
                            </p:stCondLst>
                            <p:childTnLst>
                              <p:par>
                                <p:cTn id="54" presetID="-1" presetClass="path" presetSubtype="0" accel="50000" decel="50000" fill="hold" nodeType="clickEffect">
                                  <p:stCondLst>
                                    <p:cond delay="0"/>
                                  </p:stCondLst>
                                  <p:childTnLst>
                                    <p:animMotion origin="layout" path="M -0.208851 0.030492 L -0.274422 -0.678708" pathEditMode="relative">
                                      <p:cBhvr>
                                        <p:cTn id="55" dur="1000" fill="hold"/>
                                        <p:tgtEl>
                                          <p:spTgt spid="5"/>
                                        </p:tgtEl>
                                        <p:attrNameLst>
                                          <p:attrName>ppt_x</p:attrName>
                                          <p:attrName>ppt_y</p:attrName>
                                        </p:attrNameLst>
                                      </p:cBhvr>
                                    </p:animMotion>
                                  </p:childTnLst>
                                </p:cTn>
                              </p:par>
                            </p:childTnLst>
                          </p:cTn>
                        </p:par>
                      </p:childTnLst>
                    </p:cTn>
                  </p:par>
                  <p:par>
                    <p:cTn id="56" fill="hold">
                      <p:stCondLst>
                        <p:cond delay="indefinite"/>
                      </p:stCondLst>
                      <p:childTnLst>
                        <p:par>
                          <p:cTn id="57" fill="hold">
                            <p:stCondLst>
                              <p:cond delay="0"/>
                            </p:stCondLst>
                            <p:childTnLst>
                              <p:par>
                                <p:cTn id="58" presetID="-1" presetClass="path" presetSubtype="0" accel="50000" decel="50000" fill="hold" nodeType="clickEffect">
                                  <p:stCondLst>
                                    <p:cond delay="0"/>
                                  </p:stCondLst>
                                  <p:childTnLst>
                                    <p:animMotion origin="layout" path="M -0.274422 -0.678708 L 0.098357 -0.385747" pathEditMode="relative">
                                      <p:cBhvr>
                                        <p:cTn id="59" dur="1000" fill="hold"/>
                                        <p:tgtEl>
                                          <p:spTgt spid="5"/>
                                        </p:tgtEl>
                                        <p:attrNameLst>
                                          <p:attrName>ppt_x</p:attrName>
                                          <p:attrName>ppt_y</p:attrName>
                                        </p:attrNameLst>
                                      </p:cBhvr>
                                    </p:animMotion>
                                  </p:childTnLst>
                                </p:cTn>
                              </p:par>
                            </p:childTnLst>
                          </p:cTn>
                        </p:par>
                      </p:childTnLst>
                    </p:cTn>
                  </p:par>
                  <p:par>
                    <p:cTn id="60" fill="hold">
                      <p:stCondLst>
                        <p:cond delay="indefinite"/>
                      </p:stCondLst>
                      <p:childTnLst>
                        <p:par>
                          <p:cTn id="61" fill="hold">
                            <p:stCondLst>
                              <p:cond delay="0"/>
                            </p:stCondLst>
                            <p:childTnLst>
                              <p:par>
                                <p:cTn id="62" presetID="-1" presetClass="path" presetSubtype="0" accel="50000" decel="50000" fill="hold" nodeType="clickEffect">
                                  <p:stCondLst>
                                    <p:cond delay="0"/>
                                  </p:stCondLst>
                                  <p:childTnLst>
                                    <p:animMotion origin="layout" path="M 0.098357 -0.385747 L 0.218882 -0.282960" pathEditMode="relative">
                                      <p:cBhvr>
                                        <p:cTn id="63" dur="1000" fill="hold"/>
                                        <p:tgtEl>
                                          <p:spTgt spid="5"/>
                                        </p:tgtEl>
                                        <p:attrNameLst>
                                          <p:attrName>ppt_x</p:attrName>
                                          <p:attrName>ppt_y</p:attrName>
                                        </p:attrNameLst>
                                      </p:cBhvr>
                                    </p:animMotion>
                                  </p:childTnLst>
                                </p:cTn>
                              </p:par>
                            </p:childTnLst>
                          </p:cTn>
                        </p:par>
                      </p:childTnLst>
                    </p:cTn>
                  </p:par>
                  <p:par>
                    <p:cTn id="64" fill="hold">
                      <p:stCondLst>
                        <p:cond delay="indefinite"/>
                      </p:stCondLst>
                      <p:childTnLst>
                        <p:par>
                          <p:cTn id="65" fill="hold">
                            <p:stCondLst>
                              <p:cond delay="0"/>
                            </p:stCondLst>
                            <p:childTnLst>
                              <p:par>
                                <p:cTn id="66" presetID="-1" presetClass="path" presetSubtype="0" accel="50000" decel="50000" fill="hold" nodeType="clickEffect">
                                  <p:stCondLst>
                                    <p:cond delay="0"/>
                                  </p:stCondLst>
                                  <p:childTnLst>
                                    <p:animMotion origin="layout" path="M 0.218882 -0.282960 L 0.241672 0.030492" pathEditMode="relative">
                                      <p:cBhvr>
                                        <p:cTn id="67" dur="1000" fill="hold"/>
                                        <p:tgtEl>
                                          <p:spTgt spid="5"/>
                                        </p:tgtEl>
                                        <p:attrNameLst>
                                          <p:attrName>ppt_x</p:attrName>
                                          <p:attrName>ppt_y</p:attrName>
                                        </p:attrNameLst>
                                      </p:cBhvr>
                                    </p:animMotion>
                                  </p:childTnLst>
                                </p:cTn>
                              </p:par>
                            </p:childTnLst>
                          </p:cTn>
                        </p:par>
                      </p:childTnLst>
                    </p:cTn>
                  </p:par>
                  <p:par>
                    <p:cTn id="68" fill="hold">
                      <p:stCondLst>
                        <p:cond delay="indefinite"/>
                      </p:stCondLst>
                      <p:childTnLst>
                        <p:par>
                          <p:cTn id="69" fill="hold">
                            <p:stCondLst>
                              <p:cond delay="0"/>
                            </p:stCondLst>
                            <p:childTnLst>
                              <p:par>
                                <p:cTn id="70" presetID="-1" presetClass="path" presetSubtype="0" accel="50000" decel="50000" fill="hold" nodeType="clickEffect">
                                  <p:stCondLst>
                                    <p:cond delay="0"/>
                                  </p:stCondLst>
                                  <p:childTnLst>
                                    <p:animMotion origin="layout" path="M 0.241672 0.030492 L 0.416468 -0.061963" pathEditMode="relative">
                                      <p:cBhvr>
                                        <p:cTn id="71" dur="1000" fill="hold"/>
                                        <p:tgtEl>
                                          <p:spTgt spid="5"/>
                                        </p:tgtEl>
                                        <p:attrNameLst>
                                          <p:attrName>ppt_x</p:attrName>
                                          <p:attrName>ppt_y</p:attrName>
                                        </p:attrNameLst>
                                      </p:cBhvr>
                                    </p:animMotion>
                                  </p:childTnLst>
                                </p:cTn>
                              </p:par>
                            </p:childTnLst>
                          </p:cTn>
                        </p:par>
                      </p:childTnLst>
                    </p:cTn>
                  </p:par>
                  <p:par>
                    <p:cTn id="72" fill="hold">
                      <p:stCondLst>
                        <p:cond delay="indefinite"/>
                      </p:stCondLst>
                      <p:childTnLst>
                        <p:par>
                          <p:cTn id="73" fill="hold">
                            <p:stCondLst>
                              <p:cond delay="0"/>
                            </p:stCondLst>
                            <p:childTnLst>
                              <p:par>
                                <p:cTn id="74" presetID="-1" presetClass="path" presetSubtype="0" accel="50000" decel="50000" fill="hold" nodeType="clickEffect">
                                  <p:stCondLst>
                                    <p:cond delay="0"/>
                                  </p:stCondLst>
                                  <p:childTnLst>
                                    <p:animMotion origin="layout" path="M 0.416468 -0.061963 L 0.512871 -0.172644" pathEditMode="relative">
                                      <p:cBhvr>
                                        <p:cTn id="75" dur="1000" fill="hold"/>
                                        <p:tgtEl>
                                          <p:spTgt spid="5"/>
                                        </p:tgtEl>
                                        <p:attrNameLst>
                                          <p:attrName>ppt_x</p:attrName>
                                          <p:attrName>ppt_y</p:attrName>
                                        </p:attrNameLst>
                                      </p:cBhvr>
                                    </p:animMotion>
                                  </p:childTnLst>
                                </p:cTn>
                              </p:par>
                            </p:childTnLst>
                          </p:cTn>
                        </p:par>
                      </p:childTnLst>
                    </p:cTn>
                  </p:par>
                  <p:par>
                    <p:cTn id="76" fill="hold">
                      <p:stCondLst>
                        <p:cond delay="indefinite"/>
                      </p:stCondLst>
                      <p:childTnLst>
                        <p:par>
                          <p:cTn id="77" fill="hold">
                            <p:stCondLst>
                              <p:cond delay="0"/>
                            </p:stCondLst>
                            <p:childTnLst>
                              <p:par>
                                <p:cTn id="78" presetID="-1" presetClass="path" presetSubtype="0" accel="50000" decel="50000" fill="hold" nodeType="clickEffect">
                                  <p:stCondLst>
                                    <p:cond delay="0"/>
                                  </p:stCondLst>
                                  <p:childTnLst>
                                    <p:animMotion origin="layout" path="M 0.512871 -0.172644 L 0.512871 -0.628391" pathEditMode="relative">
                                      <p:cBhvr>
                                        <p:cTn id="79" dur="1000" fill="hold"/>
                                        <p:tgtEl>
                                          <p:spTgt spid="5"/>
                                        </p:tgtEl>
                                        <p:attrNameLst>
                                          <p:attrName>ppt_x</p:attrName>
                                          <p:attrName>ppt_y</p:attrName>
                                        </p:attrNameLst>
                                      </p:cBhvr>
                                    </p:animMotion>
                                  </p:childTnLst>
                                </p:cTn>
                              </p:par>
                            </p:childTnLst>
                          </p:cTn>
                        </p:par>
                      </p:childTnLst>
                    </p:cTn>
                  </p:par>
                  <p:par>
                    <p:cTn id="80" fill="hold">
                      <p:stCondLst>
                        <p:cond delay="indefinite"/>
                      </p:stCondLst>
                      <p:childTnLst>
                        <p:par>
                          <p:cTn id="81" fill="hold">
                            <p:stCondLst>
                              <p:cond delay="0"/>
                            </p:stCondLst>
                            <p:childTnLst>
                              <p:par>
                                <p:cTn id="82" presetID="-1" presetClass="path" presetSubtype="0" accel="50000" decel="50000" fill="hold" nodeType="clickEffect">
                                  <p:stCondLst>
                                    <p:cond delay="0"/>
                                  </p:stCondLst>
                                  <p:childTnLst>
                                    <p:animMotion origin="layout" path="M 0.512871 -0.628391 L 0.614601 -0.245827" pathEditMode="relative">
                                      <p:cBhvr>
                                        <p:cTn id="83" dur="1000" fill="hold"/>
                                        <p:tgtEl>
                                          <p:spTgt spid="5"/>
                                        </p:tgtEl>
                                        <p:attrNameLst>
                                          <p:attrName>ppt_x</p:attrName>
                                          <p:attrName>ppt_y</p:attrName>
                                        </p:attrNameLst>
                                      </p:cBhvr>
                                    </p:animMotion>
                                  </p:childTnLst>
                                </p:cTn>
                              </p:par>
                            </p:childTnLst>
                          </p:cTn>
                        </p:par>
                        <p:par>
                          <p:cTn id="84" fill="hold">
                            <p:stCondLst>
                              <p:cond delay="1000"/>
                            </p:stCondLst>
                            <p:childTnLst>
                              <p:par>
                                <p:cTn id="85" presetID="4" presetClass="entr" presetSubtype="32" fill="hold" grpId="0" nodeType="afterEffect">
                                  <p:stCondLst>
                                    <p:cond delay="0"/>
                                  </p:stCondLst>
                                  <p:iterate>
                                    <p:tmAbs val="0"/>
                                  </p:iterate>
                                  <p:childTnLst>
                                    <p:set>
                                      <p:cBhvr>
                                        <p:cTn id="86" fill="hold"/>
                                        <p:tgtEl>
                                          <p:spTgt spid="8"/>
                                        </p:tgtEl>
                                        <p:attrNameLst>
                                          <p:attrName>style.visibility</p:attrName>
                                        </p:attrNameLst>
                                      </p:cBhvr>
                                      <p:to>
                                        <p:strVal val="visible"/>
                                      </p:to>
                                    </p:set>
                                    <p:animEffect transition="in" filter="box(out)">
                                      <p:cBhvr>
                                        <p:cTn id="87" dur="200"/>
                                        <p:tgtEl>
                                          <p:spTgt spid="8"/>
                                        </p:tgtEl>
                                      </p:cBhvr>
                                    </p:animEffect>
                                  </p:childTnLst>
                                </p:cTn>
                              </p:par>
                            </p:childTnLst>
                          </p:cTn>
                        </p:par>
                      </p:childTnLst>
                    </p:cTn>
                  </p:par>
                  <p:par>
                    <p:cTn id="88" fill="hold">
                      <p:stCondLst>
                        <p:cond delay="indefinite"/>
                      </p:stCondLst>
                      <p:childTnLst>
                        <p:par>
                          <p:cTn id="89" fill="hold">
                            <p:stCondLst>
                              <p:cond delay="0"/>
                            </p:stCondLst>
                            <p:childTnLst>
                              <p:par>
                                <p:cTn id="90" presetID="-1" presetClass="path" presetSubtype="0" accel="50000" decel="50000" fill="hold" nodeType="clickEffect">
                                  <p:stCondLst>
                                    <p:cond delay="0"/>
                                  </p:stCondLst>
                                  <p:childTnLst>
                                    <p:animMotion origin="layout" path="M 0.000000 0.000000 L -0.208851 0.030492" pathEditMode="relative">
                                      <p:cBhvr>
                                        <p:cTn id="91" dur="1000" fill="hold"/>
                                        <p:tgtEl>
                                          <p:spTgt spid="8"/>
                                        </p:tgtEl>
                                        <p:attrNameLst>
                                          <p:attrName>ppt_x</p:attrName>
                                          <p:attrName>ppt_y</p:attrName>
                                        </p:attrNameLst>
                                      </p:cBhvr>
                                    </p:animMotion>
                                  </p:childTnLst>
                                </p:cTn>
                              </p:par>
                            </p:childTnLst>
                          </p:cTn>
                        </p:par>
                      </p:childTnLst>
                    </p:cTn>
                  </p:par>
                  <p:par>
                    <p:cTn id="92" fill="hold">
                      <p:stCondLst>
                        <p:cond delay="indefinite"/>
                      </p:stCondLst>
                      <p:childTnLst>
                        <p:par>
                          <p:cTn id="93" fill="hold">
                            <p:stCondLst>
                              <p:cond delay="0"/>
                            </p:stCondLst>
                            <p:childTnLst>
                              <p:par>
                                <p:cTn id="94" presetID="-1" presetClass="path" presetSubtype="0" accel="50000" decel="50000" fill="hold" nodeType="clickEffect">
                                  <p:stCondLst>
                                    <p:cond delay="0"/>
                                  </p:stCondLst>
                                  <p:childTnLst>
                                    <p:animMotion origin="layout" path="M -0.208851 0.030492 L -0.274422 -0.678708" pathEditMode="relative">
                                      <p:cBhvr>
                                        <p:cTn id="95" dur="1000" fill="hold"/>
                                        <p:tgtEl>
                                          <p:spTgt spid="8"/>
                                        </p:tgtEl>
                                        <p:attrNameLst>
                                          <p:attrName>ppt_x</p:attrName>
                                          <p:attrName>ppt_y</p:attrName>
                                        </p:attrNameLst>
                                      </p:cBhvr>
                                    </p:animMotion>
                                  </p:childTnLst>
                                </p:cTn>
                              </p:par>
                            </p:childTnLst>
                          </p:cTn>
                        </p:par>
                      </p:childTnLst>
                    </p:cTn>
                  </p:par>
                  <p:par>
                    <p:cTn id="96" fill="hold">
                      <p:stCondLst>
                        <p:cond delay="indefinite"/>
                      </p:stCondLst>
                      <p:childTnLst>
                        <p:par>
                          <p:cTn id="97" fill="hold">
                            <p:stCondLst>
                              <p:cond delay="0"/>
                            </p:stCondLst>
                            <p:childTnLst>
                              <p:par>
                                <p:cTn id="98" presetID="-1" presetClass="path" presetSubtype="0" accel="50000" decel="50000" fill="hold" nodeType="clickEffect">
                                  <p:stCondLst>
                                    <p:cond delay="0"/>
                                  </p:stCondLst>
                                  <p:childTnLst>
                                    <p:animMotion origin="layout" path="M -0.274422 -0.678708 L 0.098357 -0.385747" pathEditMode="relative">
                                      <p:cBhvr>
                                        <p:cTn id="99" dur="1000" fill="hold"/>
                                        <p:tgtEl>
                                          <p:spTgt spid="8"/>
                                        </p:tgtEl>
                                        <p:attrNameLst>
                                          <p:attrName>ppt_x</p:attrName>
                                          <p:attrName>ppt_y</p:attrName>
                                        </p:attrNameLst>
                                      </p:cBhvr>
                                    </p:animMotion>
                                  </p:childTnLst>
                                </p:cTn>
                              </p:par>
                            </p:childTnLst>
                          </p:cTn>
                        </p:par>
                      </p:childTnLst>
                    </p:cTn>
                  </p:par>
                  <p:par>
                    <p:cTn id="100" fill="hold">
                      <p:stCondLst>
                        <p:cond delay="indefinite"/>
                      </p:stCondLst>
                      <p:childTnLst>
                        <p:par>
                          <p:cTn id="101" fill="hold">
                            <p:stCondLst>
                              <p:cond delay="0"/>
                            </p:stCondLst>
                            <p:childTnLst>
                              <p:par>
                                <p:cTn id="102" presetID="-1" presetClass="path" presetSubtype="0" accel="50000" decel="50000" fill="hold" nodeType="clickEffect">
                                  <p:stCondLst>
                                    <p:cond delay="0"/>
                                  </p:stCondLst>
                                  <p:childTnLst>
                                    <p:animMotion origin="layout" path="M 0.098357 -0.385747 L 0.218882 -0.282960" pathEditMode="relative">
                                      <p:cBhvr>
                                        <p:cTn id="103" dur="1000" fill="hold"/>
                                        <p:tgtEl>
                                          <p:spTgt spid="8"/>
                                        </p:tgtEl>
                                        <p:attrNameLst>
                                          <p:attrName>ppt_x</p:attrName>
                                          <p:attrName>ppt_y</p:attrName>
                                        </p:attrNameLst>
                                      </p:cBhvr>
                                    </p:animMotion>
                                  </p:childTnLst>
                                </p:cTn>
                              </p:par>
                            </p:childTnLst>
                          </p:cTn>
                        </p:par>
                      </p:childTnLst>
                    </p:cTn>
                  </p:par>
                  <p:par>
                    <p:cTn id="104" fill="hold">
                      <p:stCondLst>
                        <p:cond delay="indefinite"/>
                      </p:stCondLst>
                      <p:childTnLst>
                        <p:par>
                          <p:cTn id="105" fill="hold">
                            <p:stCondLst>
                              <p:cond delay="0"/>
                            </p:stCondLst>
                            <p:childTnLst>
                              <p:par>
                                <p:cTn id="106" presetID="-1" presetClass="path" presetSubtype="0" accel="50000" decel="50000" fill="hold" nodeType="clickEffect">
                                  <p:stCondLst>
                                    <p:cond delay="0"/>
                                  </p:stCondLst>
                                  <p:childTnLst>
                                    <p:animMotion origin="layout" path="M 0.218882 -0.282960 L 0.241672 0.030492" pathEditMode="relative">
                                      <p:cBhvr>
                                        <p:cTn id="107" dur="1000" fill="hold"/>
                                        <p:tgtEl>
                                          <p:spTgt spid="8"/>
                                        </p:tgtEl>
                                        <p:attrNameLst>
                                          <p:attrName>ppt_x</p:attrName>
                                          <p:attrName>ppt_y</p:attrName>
                                        </p:attrNameLst>
                                      </p:cBhvr>
                                    </p:animMotion>
                                  </p:childTnLst>
                                </p:cTn>
                              </p:par>
                            </p:childTnLst>
                          </p:cTn>
                        </p:par>
                      </p:childTnLst>
                    </p:cTn>
                  </p:par>
                  <p:par>
                    <p:cTn id="108" fill="hold">
                      <p:stCondLst>
                        <p:cond delay="indefinite"/>
                      </p:stCondLst>
                      <p:childTnLst>
                        <p:par>
                          <p:cTn id="109" fill="hold">
                            <p:stCondLst>
                              <p:cond delay="0"/>
                            </p:stCondLst>
                            <p:childTnLst>
                              <p:par>
                                <p:cTn id="110" presetID="-1" presetClass="path" presetSubtype="0" accel="50000" decel="50000" fill="hold" nodeType="clickEffect">
                                  <p:stCondLst>
                                    <p:cond delay="0"/>
                                  </p:stCondLst>
                                  <p:childTnLst>
                                    <p:animMotion origin="layout" path="M 0.241672 0.030492 L 0.416468 -0.061963" pathEditMode="relative">
                                      <p:cBhvr>
                                        <p:cTn id="111" dur="1000" fill="hold"/>
                                        <p:tgtEl>
                                          <p:spTgt spid="8"/>
                                        </p:tgtEl>
                                        <p:attrNameLst>
                                          <p:attrName>ppt_x</p:attrName>
                                          <p:attrName>ppt_y</p:attrName>
                                        </p:attrNameLst>
                                      </p:cBhvr>
                                    </p:animMotion>
                                  </p:childTnLst>
                                </p:cTn>
                              </p:par>
                            </p:childTnLst>
                          </p:cTn>
                        </p:par>
                      </p:childTnLst>
                    </p:cTn>
                  </p:par>
                  <p:par>
                    <p:cTn id="112" fill="hold">
                      <p:stCondLst>
                        <p:cond delay="indefinite"/>
                      </p:stCondLst>
                      <p:childTnLst>
                        <p:par>
                          <p:cTn id="113" fill="hold">
                            <p:stCondLst>
                              <p:cond delay="0"/>
                            </p:stCondLst>
                            <p:childTnLst>
                              <p:par>
                                <p:cTn id="114" presetID="-1" presetClass="path" presetSubtype="0" accel="50000" decel="50000" fill="hold" nodeType="clickEffect">
                                  <p:stCondLst>
                                    <p:cond delay="0"/>
                                  </p:stCondLst>
                                  <p:childTnLst>
                                    <p:animMotion origin="layout" path="M 0.416468 -0.061963 L 0.512871 -0.172644" pathEditMode="relative">
                                      <p:cBhvr>
                                        <p:cTn id="115" dur="1000" fill="hold"/>
                                        <p:tgtEl>
                                          <p:spTgt spid="8"/>
                                        </p:tgtEl>
                                        <p:attrNameLst>
                                          <p:attrName>ppt_x</p:attrName>
                                          <p:attrName>ppt_y</p:attrName>
                                        </p:attrNameLst>
                                      </p:cBhvr>
                                    </p:animMotion>
                                  </p:childTnLst>
                                </p:cTn>
                              </p:par>
                            </p:childTnLst>
                          </p:cTn>
                        </p:par>
                      </p:childTnLst>
                    </p:cTn>
                  </p:par>
                  <p:par>
                    <p:cTn id="116" fill="hold">
                      <p:stCondLst>
                        <p:cond delay="indefinite"/>
                      </p:stCondLst>
                      <p:childTnLst>
                        <p:par>
                          <p:cTn id="117" fill="hold">
                            <p:stCondLst>
                              <p:cond delay="0"/>
                            </p:stCondLst>
                            <p:childTnLst>
                              <p:par>
                                <p:cTn id="118" presetID="-1" presetClass="path" presetSubtype="0" accel="50000" decel="50000" fill="hold" nodeType="clickEffect">
                                  <p:stCondLst>
                                    <p:cond delay="0"/>
                                  </p:stCondLst>
                                  <p:childTnLst>
                                    <p:animMotion origin="layout" path="M 0.512871 -0.172644 L 0.512871 -0.628391" pathEditMode="relative">
                                      <p:cBhvr>
                                        <p:cTn id="119" dur="1000" fill="hold"/>
                                        <p:tgtEl>
                                          <p:spTgt spid="8"/>
                                        </p:tgtEl>
                                        <p:attrNameLst>
                                          <p:attrName>ppt_x</p:attrName>
                                          <p:attrName>ppt_y</p:attrName>
                                        </p:attrNameLst>
                                      </p:cBhvr>
                                    </p:animMotion>
                                  </p:childTnLst>
                                </p:cTn>
                              </p:par>
                            </p:childTnLst>
                          </p:cTn>
                        </p:par>
                      </p:childTnLst>
                    </p:cTn>
                  </p:par>
                  <p:par>
                    <p:cTn id="120" fill="hold">
                      <p:stCondLst>
                        <p:cond delay="indefinite"/>
                      </p:stCondLst>
                      <p:childTnLst>
                        <p:par>
                          <p:cTn id="121" fill="hold">
                            <p:stCondLst>
                              <p:cond delay="0"/>
                            </p:stCondLst>
                            <p:childTnLst>
                              <p:par>
                                <p:cTn id="122" presetID="-1" presetClass="path" presetSubtype="0" accel="50000" decel="50000" fill="hold" nodeType="clickEffect">
                                  <p:stCondLst>
                                    <p:cond delay="0"/>
                                  </p:stCondLst>
                                  <p:childTnLst>
                                    <p:animMotion origin="layout" path="M 0.512871 -0.628391 L 0.614601 -0.245827" pathEditMode="relative">
                                      <p:cBhvr>
                                        <p:cTn id="123" dur="1000" fill="hold"/>
                                        <p:tgtEl>
                                          <p:spTgt spid="8"/>
                                        </p:tgtEl>
                                        <p:attrNameLst>
                                          <p:attrName>ppt_x</p:attrName>
                                          <p:attrName>ppt_y</p:attrName>
                                        </p:attrNameLst>
                                      </p:cBhvr>
                                    </p:animMotion>
                                  </p:childTnLst>
                                </p:cTn>
                              </p:par>
                            </p:childTnLst>
                          </p:cTn>
                        </p:par>
                        <p:par>
                          <p:cTn id="124" fill="hold">
                            <p:stCondLst>
                              <p:cond delay="1000"/>
                            </p:stCondLst>
                            <p:childTnLst>
                              <p:par>
                                <p:cTn id="125" presetID="4" presetClass="entr" presetSubtype="32" fill="hold" grpId="0" nodeType="afterEffect">
                                  <p:stCondLst>
                                    <p:cond delay="0"/>
                                  </p:stCondLst>
                                  <p:iterate>
                                    <p:tmAbs val="0"/>
                                  </p:iterate>
                                  <p:childTnLst>
                                    <p:set>
                                      <p:cBhvr>
                                        <p:cTn id="126" fill="hold"/>
                                        <p:tgtEl>
                                          <p:spTgt spid="9"/>
                                        </p:tgtEl>
                                        <p:attrNameLst>
                                          <p:attrName>style.visibility</p:attrName>
                                        </p:attrNameLst>
                                      </p:cBhvr>
                                      <p:to>
                                        <p:strVal val="visible"/>
                                      </p:to>
                                    </p:set>
                                    <p:animEffect transition="in" filter="box(out)">
                                      <p:cBhvr>
                                        <p:cTn id="127" dur="200"/>
                                        <p:tgtEl>
                                          <p:spTgt spid="9"/>
                                        </p:tgtEl>
                                      </p:cBhvr>
                                    </p:animEffect>
                                  </p:childTnLst>
                                </p:cTn>
                              </p:par>
                            </p:childTnLst>
                          </p:cTn>
                        </p:par>
                      </p:childTnLst>
                    </p:cTn>
                  </p:par>
                  <p:par>
                    <p:cTn id="128" fill="hold">
                      <p:stCondLst>
                        <p:cond delay="indefinite"/>
                      </p:stCondLst>
                      <p:childTnLst>
                        <p:par>
                          <p:cTn id="129" fill="hold">
                            <p:stCondLst>
                              <p:cond delay="0"/>
                            </p:stCondLst>
                            <p:childTnLst>
                              <p:par>
                                <p:cTn id="130" presetID="-1" presetClass="path" presetSubtype="0" accel="50000" decel="50000" fill="hold" nodeType="clickEffect">
                                  <p:stCondLst>
                                    <p:cond delay="0"/>
                                  </p:stCondLst>
                                  <p:childTnLst>
                                    <p:animMotion origin="layout" path="M 0.000000 0.000000 L -0.208851 0.030492" pathEditMode="relative">
                                      <p:cBhvr>
                                        <p:cTn id="131" dur="1000" fill="hold"/>
                                        <p:tgtEl>
                                          <p:spTgt spid="9"/>
                                        </p:tgtEl>
                                        <p:attrNameLst>
                                          <p:attrName>ppt_x</p:attrName>
                                          <p:attrName>ppt_y</p:attrName>
                                        </p:attrNameLst>
                                      </p:cBhvr>
                                    </p:animMotion>
                                  </p:childTnLst>
                                </p:cTn>
                              </p:par>
                            </p:childTnLst>
                          </p:cTn>
                        </p:par>
                      </p:childTnLst>
                    </p:cTn>
                  </p:par>
                  <p:par>
                    <p:cTn id="132" fill="hold">
                      <p:stCondLst>
                        <p:cond delay="indefinite"/>
                      </p:stCondLst>
                      <p:childTnLst>
                        <p:par>
                          <p:cTn id="133" fill="hold">
                            <p:stCondLst>
                              <p:cond delay="0"/>
                            </p:stCondLst>
                            <p:childTnLst>
                              <p:par>
                                <p:cTn id="134" presetID="-1" presetClass="path" presetSubtype="0" accel="50000" decel="50000" fill="hold" nodeType="clickEffect">
                                  <p:stCondLst>
                                    <p:cond delay="0"/>
                                  </p:stCondLst>
                                  <p:childTnLst>
                                    <p:animMotion origin="layout" path="M -0.208851 0.030492 L -0.274422 -0.678708" pathEditMode="relative">
                                      <p:cBhvr>
                                        <p:cTn id="135" dur="1000" fill="hold"/>
                                        <p:tgtEl>
                                          <p:spTgt spid="9"/>
                                        </p:tgtEl>
                                        <p:attrNameLst>
                                          <p:attrName>ppt_x</p:attrName>
                                          <p:attrName>ppt_y</p:attrName>
                                        </p:attrNameLst>
                                      </p:cBhvr>
                                    </p:animMotion>
                                  </p:childTnLst>
                                </p:cTn>
                              </p:par>
                            </p:childTnLst>
                          </p:cTn>
                        </p:par>
                      </p:childTnLst>
                    </p:cTn>
                  </p:par>
                  <p:par>
                    <p:cTn id="136" fill="hold">
                      <p:stCondLst>
                        <p:cond delay="indefinite"/>
                      </p:stCondLst>
                      <p:childTnLst>
                        <p:par>
                          <p:cTn id="137" fill="hold">
                            <p:stCondLst>
                              <p:cond delay="0"/>
                            </p:stCondLst>
                            <p:childTnLst>
                              <p:par>
                                <p:cTn id="138" presetID="-1" presetClass="path" presetSubtype="0" accel="50000" decel="50000" fill="hold" nodeType="clickEffect">
                                  <p:stCondLst>
                                    <p:cond delay="0"/>
                                  </p:stCondLst>
                                  <p:childTnLst>
                                    <p:animMotion origin="layout" path="M -0.274422 -0.678708 L 0.098357 -0.385747" pathEditMode="relative">
                                      <p:cBhvr>
                                        <p:cTn id="139" dur="1000" fill="hold"/>
                                        <p:tgtEl>
                                          <p:spTgt spid="9"/>
                                        </p:tgtEl>
                                        <p:attrNameLst>
                                          <p:attrName>ppt_x</p:attrName>
                                          <p:attrName>ppt_y</p:attrName>
                                        </p:attrNameLst>
                                      </p:cBhvr>
                                    </p:animMotion>
                                  </p:childTnLst>
                                </p:cTn>
                              </p:par>
                            </p:childTnLst>
                          </p:cTn>
                        </p:par>
                      </p:childTnLst>
                    </p:cTn>
                  </p:par>
                  <p:par>
                    <p:cTn id="140" fill="hold">
                      <p:stCondLst>
                        <p:cond delay="indefinite"/>
                      </p:stCondLst>
                      <p:childTnLst>
                        <p:par>
                          <p:cTn id="141" fill="hold">
                            <p:stCondLst>
                              <p:cond delay="0"/>
                            </p:stCondLst>
                            <p:childTnLst>
                              <p:par>
                                <p:cTn id="142" presetID="-1" presetClass="path" presetSubtype="0" accel="50000" decel="50000" fill="hold" nodeType="clickEffect">
                                  <p:stCondLst>
                                    <p:cond delay="0"/>
                                  </p:stCondLst>
                                  <p:childTnLst>
                                    <p:animMotion origin="layout" path="M 0.098357 -0.385747 L 0.218882 -0.282960" pathEditMode="relative">
                                      <p:cBhvr>
                                        <p:cTn id="143" dur="1000" fill="hold"/>
                                        <p:tgtEl>
                                          <p:spTgt spid="9"/>
                                        </p:tgtEl>
                                        <p:attrNameLst>
                                          <p:attrName>ppt_x</p:attrName>
                                          <p:attrName>ppt_y</p:attrName>
                                        </p:attrNameLst>
                                      </p:cBhvr>
                                    </p:animMotion>
                                  </p:childTnLst>
                                </p:cTn>
                              </p:par>
                            </p:childTnLst>
                          </p:cTn>
                        </p:par>
                      </p:childTnLst>
                    </p:cTn>
                  </p:par>
                  <p:par>
                    <p:cTn id="144" fill="hold">
                      <p:stCondLst>
                        <p:cond delay="indefinite"/>
                      </p:stCondLst>
                      <p:childTnLst>
                        <p:par>
                          <p:cTn id="145" fill="hold">
                            <p:stCondLst>
                              <p:cond delay="0"/>
                            </p:stCondLst>
                            <p:childTnLst>
                              <p:par>
                                <p:cTn id="146" presetID="-1" presetClass="path" presetSubtype="0" accel="50000" decel="50000" fill="hold" nodeType="clickEffect">
                                  <p:stCondLst>
                                    <p:cond delay="0"/>
                                  </p:stCondLst>
                                  <p:childTnLst>
                                    <p:animMotion origin="layout" path="M 0.218882 -0.282960 L 0.241672 0.030492" pathEditMode="relative">
                                      <p:cBhvr>
                                        <p:cTn id="147" dur="1000" fill="hold"/>
                                        <p:tgtEl>
                                          <p:spTgt spid="9"/>
                                        </p:tgtEl>
                                        <p:attrNameLst>
                                          <p:attrName>ppt_x</p:attrName>
                                          <p:attrName>ppt_y</p:attrName>
                                        </p:attrNameLst>
                                      </p:cBhvr>
                                    </p:animMotion>
                                  </p:childTnLst>
                                </p:cTn>
                              </p:par>
                            </p:childTnLst>
                          </p:cTn>
                        </p:par>
                      </p:childTnLst>
                    </p:cTn>
                  </p:par>
                  <p:par>
                    <p:cTn id="148" fill="hold">
                      <p:stCondLst>
                        <p:cond delay="indefinite"/>
                      </p:stCondLst>
                      <p:childTnLst>
                        <p:par>
                          <p:cTn id="149" fill="hold">
                            <p:stCondLst>
                              <p:cond delay="0"/>
                            </p:stCondLst>
                            <p:childTnLst>
                              <p:par>
                                <p:cTn id="150" presetID="-1" presetClass="path" presetSubtype="0" accel="50000" decel="50000" fill="hold" nodeType="clickEffect">
                                  <p:stCondLst>
                                    <p:cond delay="0"/>
                                  </p:stCondLst>
                                  <p:childTnLst>
                                    <p:animMotion origin="layout" path="M 0.241672 0.030492 L 0.416468 -0.061963" pathEditMode="relative">
                                      <p:cBhvr>
                                        <p:cTn id="151" dur="1000" fill="hold"/>
                                        <p:tgtEl>
                                          <p:spTgt spid="9"/>
                                        </p:tgtEl>
                                        <p:attrNameLst>
                                          <p:attrName>ppt_x</p:attrName>
                                          <p:attrName>ppt_y</p:attrName>
                                        </p:attrNameLst>
                                      </p:cBhvr>
                                    </p:animMotion>
                                  </p:childTnLst>
                                </p:cTn>
                              </p:par>
                            </p:childTnLst>
                          </p:cTn>
                        </p:par>
                      </p:childTnLst>
                    </p:cTn>
                  </p:par>
                  <p:par>
                    <p:cTn id="152" fill="hold">
                      <p:stCondLst>
                        <p:cond delay="indefinite"/>
                      </p:stCondLst>
                      <p:childTnLst>
                        <p:par>
                          <p:cTn id="153" fill="hold">
                            <p:stCondLst>
                              <p:cond delay="0"/>
                            </p:stCondLst>
                            <p:childTnLst>
                              <p:par>
                                <p:cTn id="154" presetID="-1" presetClass="path" presetSubtype="0" accel="50000" decel="50000" fill="hold" nodeType="clickEffect">
                                  <p:stCondLst>
                                    <p:cond delay="0"/>
                                  </p:stCondLst>
                                  <p:childTnLst>
                                    <p:animMotion origin="layout" path="M 0.416468 -0.061963 L 0.512871 -0.172644" pathEditMode="relative">
                                      <p:cBhvr>
                                        <p:cTn id="155" dur="1000" fill="hold"/>
                                        <p:tgtEl>
                                          <p:spTgt spid="9"/>
                                        </p:tgtEl>
                                        <p:attrNameLst>
                                          <p:attrName>ppt_x</p:attrName>
                                          <p:attrName>ppt_y</p:attrName>
                                        </p:attrNameLst>
                                      </p:cBhvr>
                                    </p:animMotion>
                                  </p:childTnLst>
                                </p:cTn>
                              </p:par>
                            </p:childTnLst>
                          </p:cTn>
                        </p:par>
                      </p:childTnLst>
                    </p:cTn>
                  </p:par>
                  <p:par>
                    <p:cTn id="156" fill="hold">
                      <p:stCondLst>
                        <p:cond delay="indefinite"/>
                      </p:stCondLst>
                      <p:childTnLst>
                        <p:par>
                          <p:cTn id="157" fill="hold">
                            <p:stCondLst>
                              <p:cond delay="0"/>
                            </p:stCondLst>
                            <p:childTnLst>
                              <p:par>
                                <p:cTn id="158" presetID="-1" presetClass="path" presetSubtype="0" accel="50000" decel="50000" fill="hold" nodeType="clickEffect">
                                  <p:stCondLst>
                                    <p:cond delay="0"/>
                                  </p:stCondLst>
                                  <p:childTnLst>
                                    <p:animMotion origin="layout" path="M 0.512871 -0.172644 L 0.512871 -0.628391" pathEditMode="relative">
                                      <p:cBhvr>
                                        <p:cTn id="159" dur="1000" fill="hold"/>
                                        <p:tgtEl>
                                          <p:spTgt spid="9"/>
                                        </p:tgtEl>
                                        <p:attrNameLst>
                                          <p:attrName>ppt_x</p:attrName>
                                          <p:attrName>ppt_y</p:attrName>
                                        </p:attrNameLst>
                                      </p:cBhvr>
                                    </p:animMotion>
                                  </p:childTnLst>
                                </p:cTn>
                              </p:par>
                            </p:childTnLst>
                          </p:cTn>
                        </p:par>
                      </p:childTnLst>
                    </p:cTn>
                  </p:par>
                  <p:par>
                    <p:cTn id="160" fill="hold">
                      <p:stCondLst>
                        <p:cond delay="indefinite"/>
                      </p:stCondLst>
                      <p:childTnLst>
                        <p:par>
                          <p:cTn id="161" fill="hold">
                            <p:stCondLst>
                              <p:cond delay="0"/>
                            </p:stCondLst>
                            <p:childTnLst>
                              <p:par>
                                <p:cTn id="162" presetID="-1" presetClass="path" presetSubtype="0" accel="50000" decel="50000" fill="hold" nodeType="clickEffect">
                                  <p:stCondLst>
                                    <p:cond delay="0"/>
                                  </p:stCondLst>
                                  <p:childTnLst>
                                    <p:animMotion origin="layout" path="M 0.512871 -0.628391 L 0.614601 -0.245827" pathEditMode="relative">
                                      <p:cBhvr>
                                        <p:cTn id="163" dur="1000" fill="hold"/>
                                        <p:tgtEl>
                                          <p:spTgt spid="9"/>
                                        </p:tgtEl>
                                        <p:attrNameLst>
                                          <p:attrName>ppt_x</p:attrName>
                                          <p:attrName>ppt_y</p:attrName>
                                        </p:attrNameLst>
                                      </p:cBhvr>
                                    </p:animMotion>
                                  </p:childTnLst>
                                </p:cTn>
                              </p:par>
                            </p:childTnLst>
                          </p:cTn>
                        </p:par>
                        <p:par>
                          <p:cTn id="164" fill="hold">
                            <p:stCondLst>
                              <p:cond delay="1000"/>
                            </p:stCondLst>
                            <p:childTnLst>
                              <p:par>
                                <p:cTn id="165" presetID="4" presetClass="entr" presetSubtype="32" fill="hold" grpId="0" nodeType="afterEffect">
                                  <p:stCondLst>
                                    <p:cond delay="0"/>
                                  </p:stCondLst>
                                  <p:iterate>
                                    <p:tmAbs val="0"/>
                                  </p:iterate>
                                  <p:childTnLst>
                                    <p:set>
                                      <p:cBhvr>
                                        <p:cTn id="166" fill="hold"/>
                                        <p:tgtEl>
                                          <p:spTgt spid="22"/>
                                        </p:tgtEl>
                                        <p:attrNameLst>
                                          <p:attrName>style.visibility</p:attrName>
                                        </p:attrNameLst>
                                      </p:cBhvr>
                                      <p:to>
                                        <p:strVal val="visible"/>
                                      </p:to>
                                    </p:set>
                                    <p:animEffect transition="in" filter="box(out)">
                                      <p:cBhvr>
                                        <p:cTn id="167" dur="200"/>
                                        <p:tgtEl>
                                          <p:spTgt spid="22"/>
                                        </p:tgtEl>
                                      </p:cBhvr>
                                    </p:animEffect>
                                  </p:childTnLst>
                                </p:cTn>
                              </p:par>
                            </p:childTnLst>
                          </p:cTn>
                        </p:par>
                      </p:childTnLst>
                    </p:cTn>
                  </p:par>
                  <p:par>
                    <p:cTn id="168" fill="hold">
                      <p:stCondLst>
                        <p:cond delay="indefinite"/>
                      </p:stCondLst>
                      <p:childTnLst>
                        <p:par>
                          <p:cTn id="169" fill="hold">
                            <p:stCondLst>
                              <p:cond delay="0"/>
                            </p:stCondLst>
                            <p:childTnLst>
                              <p:par>
                                <p:cTn id="170" presetID="-1" presetClass="path" presetSubtype="0" accel="50000" decel="50000" fill="hold" nodeType="clickEffect">
                                  <p:stCondLst>
                                    <p:cond delay="0"/>
                                  </p:stCondLst>
                                  <p:childTnLst>
                                    <p:animMotion origin="layout" path="M 0.000000 0.000000 L -0.208851 0.030492" pathEditMode="relative">
                                      <p:cBhvr>
                                        <p:cTn id="171" dur="1000" fill="hold"/>
                                        <p:tgtEl>
                                          <p:spTgt spid="22"/>
                                        </p:tgtEl>
                                        <p:attrNameLst>
                                          <p:attrName>ppt_x</p:attrName>
                                          <p:attrName>ppt_y</p:attrName>
                                        </p:attrNameLst>
                                      </p:cBhvr>
                                    </p:animMotion>
                                  </p:childTnLst>
                                </p:cTn>
                              </p:par>
                            </p:childTnLst>
                          </p:cTn>
                        </p:par>
                      </p:childTnLst>
                    </p:cTn>
                  </p:par>
                  <p:par>
                    <p:cTn id="172" fill="hold">
                      <p:stCondLst>
                        <p:cond delay="indefinite"/>
                      </p:stCondLst>
                      <p:childTnLst>
                        <p:par>
                          <p:cTn id="173" fill="hold">
                            <p:stCondLst>
                              <p:cond delay="0"/>
                            </p:stCondLst>
                            <p:childTnLst>
                              <p:par>
                                <p:cTn id="174" presetID="-1" presetClass="path" presetSubtype="0" accel="50000" decel="50000" fill="hold" nodeType="clickEffect">
                                  <p:stCondLst>
                                    <p:cond delay="0"/>
                                  </p:stCondLst>
                                  <p:childTnLst>
                                    <p:animMotion origin="layout" path="M -0.208851 0.030492 L -0.274422 -0.678708" pathEditMode="relative">
                                      <p:cBhvr>
                                        <p:cTn id="175" dur="1000" fill="hold"/>
                                        <p:tgtEl>
                                          <p:spTgt spid="22"/>
                                        </p:tgtEl>
                                        <p:attrNameLst>
                                          <p:attrName>ppt_x</p:attrName>
                                          <p:attrName>ppt_y</p:attrName>
                                        </p:attrNameLst>
                                      </p:cBhvr>
                                    </p:animMotion>
                                  </p:childTnLst>
                                </p:cTn>
                              </p:par>
                            </p:childTnLst>
                          </p:cTn>
                        </p:par>
                      </p:childTnLst>
                    </p:cTn>
                  </p:par>
                  <p:par>
                    <p:cTn id="176" fill="hold">
                      <p:stCondLst>
                        <p:cond delay="indefinite"/>
                      </p:stCondLst>
                      <p:childTnLst>
                        <p:par>
                          <p:cTn id="177" fill="hold">
                            <p:stCondLst>
                              <p:cond delay="0"/>
                            </p:stCondLst>
                            <p:childTnLst>
                              <p:par>
                                <p:cTn id="178" presetID="-1" presetClass="path" presetSubtype="0" accel="50000" decel="50000" fill="hold" nodeType="clickEffect">
                                  <p:stCondLst>
                                    <p:cond delay="0"/>
                                  </p:stCondLst>
                                  <p:childTnLst>
                                    <p:animMotion origin="layout" path="M -0.274422 -0.678708 L 0.098357 -0.385747" pathEditMode="relative">
                                      <p:cBhvr>
                                        <p:cTn id="179" dur="1000" fill="hold"/>
                                        <p:tgtEl>
                                          <p:spTgt spid="22"/>
                                        </p:tgtEl>
                                        <p:attrNameLst>
                                          <p:attrName>ppt_x</p:attrName>
                                          <p:attrName>ppt_y</p:attrName>
                                        </p:attrNameLst>
                                      </p:cBhvr>
                                    </p:animMotion>
                                  </p:childTnLst>
                                </p:cTn>
                              </p:par>
                            </p:childTnLst>
                          </p:cTn>
                        </p:par>
                      </p:childTnLst>
                    </p:cTn>
                  </p:par>
                  <p:par>
                    <p:cTn id="180" fill="hold">
                      <p:stCondLst>
                        <p:cond delay="indefinite"/>
                      </p:stCondLst>
                      <p:childTnLst>
                        <p:par>
                          <p:cTn id="181" fill="hold">
                            <p:stCondLst>
                              <p:cond delay="0"/>
                            </p:stCondLst>
                            <p:childTnLst>
                              <p:par>
                                <p:cTn id="182" presetID="-1" presetClass="path" presetSubtype="0" accel="50000" decel="50000" fill="hold" nodeType="clickEffect">
                                  <p:stCondLst>
                                    <p:cond delay="0"/>
                                  </p:stCondLst>
                                  <p:childTnLst>
                                    <p:animMotion origin="layout" path="M 0.098357 -0.385747 L 0.218882 -0.282960" pathEditMode="relative">
                                      <p:cBhvr>
                                        <p:cTn id="183" dur="1000" fill="hold"/>
                                        <p:tgtEl>
                                          <p:spTgt spid="22"/>
                                        </p:tgtEl>
                                        <p:attrNameLst>
                                          <p:attrName>ppt_x</p:attrName>
                                          <p:attrName>ppt_y</p:attrName>
                                        </p:attrNameLst>
                                      </p:cBhvr>
                                    </p:animMotion>
                                  </p:childTnLst>
                                </p:cTn>
                              </p:par>
                            </p:childTnLst>
                          </p:cTn>
                        </p:par>
                      </p:childTnLst>
                    </p:cTn>
                  </p:par>
                  <p:par>
                    <p:cTn id="184" fill="hold">
                      <p:stCondLst>
                        <p:cond delay="indefinite"/>
                      </p:stCondLst>
                      <p:childTnLst>
                        <p:par>
                          <p:cTn id="185" fill="hold">
                            <p:stCondLst>
                              <p:cond delay="0"/>
                            </p:stCondLst>
                            <p:childTnLst>
                              <p:par>
                                <p:cTn id="186" presetID="-1" presetClass="path" presetSubtype="0" accel="50000" decel="50000" fill="hold" nodeType="clickEffect">
                                  <p:stCondLst>
                                    <p:cond delay="0"/>
                                  </p:stCondLst>
                                  <p:childTnLst>
                                    <p:animMotion origin="layout" path="M 0.218882 -0.282960 L 0.241672 0.030492" pathEditMode="relative">
                                      <p:cBhvr>
                                        <p:cTn id="187" dur="1000" fill="hold"/>
                                        <p:tgtEl>
                                          <p:spTgt spid="22"/>
                                        </p:tgtEl>
                                        <p:attrNameLst>
                                          <p:attrName>ppt_x</p:attrName>
                                          <p:attrName>ppt_y</p:attrName>
                                        </p:attrNameLst>
                                      </p:cBhvr>
                                    </p:animMotion>
                                  </p:childTnLst>
                                </p:cTn>
                              </p:par>
                            </p:childTnLst>
                          </p:cTn>
                        </p:par>
                      </p:childTnLst>
                    </p:cTn>
                  </p:par>
                  <p:par>
                    <p:cTn id="188" fill="hold">
                      <p:stCondLst>
                        <p:cond delay="indefinite"/>
                      </p:stCondLst>
                      <p:childTnLst>
                        <p:par>
                          <p:cTn id="189" fill="hold">
                            <p:stCondLst>
                              <p:cond delay="0"/>
                            </p:stCondLst>
                            <p:childTnLst>
                              <p:par>
                                <p:cTn id="190" presetID="-1" presetClass="path" presetSubtype="0" accel="50000" decel="50000" fill="hold" nodeType="clickEffect">
                                  <p:stCondLst>
                                    <p:cond delay="0"/>
                                  </p:stCondLst>
                                  <p:childTnLst>
                                    <p:animMotion origin="layout" path="M 0.241672 0.030492 L 0.416468 -0.061963" pathEditMode="relative">
                                      <p:cBhvr>
                                        <p:cTn id="191" dur="1000" fill="hold"/>
                                        <p:tgtEl>
                                          <p:spTgt spid="22"/>
                                        </p:tgtEl>
                                        <p:attrNameLst>
                                          <p:attrName>ppt_x</p:attrName>
                                          <p:attrName>ppt_y</p:attrName>
                                        </p:attrNameLst>
                                      </p:cBhvr>
                                    </p:animMotion>
                                  </p:childTnLst>
                                </p:cTn>
                              </p:par>
                            </p:childTnLst>
                          </p:cTn>
                        </p:par>
                      </p:childTnLst>
                    </p:cTn>
                  </p:par>
                  <p:par>
                    <p:cTn id="192" fill="hold">
                      <p:stCondLst>
                        <p:cond delay="indefinite"/>
                      </p:stCondLst>
                      <p:childTnLst>
                        <p:par>
                          <p:cTn id="193" fill="hold">
                            <p:stCondLst>
                              <p:cond delay="0"/>
                            </p:stCondLst>
                            <p:childTnLst>
                              <p:par>
                                <p:cTn id="194" presetID="-1" presetClass="path" presetSubtype="0" accel="50000" decel="50000" fill="hold" nodeType="clickEffect">
                                  <p:stCondLst>
                                    <p:cond delay="0"/>
                                  </p:stCondLst>
                                  <p:childTnLst>
                                    <p:animMotion origin="layout" path="M 0.416468 -0.061963 L 0.512871 -0.172644" pathEditMode="relative">
                                      <p:cBhvr>
                                        <p:cTn id="195" dur="1000" fill="hold"/>
                                        <p:tgtEl>
                                          <p:spTgt spid="22"/>
                                        </p:tgtEl>
                                        <p:attrNameLst>
                                          <p:attrName>ppt_x</p:attrName>
                                          <p:attrName>ppt_y</p:attrName>
                                        </p:attrNameLst>
                                      </p:cBhvr>
                                    </p:animMotion>
                                  </p:childTnLst>
                                </p:cTn>
                              </p:par>
                            </p:childTnLst>
                          </p:cTn>
                        </p:par>
                      </p:childTnLst>
                    </p:cTn>
                  </p:par>
                  <p:par>
                    <p:cTn id="196" fill="hold">
                      <p:stCondLst>
                        <p:cond delay="indefinite"/>
                      </p:stCondLst>
                      <p:childTnLst>
                        <p:par>
                          <p:cTn id="197" fill="hold">
                            <p:stCondLst>
                              <p:cond delay="0"/>
                            </p:stCondLst>
                            <p:childTnLst>
                              <p:par>
                                <p:cTn id="198" presetID="-1" presetClass="path" presetSubtype="0" accel="50000" decel="50000" fill="hold" nodeType="clickEffect">
                                  <p:stCondLst>
                                    <p:cond delay="0"/>
                                  </p:stCondLst>
                                  <p:childTnLst>
                                    <p:animMotion origin="layout" path="M 0.512871 -0.172644 L 0.512871 -0.628391" pathEditMode="relative">
                                      <p:cBhvr>
                                        <p:cTn id="199" dur="1000" fill="hold"/>
                                        <p:tgtEl>
                                          <p:spTgt spid="22"/>
                                        </p:tgtEl>
                                        <p:attrNameLst>
                                          <p:attrName>ppt_x</p:attrName>
                                          <p:attrName>ppt_y</p:attrName>
                                        </p:attrNameLst>
                                      </p:cBhvr>
                                    </p:animMotion>
                                  </p:childTnLst>
                                </p:cTn>
                              </p:par>
                            </p:childTnLst>
                          </p:cTn>
                        </p:par>
                      </p:childTnLst>
                    </p:cTn>
                  </p:par>
                  <p:par>
                    <p:cTn id="200" fill="hold">
                      <p:stCondLst>
                        <p:cond delay="indefinite"/>
                      </p:stCondLst>
                      <p:childTnLst>
                        <p:par>
                          <p:cTn id="201" fill="hold">
                            <p:stCondLst>
                              <p:cond delay="0"/>
                            </p:stCondLst>
                            <p:childTnLst>
                              <p:par>
                                <p:cTn id="202" presetID="-1" presetClass="path" presetSubtype="0" accel="50000" decel="50000" fill="hold" nodeType="clickEffect">
                                  <p:stCondLst>
                                    <p:cond delay="0"/>
                                  </p:stCondLst>
                                  <p:childTnLst>
                                    <p:animMotion origin="layout" path="M 0.512871 -0.628391 L 0.614601 -0.245827" pathEditMode="relative">
                                      <p:cBhvr>
                                        <p:cTn id="203" dur="1000" fill="hold"/>
                                        <p:tgtEl>
                                          <p:spTgt spid="22"/>
                                        </p:tgtEl>
                                        <p:attrNameLst>
                                          <p:attrName>ppt_x</p:attrName>
                                          <p:attrName>ppt_y</p:attrName>
                                        </p:attrNameLst>
                                      </p:cBhvr>
                                    </p:animMotion>
                                  </p:childTnLst>
                                </p:cTn>
                              </p:par>
                            </p:childTnLst>
                          </p:cTn>
                        </p:par>
                        <p:par>
                          <p:cTn id="204" fill="hold">
                            <p:stCondLst>
                              <p:cond delay="1000"/>
                            </p:stCondLst>
                            <p:childTnLst>
                              <p:par>
                                <p:cTn id="205" presetID="4" presetClass="entr" presetSubtype="32" fill="hold" grpId="0" nodeType="afterEffect">
                                  <p:stCondLst>
                                    <p:cond delay="0"/>
                                  </p:stCondLst>
                                  <p:iterate>
                                    <p:tmAbs val="0"/>
                                  </p:iterate>
                                  <p:childTnLst>
                                    <p:set>
                                      <p:cBhvr>
                                        <p:cTn id="206" fill="hold"/>
                                        <p:tgtEl>
                                          <p:spTgt spid="28"/>
                                        </p:tgtEl>
                                        <p:attrNameLst>
                                          <p:attrName>style.visibility</p:attrName>
                                        </p:attrNameLst>
                                      </p:cBhvr>
                                      <p:to>
                                        <p:strVal val="visible"/>
                                      </p:to>
                                    </p:set>
                                    <p:animEffect transition="in" filter="box(out)">
                                      <p:cBhvr>
                                        <p:cTn id="207" dur="200"/>
                                        <p:tgtEl>
                                          <p:spTgt spid="28"/>
                                        </p:tgtEl>
                                      </p:cBhvr>
                                    </p:animEffect>
                                  </p:childTnLst>
                                </p:cTn>
                              </p:par>
                            </p:childTnLst>
                          </p:cTn>
                        </p:par>
                      </p:childTnLst>
                    </p:cTn>
                  </p:par>
                  <p:par>
                    <p:cTn id="208" fill="hold">
                      <p:stCondLst>
                        <p:cond delay="indefinite"/>
                      </p:stCondLst>
                      <p:childTnLst>
                        <p:par>
                          <p:cTn id="209" fill="hold">
                            <p:stCondLst>
                              <p:cond delay="0"/>
                            </p:stCondLst>
                            <p:childTnLst>
                              <p:par>
                                <p:cTn id="210" presetID="-1" presetClass="path" presetSubtype="0" accel="50000" decel="50000" fill="hold" nodeType="clickEffect">
                                  <p:stCondLst>
                                    <p:cond delay="0"/>
                                  </p:stCondLst>
                                  <p:childTnLst>
                                    <p:animMotion origin="layout" path="M 0.000000 0.000000 L -0.208851 0.030492" pathEditMode="relative">
                                      <p:cBhvr>
                                        <p:cTn id="211" dur="1000" fill="hold"/>
                                        <p:tgtEl>
                                          <p:spTgt spid="28"/>
                                        </p:tgtEl>
                                        <p:attrNameLst>
                                          <p:attrName>ppt_x</p:attrName>
                                          <p:attrName>ppt_y</p:attrName>
                                        </p:attrNameLst>
                                      </p:cBhvr>
                                    </p:animMotion>
                                  </p:childTnLst>
                                </p:cTn>
                              </p:par>
                            </p:childTnLst>
                          </p:cTn>
                        </p:par>
                      </p:childTnLst>
                    </p:cTn>
                  </p:par>
                  <p:par>
                    <p:cTn id="212" fill="hold">
                      <p:stCondLst>
                        <p:cond delay="indefinite"/>
                      </p:stCondLst>
                      <p:childTnLst>
                        <p:par>
                          <p:cTn id="213" fill="hold">
                            <p:stCondLst>
                              <p:cond delay="0"/>
                            </p:stCondLst>
                            <p:childTnLst>
                              <p:par>
                                <p:cTn id="214" presetID="-1" presetClass="path" presetSubtype="0" accel="50000" decel="50000" fill="hold" nodeType="clickEffect">
                                  <p:stCondLst>
                                    <p:cond delay="0"/>
                                  </p:stCondLst>
                                  <p:childTnLst>
                                    <p:animMotion origin="layout" path="M -0.208851 0.030492 L -0.274422 -0.678708" pathEditMode="relative">
                                      <p:cBhvr>
                                        <p:cTn id="215" dur="1000" fill="hold"/>
                                        <p:tgtEl>
                                          <p:spTgt spid="28"/>
                                        </p:tgtEl>
                                        <p:attrNameLst>
                                          <p:attrName>ppt_x</p:attrName>
                                          <p:attrName>ppt_y</p:attrName>
                                        </p:attrNameLst>
                                      </p:cBhvr>
                                    </p:animMotion>
                                  </p:childTnLst>
                                </p:cTn>
                              </p:par>
                            </p:childTnLst>
                          </p:cTn>
                        </p:par>
                      </p:childTnLst>
                    </p:cTn>
                  </p:par>
                  <p:par>
                    <p:cTn id="216" fill="hold">
                      <p:stCondLst>
                        <p:cond delay="indefinite"/>
                      </p:stCondLst>
                      <p:childTnLst>
                        <p:par>
                          <p:cTn id="217" fill="hold">
                            <p:stCondLst>
                              <p:cond delay="0"/>
                            </p:stCondLst>
                            <p:childTnLst>
                              <p:par>
                                <p:cTn id="218" presetID="-1" presetClass="path" presetSubtype="0" accel="50000" decel="50000" fill="hold" nodeType="clickEffect">
                                  <p:stCondLst>
                                    <p:cond delay="0"/>
                                  </p:stCondLst>
                                  <p:childTnLst>
                                    <p:animMotion origin="layout" path="M -0.274422 -0.678708 L 0.098357 -0.385747" pathEditMode="relative">
                                      <p:cBhvr>
                                        <p:cTn id="219" dur="1000" fill="hold"/>
                                        <p:tgtEl>
                                          <p:spTgt spid="28"/>
                                        </p:tgtEl>
                                        <p:attrNameLst>
                                          <p:attrName>ppt_x</p:attrName>
                                          <p:attrName>ppt_y</p:attrName>
                                        </p:attrNameLst>
                                      </p:cBhvr>
                                    </p:animMotion>
                                  </p:childTnLst>
                                </p:cTn>
                              </p:par>
                            </p:childTnLst>
                          </p:cTn>
                        </p:par>
                      </p:childTnLst>
                    </p:cTn>
                  </p:par>
                  <p:par>
                    <p:cTn id="220" fill="hold">
                      <p:stCondLst>
                        <p:cond delay="indefinite"/>
                      </p:stCondLst>
                      <p:childTnLst>
                        <p:par>
                          <p:cTn id="221" fill="hold">
                            <p:stCondLst>
                              <p:cond delay="0"/>
                            </p:stCondLst>
                            <p:childTnLst>
                              <p:par>
                                <p:cTn id="222" presetID="-1" presetClass="path" presetSubtype="0" accel="50000" decel="50000" fill="hold" nodeType="clickEffect">
                                  <p:stCondLst>
                                    <p:cond delay="0"/>
                                  </p:stCondLst>
                                  <p:childTnLst>
                                    <p:animMotion origin="layout" path="M 0.098357 -0.385747 L 0.218882 -0.282960" pathEditMode="relative">
                                      <p:cBhvr>
                                        <p:cTn id="223" dur="1000" fill="hold"/>
                                        <p:tgtEl>
                                          <p:spTgt spid="28"/>
                                        </p:tgtEl>
                                        <p:attrNameLst>
                                          <p:attrName>ppt_x</p:attrName>
                                          <p:attrName>ppt_y</p:attrName>
                                        </p:attrNameLst>
                                      </p:cBhvr>
                                    </p:animMotion>
                                  </p:childTnLst>
                                </p:cTn>
                              </p:par>
                            </p:childTnLst>
                          </p:cTn>
                        </p:par>
                      </p:childTnLst>
                    </p:cTn>
                  </p:par>
                  <p:par>
                    <p:cTn id="224" fill="hold">
                      <p:stCondLst>
                        <p:cond delay="indefinite"/>
                      </p:stCondLst>
                      <p:childTnLst>
                        <p:par>
                          <p:cTn id="225" fill="hold">
                            <p:stCondLst>
                              <p:cond delay="0"/>
                            </p:stCondLst>
                            <p:childTnLst>
                              <p:par>
                                <p:cTn id="226" presetID="-1" presetClass="path" presetSubtype="0" accel="50000" decel="50000" fill="hold" nodeType="clickEffect">
                                  <p:stCondLst>
                                    <p:cond delay="0"/>
                                  </p:stCondLst>
                                  <p:childTnLst>
                                    <p:animMotion origin="layout" path="M 0.218882 -0.282960 L 0.241672 0.030492" pathEditMode="relative">
                                      <p:cBhvr>
                                        <p:cTn id="227" dur="1000" fill="hold"/>
                                        <p:tgtEl>
                                          <p:spTgt spid="28"/>
                                        </p:tgtEl>
                                        <p:attrNameLst>
                                          <p:attrName>ppt_x</p:attrName>
                                          <p:attrName>ppt_y</p:attrName>
                                        </p:attrNameLst>
                                      </p:cBhvr>
                                    </p:animMotion>
                                  </p:childTnLst>
                                </p:cTn>
                              </p:par>
                            </p:childTnLst>
                          </p:cTn>
                        </p:par>
                      </p:childTnLst>
                    </p:cTn>
                  </p:par>
                  <p:par>
                    <p:cTn id="228" fill="hold">
                      <p:stCondLst>
                        <p:cond delay="indefinite"/>
                      </p:stCondLst>
                      <p:childTnLst>
                        <p:par>
                          <p:cTn id="229" fill="hold">
                            <p:stCondLst>
                              <p:cond delay="0"/>
                            </p:stCondLst>
                            <p:childTnLst>
                              <p:par>
                                <p:cTn id="230" presetID="-1" presetClass="path" presetSubtype="0" accel="50000" decel="50000" fill="hold" nodeType="clickEffect">
                                  <p:stCondLst>
                                    <p:cond delay="0"/>
                                  </p:stCondLst>
                                  <p:childTnLst>
                                    <p:animMotion origin="layout" path="M 0.241672 0.030492 L 0.416468 -0.061963" pathEditMode="relative">
                                      <p:cBhvr>
                                        <p:cTn id="231" dur="1000" fill="hold"/>
                                        <p:tgtEl>
                                          <p:spTgt spid="28"/>
                                        </p:tgtEl>
                                        <p:attrNameLst>
                                          <p:attrName>ppt_x</p:attrName>
                                          <p:attrName>ppt_y</p:attrName>
                                        </p:attrNameLst>
                                      </p:cBhvr>
                                    </p:animMotion>
                                  </p:childTnLst>
                                </p:cTn>
                              </p:par>
                            </p:childTnLst>
                          </p:cTn>
                        </p:par>
                      </p:childTnLst>
                    </p:cTn>
                  </p:par>
                  <p:par>
                    <p:cTn id="232" fill="hold">
                      <p:stCondLst>
                        <p:cond delay="indefinite"/>
                      </p:stCondLst>
                      <p:childTnLst>
                        <p:par>
                          <p:cTn id="233" fill="hold">
                            <p:stCondLst>
                              <p:cond delay="0"/>
                            </p:stCondLst>
                            <p:childTnLst>
                              <p:par>
                                <p:cTn id="234" presetID="-1" presetClass="path" presetSubtype="0" accel="50000" decel="50000" fill="hold" nodeType="clickEffect">
                                  <p:stCondLst>
                                    <p:cond delay="0"/>
                                  </p:stCondLst>
                                  <p:childTnLst>
                                    <p:animMotion origin="layout" path="M 0.416468 -0.061963 L 0.512871 -0.172644" pathEditMode="relative">
                                      <p:cBhvr>
                                        <p:cTn id="235" dur="1000" fill="hold"/>
                                        <p:tgtEl>
                                          <p:spTgt spid="28"/>
                                        </p:tgtEl>
                                        <p:attrNameLst>
                                          <p:attrName>ppt_x</p:attrName>
                                          <p:attrName>ppt_y</p:attrName>
                                        </p:attrNameLst>
                                      </p:cBhvr>
                                    </p:animMotion>
                                  </p:childTnLst>
                                </p:cTn>
                              </p:par>
                            </p:childTnLst>
                          </p:cTn>
                        </p:par>
                      </p:childTnLst>
                    </p:cTn>
                  </p:par>
                  <p:par>
                    <p:cTn id="236" fill="hold">
                      <p:stCondLst>
                        <p:cond delay="indefinite"/>
                      </p:stCondLst>
                      <p:childTnLst>
                        <p:par>
                          <p:cTn id="237" fill="hold">
                            <p:stCondLst>
                              <p:cond delay="0"/>
                            </p:stCondLst>
                            <p:childTnLst>
                              <p:par>
                                <p:cTn id="238" presetID="-1" presetClass="path" presetSubtype="0" accel="50000" decel="50000" fill="hold" nodeType="clickEffect">
                                  <p:stCondLst>
                                    <p:cond delay="0"/>
                                  </p:stCondLst>
                                  <p:childTnLst>
                                    <p:animMotion origin="layout" path="M 0.512871 -0.172644 L 0.512871 -0.628391" pathEditMode="relative">
                                      <p:cBhvr>
                                        <p:cTn id="239" dur="1000" fill="hold"/>
                                        <p:tgtEl>
                                          <p:spTgt spid="28"/>
                                        </p:tgtEl>
                                        <p:attrNameLst>
                                          <p:attrName>ppt_x</p:attrName>
                                          <p:attrName>ppt_y</p:attrName>
                                        </p:attrNameLst>
                                      </p:cBhvr>
                                    </p:animMotion>
                                  </p:childTnLst>
                                </p:cTn>
                              </p:par>
                            </p:childTnLst>
                          </p:cTn>
                        </p:par>
                      </p:childTnLst>
                    </p:cTn>
                  </p:par>
                  <p:par>
                    <p:cTn id="240" fill="hold">
                      <p:stCondLst>
                        <p:cond delay="indefinite"/>
                      </p:stCondLst>
                      <p:childTnLst>
                        <p:par>
                          <p:cTn id="241" fill="hold">
                            <p:stCondLst>
                              <p:cond delay="0"/>
                            </p:stCondLst>
                            <p:childTnLst>
                              <p:par>
                                <p:cTn id="242" presetID="-1" presetClass="path" presetSubtype="0" accel="50000" decel="50000" fill="hold" nodeType="clickEffect">
                                  <p:stCondLst>
                                    <p:cond delay="0"/>
                                  </p:stCondLst>
                                  <p:childTnLst>
                                    <p:animMotion origin="layout" path="M 0.512871 -0.628391 L 0.614601 -0.245827" pathEditMode="relative">
                                      <p:cBhvr>
                                        <p:cTn id="243" dur="1000" fill="hold"/>
                                        <p:tgtEl>
                                          <p:spTgt spid="28"/>
                                        </p:tgtEl>
                                        <p:attrNameLst>
                                          <p:attrName>ppt_x</p:attrName>
                                          <p:attrName>ppt_y</p:attrName>
                                        </p:attrNameLst>
                                      </p:cBhvr>
                                    </p:animMotion>
                                  </p:childTnLst>
                                </p:cTn>
                              </p:par>
                            </p:childTnLst>
                          </p:cTn>
                        </p:par>
                        <p:par>
                          <p:cTn id="244" fill="hold">
                            <p:stCondLst>
                              <p:cond delay="1000"/>
                            </p:stCondLst>
                            <p:childTnLst>
                              <p:par>
                                <p:cTn id="245" presetID="4" presetClass="entr" presetSubtype="32" fill="hold" grpId="0" nodeType="afterEffect">
                                  <p:stCondLst>
                                    <p:cond delay="0"/>
                                  </p:stCondLst>
                                  <p:iterate>
                                    <p:tmAbs val="0"/>
                                  </p:iterate>
                                  <p:childTnLst>
                                    <p:set>
                                      <p:cBhvr>
                                        <p:cTn id="246" fill="hold"/>
                                        <p:tgtEl>
                                          <p:spTgt spid="32"/>
                                        </p:tgtEl>
                                        <p:attrNameLst>
                                          <p:attrName>style.visibility</p:attrName>
                                        </p:attrNameLst>
                                      </p:cBhvr>
                                      <p:to>
                                        <p:strVal val="visible"/>
                                      </p:to>
                                    </p:set>
                                    <p:animEffect transition="in" filter="box(out)">
                                      <p:cBhvr>
                                        <p:cTn id="247" dur="200"/>
                                        <p:tgtEl>
                                          <p:spTgt spid="32"/>
                                        </p:tgtEl>
                                      </p:cBhvr>
                                    </p:animEffect>
                                  </p:childTnLst>
                                </p:cTn>
                              </p:par>
                            </p:childTnLst>
                          </p:cTn>
                        </p:par>
                      </p:childTnLst>
                    </p:cTn>
                  </p:par>
                  <p:par>
                    <p:cTn id="248" fill="hold">
                      <p:stCondLst>
                        <p:cond delay="indefinite"/>
                      </p:stCondLst>
                      <p:childTnLst>
                        <p:par>
                          <p:cTn id="249" fill="hold">
                            <p:stCondLst>
                              <p:cond delay="0"/>
                            </p:stCondLst>
                            <p:childTnLst>
                              <p:par>
                                <p:cTn id="250" presetID="-1" presetClass="path" presetSubtype="0" accel="50000" decel="50000" fill="hold" nodeType="clickEffect">
                                  <p:stCondLst>
                                    <p:cond delay="0"/>
                                  </p:stCondLst>
                                  <p:childTnLst>
                                    <p:animMotion origin="layout" path="M 0.000000 0.000000 L -0.208851 0.030492" pathEditMode="relative">
                                      <p:cBhvr>
                                        <p:cTn id="251" dur="1000" fill="hold"/>
                                        <p:tgtEl>
                                          <p:spTgt spid="32"/>
                                        </p:tgtEl>
                                        <p:attrNameLst>
                                          <p:attrName>ppt_x</p:attrName>
                                          <p:attrName>ppt_y</p:attrName>
                                        </p:attrNameLst>
                                      </p:cBhvr>
                                    </p:animMotion>
                                  </p:childTnLst>
                                </p:cTn>
                              </p:par>
                            </p:childTnLst>
                          </p:cTn>
                        </p:par>
                      </p:childTnLst>
                    </p:cTn>
                  </p:par>
                  <p:par>
                    <p:cTn id="252" fill="hold">
                      <p:stCondLst>
                        <p:cond delay="indefinite"/>
                      </p:stCondLst>
                      <p:childTnLst>
                        <p:par>
                          <p:cTn id="253" fill="hold">
                            <p:stCondLst>
                              <p:cond delay="0"/>
                            </p:stCondLst>
                            <p:childTnLst>
                              <p:par>
                                <p:cTn id="254" presetID="-1" presetClass="path" presetSubtype="0" accel="50000" decel="50000" fill="hold" nodeType="clickEffect">
                                  <p:stCondLst>
                                    <p:cond delay="0"/>
                                  </p:stCondLst>
                                  <p:childTnLst>
                                    <p:animMotion origin="layout" path="M -0.208851 0.030492 L -0.274422 -0.678708" pathEditMode="relative">
                                      <p:cBhvr>
                                        <p:cTn id="255" dur="1000" fill="hold"/>
                                        <p:tgtEl>
                                          <p:spTgt spid="32"/>
                                        </p:tgtEl>
                                        <p:attrNameLst>
                                          <p:attrName>ppt_x</p:attrName>
                                          <p:attrName>ppt_y</p:attrName>
                                        </p:attrNameLst>
                                      </p:cBhvr>
                                    </p:animMotion>
                                  </p:childTnLst>
                                </p:cTn>
                              </p:par>
                            </p:childTnLst>
                          </p:cTn>
                        </p:par>
                      </p:childTnLst>
                    </p:cTn>
                  </p:par>
                  <p:par>
                    <p:cTn id="256" fill="hold">
                      <p:stCondLst>
                        <p:cond delay="indefinite"/>
                      </p:stCondLst>
                      <p:childTnLst>
                        <p:par>
                          <p:cTn id="257" fill="hold">
                            <p:stCondLst>
                              <p:cond delay="0"/>
                            </p:stCondLst>
                            <p:childTnLst>
                              <p:par>
                                <p:cTn id="258" presetID="-1" presetClass="path" presetSubtype="0" accel="50000" decel="50000" fill="hold" nodeType="clickEffect">
                                  <p:stCondLst>
                                    <p:cond delay="0"/>
                                  </p:stCondLst>
                                  <p:childTnLst>
                                    <p:animMotion origin="layout" path="M -0.274422 -0.678708 L 0.098357 -0.385747" pathEditMode="relative">
                                      <p:cBhvr>
                                        <p:cTn id="259" dur="1000" fill="hold"/>
                                        <p:tgtEl>
                                          <p:spTgt spid="32"/>
                                        </p:tgtEl>
                                        <p:attrNameLst>
                                          <p:attrName>ppt_x</p:attrName>
                                          <p:attrName>ppt_y</p:attrName>
                                        </p:attrNameLst>
                                      </p:cBhvr>
                                    </p:animMotion>
                                  </p:childTnLst>
                                </p:cTn>
                              </p:par>
                            </p:childTnLst>
                          </p:cTn>
                        </p:par>
                      </p:childTnLst>
                    </p:cTn>
                  </p:par>
                  <p:par>
                    <p:cTn id="260" fill="hold">
                      <p:stCondLst>
                        <p:cond delay="indefinite"/>
                      </p:stCondLst>
                      <p:childTnLst>
                        <p:par>
                          <p:cTn id="261" fill="hold">
                            <p:stCondLst>
                              <p:cond delay="0"/>
                            </p:stCondLst>
                            <p:childTnLst>
                              <p:par>
                                <p:cTn id="262" presetID="-1" presetClass="path" presetSubtype="0" accel="50000" decel="50000" fill="hold" nodeType="clickEffect">
                                  <p:stCondLst>
                                    <p:cond delay="0"/>
                                  </p:stCondLst>
                                  <p:childTnLst>
                                    <p:animMotion origin="layout" path="M 0.098357 -0.385747 L 0.218882 -0.282960" pathEditMode="relative">
                                      <p:cBhvr>
                                        <p:cTn id="263" dur="1000" fill="hold"/>
                                        <p:tgtEl>
                                          <p:spTgt spid="32"/>
                                        </p:tgtEl>
                                        <p:attrNameLst>
                                          <p:attrName>ppt_x</p:attrName>
                                          <p:attrName>ppt_y</p:attrName>
                                        </p:attrNameLst>
                                      </p:cBhvr>
                                    </p:animMotion>
                                  </p:childTnLst>
                                </p:cTn>
                              </p:par>
                            </p:childTnLst>
                          </p:cTn>
                        </p:par>
                      </p:childTnLst>
                    </p:cTn>
                  </p:par>
                  <p:par>
                    <p:cTn id="264" fill="hold">
                      <p:stCondLst>
                        <p:cond delay="indefinite"/>
                      </p:stCondLst>
                      <p:childTnLst>
                        <p:par>
                          <p:cTn id="265" fill="hold">
                            <p:stCondLst>
                              <p:cond delay="0"/>
                            </p:stCondLst>
                            <p:childTnLst>
                              <p:par>
                                <p:cTn id="266" presetID="-1" presetClass="path" presetSubtype="0" accel="50000" decel="50000" fill="hold" nodeType="clickEffect">
                                  <p:stCondLst>
                                    <p:cond delay="0"/>
                                  </p:stCondLst>
                                  <p:childTnLst>
                                    <p:animMotion origin="layout" path="M 0.218882 -0.282960 L 0.241672 0.030492" pathEditMode="relative">
                                      <p:cBhvr>
                                        <p:cTn id="267" dur="1000" fill="hold"/>
                                        <p:tgtEl>
                                          <p:spTgt spid="32"/>
                                        </p:tgtEl>
                                        <p:attrNameLst>
                                          <p:attrName>ppt_x</p:attrName>
                                          <p:attrName>ppt_y</p:attrName>
                                        </p:attrNameLst>
                                      </p:cBhvr>
                                    </p:animMotion>
                                  </p:childTnLst>
                                </p:cTn>
                              </p:par>
                            </p:childTnLst>
                          </p:cTn>
                        </p:par>
                      </p:childTnLst>
                    </p:cTn>
                  </p:par>
                  <p:par>
                    <p:cTn id="268" fill="hold">
                      <p:stCondLst>
                        <p:cond delay="indefinite"/>
                      </p:stCondLst>
                      <p:childTnLst>
                        <p:par>
                          <p:cTn id="269" fill="hold">
                            <p:stCondLst>
                              <p:cond delay="0"/>
                            </p:stCondLst>
                            <p:childTnLst>
                              <p:par>
                                <p:cTn id="270" presetID="-1" presetClass="path" presetSubtype="0" accel="50000" decel="50000" fill="hold" nodeType="clickEffect">
                                  <p:stCondLst>
                                    <p:cond delay="0"/>
                                  </p:stCondLst>
                                  <p:childTnLst>
                                    <p:animMotion origin="layout" path="M 0.241672 0.030492 L 0.416468 -0.061963" pathEditMode="relative">
                                      <p:cBhvr>
                                        <p:cTn id="271" dur="1000" fill="hold"/>
                                        <p:tgtEl>
                                          <p:spTgt spid="32"/>
                                        </p:tgtEl>
                                        <p:attrNameLst>
                                          <p:attrName>ppt_x</p:attrName>
                                          <p:attrName>ppt_y</p:attrName>
                                        </p:attrNameLst>
                                      </p:cBhvr>
                                    </p:animMotion>
                                  </p:childTnLst>
                                </p:cTn>
                              </p:par>
                            </p:childTnLst>
                          </p:cTn>
                        </p:par>
                      </p:childTnLst>
                    </p:cTn>
                  </p:par>
                  <p:par>
                    <p:cTn id="272" fill="hold">
                      <p:stCondLst>
                        <p:cond delay="indefinite"/>
                      </p:stCondLst>
                      <p:childTnLst>
                        <p:par>
                          <p:cTn id="273" fill="hold">
                            <p:stCondLst>
                              <p:cond delay="0"/>
                            </p:stCondLst>
                            <p:childTnLst>
                              <p:par>
                                <p:cTn id="274" presetID="-1" presetClass="path" presetSubtype="0" accel="50000" decel="50000" fill="hold" nodeType="clickEffect">
                                  <p:stCondLst>
                                    <p:cond delay="0"/>
                                  </p:stCondLst>
                                  <p:childTnLst>
                                    <p:animMotion origin="layout" path="M 0.416468 -0.061963 L 0.512871 -0.172644" pathEditMode="relative">
                                      <p:cBhvr>
                                        <p:cTn id="275" dur="1000" fill="hold"/>
                                        <p:tgtEl>
                                          <p:spTgt spid="32"/>
                                        </p:tgtEl>
                                        <p:attrNameLst>
                                          <p:attrName>ppt_x</p:attrName>
                                          <p:attrName>ppt_y</p:attrName>
                                        </p:attrNameLst>
                                      </p:cBhvr>
                                    </p:animMotion>
                                  </p:childTnLst>
                                </p:cTn>
                              </p:par>
                            </p:childTnLst>
                          </p:cTn>
                        </p:par>
                      </p:childTnLst>
                    </p:cTn>
                  </p:par>
                  <p:par>
                    <p:cTn id="276" fill="hold">
                      <p:stCondLst>
                        <p:cond delay="indefinite"/>
                      </p:stCondLst>
                      <p:childTnLst>
                        <p:par>
                          <p:cTn id="277" fill="hold">
                            <p:stCondLst>
                              <p:cond delay="0"/>
                            </p:stCondLst>
                            <p:childTnLst>
                              <p:par>
                                <p:cTn id="278" presetID="-1" presetClass="path" presetSubtype="0" accel="50000" decel="50000" fill="hold" nodeType="clickEffect">
                                  <p:stCondLst>
                                    <p:cond delay="0"/>
                                  </p:stCondLst>
                                  <p:childTnLst>
                                    <p:animMotion origin="layout" path="M 0.512871 -0.172644 L 0.512871 -0.628391" pathEditMode="relative">
                                      <p:cBhvr>
                                        <p:cTn id="279" dur="1000" fill="hold"/>
                                        <p:tgtEl>
                                          <p:spTgt spid="32"/>
                                        </p:tgtEl>
                                        <p:attrNameLst>
                                          <p:attrName>ppt_x</p:attrName>
                                          <p:attrName>ppt_y</p:attrName>
                                        </p:attrNameLst>
                                      </p:cBhvr>
                                    </p:animMotion>
                                  </p:childTnLst>
                                </p:cTn>
                              </p:par>
                            </p:childTnLst>
                          </p:cTn>
                        </p:par>
                      </p:childTnLst>
                    </p:cTn>
                  </p:par>
                  <p:par>
                    <p:cTn id="280" fill="hold">
                      <p:stCondLst>
                        <p:cond delay="indefinite"/>
                      </p:stCondLst>
                      <p:childTnLst>
                        <p:par>
                          <p:cTn id="281" fill="hold">
                            <p:stCondLst>
                              <p:cond delay="0"/>
                            </p:stCondLst>
                            <p:childTnLst>
                              <p:par>
                                <p:cTn id="282" presetID="-1" presetClass="path" presetSubtype="0" accel="50000" decel="50000" fill="hold" nodeType="clickEffect">
                                  <p:stCondLst>
                                    <p:cond delay="0"/>
                                  </p:stCondLst>
                                  <p:childTnLst>
                                    <p:animMotion origin="layout" path="M 0.512871 -0.628391 L 0.614601 -0.245827" pathEditMode="relative">
                                      <p:cBhvr>
                                        <p:cTn id="283" dur="1000" fill="hold"/>
                                        <p:tgtEl>
                                          <p:spTgt spid="32"/>
                                        </p:tgtEl>
                                        <p:attrNameLst>
                                          <p:attrName>ppt_x</p:attrName>
                                          <p:attrName>ppt_y</p:attrName>
                                        </p:attrNameLst>
                                      </p:cBhvr>
                                    </p:animMotion>
                                  </p:childTnLst>
                                </p:cTn>
                              </p:par>
                            </p:childTnLst>
                          </p:cTn>
                        </p:par>
                        <p:par>
                          <p:cTn id="284" fill="hold">
                            <p:stCondLst>
                              <p:cond delay="1000"/>
                            </p:stCondLst>
                            <p:childTnLst>
                              <p:par>
                                <p:cTn id="285" presetID="4" presetClass="entr" presetSubtype="32" fill="hold" grpId="0" nodeType="afterEffect">
                                  <p:stCondLst>
                                    <p:cond delay="0"/>
                                  </p:stCondLst>
                                  <p:iterate>
                                    <p:tmAbs val="0"/>
                                  </p:iterate>
                                  <p:childTnLst>
                                    <p:set>
                                      <p:cBhvr>
                                        <p:cTn id="286" fill="hold"/>
                                        <p:tgtEl>
                                          <p:spTgt spid="24"/>
                                        </p:tgtEl>
                                        <p:attrNameLst>
                                          <p:attrName>style.visibility</p:attrName>
                                        </p:attrNameLst>
                                      </p:cBhvr>
                                      <p:to>
                                        <p:strVal val="visible"/>
                                      </p:to>
                                    </p:set>
                                    <p:animEffect transition="in" filter="box(out)">
                                      <p:cBhvr>
                                        <p:cTn id="287" dur="200"/>
                                        <p:tgtEl>
                                          <p:spTgt spid="24"/>
                                        </p:tgtEl>
                                      </p:cBhvr>
                                    </p:animEffect>
                                  </p:childTnLst>
                                </p:cTn>
                              </p:par>
                            </p:childTnLst>
                          </p:cTn>
                        </p:par>
                      </p:childTnLst>
                    </p:cTn>
                  </p:par>
                  <p:par>
                    <p:cTn id="288" fill="hold">
                      <p:stCondLst>
                        <p:cond delay="indefinite"/>
                      </p:stCondLst>
                      <p:childTnLst>
                        <p:par>
                          <p:cTn id="289" fill="hold">
                            <p:stCondLst>
                              <p:cond delay="0"/>
                            </p:stCondLst>
                            <p:childTnLst>
                              <p:par>
                                <p:cTn id="290" presetID="-1" presetClass="path" presetSubtype="0" accel="50000" decel="50000" fill="hold" nodeType="clickEffect">
                                  <p:stCondLst>
                                    <p:cond delay="0"/>
                                  </p:stCondLst>
                                  <p:childTnLst>
                                    <p:animMotion origin="layout" path="M 0.000000 0.000000 L -0.208851 0.030492" pathEditMode="relative">
                                      <p:cBhvr>
                                        <p:cTn id="291" dur="1000" fill="hold"/>
                                        <p:tgtEl>
                                          <p:spTgt spid="24"/>
                                        </p:tgtEl>
                                        <p:attrNameLst>
                                          <p:attrName>ppt_x</p:attrName>
                                          <p:attrName>ppt_y</p:attrName>
                                        </p:attrNameLst>
                                      </p:cBhvr>
                                    </p:animMotion>
                                  </p:childTnLst>
                                </p:cTn>
                              </p:par>
                            </p:childTnLst>
                          </p:cTn>
                        </p:par>
                      </p:childTnLst>
                    </p:cTn>
                  </p:par>
                  <p:par>
                    <p:cTn id="292" fill="hold">
                      <p:stCondLst>
                        <p:cond delay="indefinite"/>
                      </p:stCondLst>
                      <p:childTnLst>
                        <p:par>
                          <p:cTn id="293" fill="hold">
                            <p:stCondLst>
                              <p:cond delay="0"/>
                            </p:stCondLst>
                            <p:childTnLst>
                              <p:par>
                                <p:cTn id="294" presetID="-1" presetClass="path" presetSubtype="0" accel="50000" decel="50000" fill="hold" nodeType="clickEffect">
                                  <p:stCondLst>
                                    <p:cond delay="0"/>
                                  </p:stCondLst>
                                  <p:childTnLst>
                                    <p:animMotion origin="layout" path="M -0.208851 0.030492 L -0.274422 -0.678708" pathEditMode="relative">
                                      <p:cBhvr>
                                        <p:cTn id="295" dur="1000" fill="hold"/>
                                        <p:tgtEl>
                                          <p:spTgt spid="24"/>
                                        </p:tgtEl>
                                        <p:attrNameLst>
                                          <p:attrName>ppt_x</p:attrName>
                                          <p:attrName>ppt_y</p:attrName>
                                        </p:attrNameLst>
                                      </p:cBhvr>
                                    </p:animMotion>
                                  </p:childTnLst>
                                </p:cTn>
                              </p:par>
                            </p:childTnLst>
                          </p:cTn>
                        </p:par>
                      </p:childTnLst>
                    </p:cTn>
                  </p:par>
                  <p:par>
                    <p:cTn id="296" fill="hold">
                      <p:stCondLst>
                        <p:cond delay="indefinite"/>
                      </p:stCondLst>
                      <p:childTnLst>
                        <p:par>
                          <p:cTn id="297" fill="hold">
                            <p:stCondLst>
                              <p:cond delay="0"/>
                            </p:stCondLst>
                            <p:childTnLst>
                              <p:par>
                                <p:cTn id="298" presetID="-1" presetClass="path" presetSubtype="0" accel="50000" decel="50000" fill="hold" nodeType="clickEffect">
                                  <p:stCondLst>
                                    <p:cond delay="0"/>
                                  </p:stCondLst>
                                  <p:childTnLst>
                                    <p:animMotion origin="layout" path="M -0.274422 -0.678708 L 0.098357 -0.385747" pathEditMode="relative">
                                      <p:cBhvr>
                                        <p:cTn id="299" dur="1000" fill="hold"/>
                                        <p:tgtEl>
                                          <p:spTgt spid="24"/>
                                        </p:tgtEl>
                                        <p:attrNameLst>
                                          <p:attrName>ppt_x</p:attrName>
                                          <p:attrName>ppt_y</p:attrName>
                                        </p:attrNameLst>
                                      </p:cBhvr>
                                    </p:animMotion>
                                  </p:childTnLst>
                                </p:cTn>
                              </p:par>
                            </p:childTnLst>
                          </p:cTn>
                        </p:par>
                      </p:childTnLst>
                    </p:cTn>
                  </p:par>
                  <p:par>
                    <p:cTn id="300" fill="hold">
                      <p:stCondLst>
                        <p:cond delay="indefinite"/>
                      </p:stCondLst>
                      <p:childTnLst>
                        <p:par>
                          <p:cTn id="301" fill="hold">
                            <p:stCondLst>
                              <p:cond delay="0"/>
                            </p:stCondLst>
                            <p:childTnLst>
                              <p:par>
                                <p:cTn id="302" presetID="-1" presetClass="path" presetSubtype="0" accel="50000" decel="50000" fill="hold" nodeType="clickEffect">
                                  <p:stCondLst>
                                    <p:cond delay="0"/>
                                  </p:stCondLst>
                                  <p:childTnLst>
                                    <p:animMotion origin="layout" path="M 0.098357 -0.385747 L 0.218882 -0.282960" pathEditMode="relative">
                                      <p:cBhvr>
                                        <p:cTn id="303" dur="1000" fill="hold"/>
                                        <p:tgtEl>
                                          <p:spTgt spid="24"/>
                                        </p:tgtEl>
                                        <p:attrNameLst>
                                          <p:attrName>ppt_x</p:attrName>
                                          <p:attrName>ppt_y</p:attrName>
                                        </p:attrNameLst>
                                      </p:cBhvr>
                                    </p:animMotion>
                                  </p:childTnLst>
                                </p:cTn>
                              </p:par>
                            </p:childTnLst>
                          </p:cTn>
                        </p:par>
                      </p:childTnLst>
                    </p:cTn>
                  </p:par>
                  <p:par>
                    <p:cTn id="304" fill="hold">
                      <p:stCondLst>
                        <p:cond delay="indefinite"/>
                      </p:stCondLst>
                      <p:childTnLst>
                        <p:par>
                          <p:cTn id="305" fill="hold">
                            <p:stCondLst>
                              <p:cond delay="0"/>
                            </p:stCondLst>
                            <p:childTnLst>
                              <p:par>
                                <p:cTn id="306" presetID="-1" presetClass="path" presetSubtype="0" accel="50000" decel="50000" fill="hold" nodeType="clickEffect">
                                  <p:stCondLst>
                                    <p:cond delay="0"/>
                                  </p:stCondLst>
                                  <p:childTnLst>
                                    <p:animMotion origin="layout" path="M 0.218882 -0.282960 L 0.241672 0.030492" pathEditMode="relative">
                                      <p:cBhvr>
                                        <p:cTn id="307" dur="1000" fill="hold"/>
                                        <p:tgtEl>
                                          <p:spTgt spid="24"/>
                                        </p:tgtEl>
                                        <p:attrNameLst>
                                          <p:attrName>ppt_x</p:attrName>
                                          <p:attrName>ppt_y</p:attrName>
                                        </p:attrNameLst>
                                      </p:cBhvr>
                                    </p:animMotion>
                                  </p:childTnLst>
                                </p:cTn>
                              </p:par>
                            </p:childTnLst>
                          </p:cTn>
                        </p:par>
                      </p:childTnLst>
                    </p:cTn>
                  </p:par>
                  <p:par>
                    <p:cTn id="308" fill="hold">
                      <p:stCondLst>
                        <p:cond delay="indefinite"/>
                      </p:stCondLst>
                      <p:childTnLst>
                        <p:par>
                          <p:cTn id="309" fill="hold">
                            <p:stCondLst>
                              <p:cond delay="0"/>
                            </p:stCondLst>
                            <p:childTnLst>
                              <p:par>
                                <p:cTn id="310" presetID="-1" presetClass="path" presetSubtype="0" accel="50000" decel="50000" fill="hold" nodeType="clickEffect">
                                  <p:stCondLst>
                                    <p:cond delay="0"/>
                                  </p:stCondLst>
                                  <p:childTnLst>
                                    <p:animMotion origin="layout" path="M 0.241672 0.030492 L 0.416468 -0.061963" pathEditMode="relative">
                                      <p:cBhvr>
                                        <p:cTn id="311" dur="1000" fill="hold"/>
                                        <p:tgtEl>
                                          <p:spTgt spid="24"/>
                                        </p:tgtEl>
                                        <p:attrNameLst>
                                          <p:attrName>ppt_x</p:attrName>
                                          <p:attrName>ppt_y</p:attrName>
                                        </p:attrNameLst>
                                      </p:cBhvr>
                                    </p:animMotion>
                                  </p:childTnLst>
                                </p:cTn>
                              </p:par>
                            </p:childTnLst>
                          </p:cTn>
                        </p:par>
                      </p:childTnLst>
                    </p:cTn>
                  </p:par>
                  <p:par>
                    <p:cTn id="312" fill="hold">
                      <p:stCondLst>
                        <p:cond delay="indefinite"/>
                      </p:stCondLst>
                      <p:childTnLst>
                        <p:par>
                          <p:cTn id="313" fill="hold">
                            <p:stCondLst>
                              <p:cond delay="0"/>
                            </p:stCondLst>
                            <p:childTnLst>
                              <p:par>
                                <p:cTn id="314" presetID="-1" presetClass="path" presetSubtype="0" accel="50000" decel="50000" fill="hold" nodeType="clickEffect">
                                  <p:stCondLst>
                                    <p:cond delay="0"/>
                                  </p:stCondLst>
                                  <p:childTnLst>
                                    <p:animMotion origin="layout" path="M 0.416468 -0.061963 L 0.512871 -0.172644" pathEditMode="relative">
                                      <p:cBhvr>
                                        <p:cTn id="315" dur="1000" fill="hold"/>
                                        <p:tgtEl>
                                          <p:spTgt spid="24"/>
                                        </p:tgtEl>
                                        <p:attrNameLst>
                                          <p:attrName>ppt_x</p:attrName>
                                          <p:attrName>ppt_y</p:attrName>
                                        </p:attrNameLst>
                                      </p:cBhvr>
                                    </p:animMotion>
                                  </p:childTnLst>
                                </p:cTn>
                              </p:par>
                            </p:childTnLst>
                          </p:cTn>
                        </p:par>
                      </p:childTnLst>
                    </p:cTn>
                  </p:par>
                  <p:par>
                    <p:cTn id="316" fill="hold">
                      <p:stCondLst>
                        <p:cond delay="indefinite"/>
                      </p:stCondLst>
                      <p:childTnLst>
                        <p:par>
                          <p:cTn id="317" fill="hold">
                            <p:stCondLst>
                              <p:cond delay="0"/>
                            </p:stCondLst>
                            <p:childTnLst>
                              <p:par>
                                <p:cTn id="318" presetID="-1" presetClass="path" presetSubtype="0" accel="50000" decel="50000" fill="hold" nodeType="clickEffect">
                                  <p:stCondLst>
                                    <p:cond delay="0"/>
                                  </p:stCondLst>
                                  <p:childTnLst>
                                    <p:animMotion origin="layout" path="M 0.512871 -0.172644 L 0.512871 -0.628391" pathEditMode="relative">
                                      <p:cBhvr>
                                        <p:cTn id="319" dur="1000" fill="hold"/>
                                        <p:tgtEl>
                                          <p:spTgt spid="24"/>
                                        </p:tgtEl>
                                        <p:attrNameLst>
                                          <p:attrName>ppt_x</p:attrName>
                                          <p:attrName>ppt_y</p:attrName>
                                        </p:attrNameLst>
                                      </p:cBhvr>
                                    </p:animMotion>
                                  </p:childTnLst>
                                </p:cTn>
                              </p:par>
                            </p:childTnLst>
                          </p:cTn>
                        </p:par>
                      </p:childTnLst>
                    </p:cTn>
                  </p:par>
                  <p:par>
                    <p:cTn id="320" fill="hold">
                      <p:stCondLst>
                        <p:cond delay="indefinite"/>
                      </p:stCondLst>
                      <p:childTnLst>
                        <p:par>
                          <p:cTn id="321" fill="hold">
                            <p:stCondLst>
                              <p:cond delay="0"/>
                            </p:stCondLst>
                            <p:childTnLst>
                              <p:par>
                                <p:cTn id="322" presetID="-1" presetClass="path" presetSubtype="0" accel="50000" decel="50000" fill="hold" nodeType="clickEffect">
                                  <p:stCondLst>
                                    <p:cond delay="0"/>
                                  </p:stCondLst>
                                  <p:childTnLst>
                                    <p:animMotion origin="layout" path="M 0.512871 -0.628391 L 0.614601 -0.245827" pathEditMode="relative">
                                      <p:cBhvr>
                                        <p:cTn id="323" dur="1000" fill="hold"/>
                                        <p:tgtEl>
                                          <p:spTgt spid="2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8" grpId="0" animBg="1" advAuto="0"/>
      <p:bldP spid="5" grpId="0" animBg="1" advAuto="0"/>
      <p:bldP spid="8" grpId="0" animBg="1" advAuto="0"/>
      <p:bldP spid="9" grpId="0" animBg="1" advAuto="0"/>
      <p:bldP spid="22" grpId="0" animBg="1" advAuto="0"/>
      <p:bldP spid="28" grpId="0" animBg="1" advAuto="0"/>
      <p:bldP spid="32" grpId="0" animBg="1" advAuto="0"/>
      <p:bldP spid="24" grpId="0" animBg="1"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p:cNvSpPr txBox="1"/>
          <p:nvPr/>
        </p:nvSpPr>
        <p:spPr>
          <a:xfrm>
            <a:off x="86361" y="713690"/>
            <a:ext cx="4666300" cy="664284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177800" indent="-177800" algn="l" defTabSz="990697">
              <a:buFont typeface="+mj-lt"/>
              <a:buAutoNum type="arabicPeriod"/>
            </a:pPr>
            <a:r>
              <a:rPr lang="fr-FR" sz="1200" b="1" dirty="0">
                <a:latin typeface="Arial Narrow" panose="020B0606020202030204" pitchFamily="34" charset="0"/>
              </a:rPr>
              <a:t>A quoi ressemblent les commerces ?</a:t>
            </a:r>
            <a:r>
              <a:rPr lang="fr-FR" sz="1200" dirty="0">
                <a:latin typeface="Arial Narrow" panose="020B0606020202030204" pitchFamily="34" charset="0"/>
              </a:rPr>
              <a:t> </a:t>
            </a:r>
            <a:r>
              <a:rPr lang="fr-FR" sz="1200" dirty="0" smtClean="0">
                <a:latin typeface="Arial Narrow" panose="020B0606020202030204" pitchFamily="34" charset="0"/>
              </a:rPr>
              <a:t/>
            </a:r>
            <a:br>
              <a:rPr lang="fr-FR" sz="1200" dirty="0" smtClean="0">
                <a:latin typeface="Arial Narrow" panose="020B0606020202030204" pitchFamily="34" charset="0"/>
              </a:rPr>
            </a:br>
            <a:r>
              <a:rPr lang="fr-FR" sz="1200" dirty="0" smtClean="0">
                <a:latin typeface="Arial Narrow" panose="020B0606020202030204" pitchFamily="34" charset="0"/>
              </a:rPr>
              <a:t>Proximité</a:t>
            </a:r>
            <a:r>
              <a:rPr lang="fr-FR" sz="1200" dirty="0">
                <a:latin typeface="Arial Narrow" panose="020B0606020202030204" pitchFamily="34" charset="0"/>
              </a:rPr>
              <a:t>, accessible à pied ou en vélo, recyclerie</a:t>
            </a:r>
            <a:br>
              <a:rPr lang="fr-FR" sz="1200" dirty="0">
                <a:latin typeface="Arial Narrow" panose="020B0606020202030204" pitchFamily="34" charset="0"/>
              </a:rPr>
            </a:br>
            <a:r>
              <a:rPr lang="fr-FR" sz="1200" b="1" dirty="0">
                <a:latin typeface="Arial Narrow" panose="020B0606020202030204" pitchFamily="34" charset="0"/>
              </a:rPr>
              <a:t>Qu’est-ce qu’il n’y a pas </a:t>
            </a:r>
            <a:r>
              <a:rPr lang="fr-FR" sz="1200" b="1" dirty="0" smtClean="0">
                <a:latin typeface="Arial Narrow" panose="020B0606020202030204" pitchFamily="34" charset="0"/>
              </a:rPr>
              <a:t>? </a:t>
            </a:r>
            <a:r>
              <a:rPr lang="fr-FR" sz="1200" dirty="0" smtClean="0">
                <a:latin typeface="Arial Narrow" panose="020B0606020202030204" pitchFamily="34" charset="0"/>
              </a:rPr>
              <a:t>Réponse : </a:t>
            </a:r>
            <a:r>
              <a:rPr lang="fr-FR" sz="1200" dirty="0">
                <a:latin typeface="Arial Narrow" panose="020B0606020202030204" pitchFamily="34" charset="0"/>
              </a:rPr>
              <a:t>s</a:t>
            </a:r>
            <a:r>
              <a:rPr lang="fr-FR" sz="1200" dirty="0" smtClean="0">
                <a:latin typeface="Arial Narrow" panose="020B0606020202030204" pitchFamily="34" charset="0"/>
              </a:rPr>
              <a:t>upermarché</a:t>
            </a:r>
          </a:p>
          <a:p>
            <a:pPr marL="228600" indent="-228600" algn="l" defTabSz="990697">
              <a:buFont typeface="+mj-lt"/>
              <a:buAutoNum type="arabicPeriod"/>
            </a:pPr>
            <a:endParaRPr lang="fr-FR" sz="1200" dirty="0"/>
          </a:p>
          <a:p>
            <a:pPr marL="177800" indent="-177800" algn="l" defTabSz="2438338">
              <a:buFont typeface="+mj-lt"/>
              <a:buAutoNum type="arabicPeriod"/>
            </a:pPr>
            <a:r>
              <a:rPr lang="fr-FR" sz="1200" b="1" dirty="0">
                <a:latin typeface="Arial Narrow" panose="020B0606020202030204" pitchFamily="34" charset="0"/>
              </a:rPr>
              <a:t>Où est l’entreprise </a:t>
            </a:r>
            <a:r>
              <a:rPr lang="fr-FR" sz="1200" b="1" dirty="0" smtClean="0">
                <a:latin typeface="Arial Narrow" panose="020B0606020202030204" pitchFamily="34" charset="0"/>
              </a:rPr>
              <a:t>? À quoi correspond ce sigle</a:t>
            </a:r>
            <a:endParaRPr lang="fr-FR" sz="1200" b="1" dirty="0">
              <a:latin typeface="Arial Narrow" panose="020B0606020202030204" pitchFamily="34" charset="0"/>
            </a:endParaRPr>
          </a:p>
          <a:p>
            <a:pPr marL="177800" lvl="1" indent="0" algn="l" defTabSz="2438338"/>
            <a:r>
              <a:rPr lang="fr-FR" sz="1200" dirty="0">
                <a:latin typeface="Arial Narrow" panose="020B0606020202030204" pitchFamily="34" charset="0"/>
              </a:rPr>
              <a:t>On est dans l’économie circulaire </a:t>
            </a:r>
            <a:r>
              <a:rPr lang="fr-FR" sz="1200" dirty="0" smtClean="0">
                <a:latin typeface="Arial Narrow" panose="020B0606020202030204" pitchFamily="34" charset="0"/>
              </a:rPr>
              <a:t>mais aussi régénérative</a:t>
            </a:r>
            <a:endParaRPr lang="fr-FR" sz="1200" dirty="0">
              <a:latin typeface="Arial Narrow" panose="020B0606020202030204" pitchFamily="34" charset="0"/>
            </a:endParaRPr>
          </a:p>
          <a:p>
            <a:pPr marL="177800" lvl="1" indent="0" algn="l" defTabSz="2438338"/>
            <a:r>
              <a:rPr lang="fr-FR" sz="1200" dirty="0" smtClean="0">
                <a:latin typeface="Arial Narrow" panose="020B0606020202030204" pitchFamily="34" charset="0"/>
              </a:rPr>
              <a:t>Exemple, lors </a:t>
            </a:r>
            <a:r>
              <a:rPr lang="fr-FR" sz="1200" dirty="0">
                <a:latin typeface="Arial Narrow" panose="020B0606020202030204" pitchFamily="34" charset="0"/>
              </a:rPr>
              <a:t>la convention des entreprises pour le climat 2 entreprises ont changé de modèle</a:t>
            </a:r>
          </a:p>
          <a:p>
            <a:pPr marL="177800" lvl="1" indent="0" algn="l" defTabSz="2438338"/>
            <a:r>
              <a:rPr lang="fr-FR" sz="1200" b="1" dirty="0">
                <a:latin typeface="Arial Narrow" panose="020B0606020202030204" pitchFamily="34" charset="0"/>
              </a:rPr>
              <a:t>Entreprise qui vendait avant des palettes à ses clients </a:t>
            </a:r>
          </a:p>
          <a:p>
            <a:pPr marL="349250" lvl="1" indent="-171450" algn="l" defTabSz="2438338">
              <a:buFont typeface="Arial" panose="020B0604020202020204" pitchFamily="34" charset="0"/>
              <a:buChar char="•"/>
            </a:pPr>
            <a:r>
              <a:rPr lang="fr-FR" sz="1200" dirty="0" smtClean="0">
                <a:latin typeface="Arial Narrow" panose="020B0606020202030204" pitchFamily="34" charset="0"/>
              </a:rPr>
              <a:t>Approvisionnement </a:t>
            </a:r>
            <a:r>
              <a:rPr lang="fr-FR" sz="1200" dirty="0" smtClean="0">
                <a:latin typeface="Arial Narrow" panose="020B0606020202030204" pitchFamily="34" charset="0"/>
              </a:rPr>
              <a:t>en bois provenant de </a:t>
            </a:r>
            <a:r>
              <a:rPr lang="fr-FR" sz="1200" dirty="0" smtClean="0">
                <a:latin typeface="Arial Narrow" panose="020B0606020202030204" pitchFamily="34" charset="0"/>
              </a:rPr>
              <a:t>forêts </a:t>
            </a:r>
            <a:r>
              <a:rPr lang="fr-FR" sz="1200" dirty="0">
                <a:latin typeface="Arial Narrow" panose="020B0606020202030204" pitchFamily="34" charset="0"/>
              </a:rPr>
              <a:t>gérées </a:t>
            </a:r>
            <a:r>
              <a:rPr lang="fr-FR" sz="1200" dirty="0" smtClean="0">
                <a:latin typeface="Arial Narrow" panose="020B0606020202030204" pitchFamily="34" charset="0"/>
              </a:rPr>
              <a:t>durablement.</a:t>
            </a:r>
            <a:endParaRPr lang="fr-FR" sz="1200" dirty="0">
              <a:latin typeface="Arial Narrow" panose="020B0606020202030204" pitchFamily="34" charset="0"/>
            </a:endParaRPr>
          </a:p>
          <a:p>
            <a:pPr marL="349250" lvl="1" indent="-171450" algn="l" defTabSz="2438338">
              <a:buFont typeface="Arial" panose="020B0604020202020204" pitchFamily="34" charset="0"/>
              <a:buChar char="•"/>
            </a:pPr>
            <a:r>
              <a:rPr lang="fr-FR" sz="1200" dirty="0">
                <a:latin typeface="Arial Narrow" panose="020B0606020202030204" pitchFamily="34" charset="0"/>
              </a:rPr>
              <a:t>Écoconception des palettes pour </a:t>
            </a:r>
            <a:r>
              <a:rPr lang="fr-FR" sz="1200" dirty="0" smtClean="0">
                <a:latin typeface="Arial Narrow" panose="020B0606020202030204" pitchFamily="34" charset="0"/>
              </a:rPr>
              <a:t>qu’elles durent </a:t>
            </a:r>
            <a:r>
              <a:rPr lang="fr-FR" sz="1200" dirty="0" smtClean="0">
                <a:latin typeface="Arial Narrow" panose="020B0606020202030204" pitchFamily="34" charset="0"/>
              </a:rPr>
              <a:t>longtemps.</a:t>
            </a:r>
            <a:endParaRPr lang="fr-FR" sz="1200" dirty="0">
              <a:latin typeface="Arial Narrow" panose="020B0606020202030204" pitchFamily="34" charset="0"/>
            </a:endParaRPr>
          </a:p>
          <a:p>
            <a:pPr marL="349250" lvl="1" indent="-171450" algn="l" defTabSz="2438338">
              <a:buFont typeface="Arial" panose="020B0604020202020204" pitchFamily="34" charset="0"/>
              <a:buChar char="•"/>
            </a:pPr>
            <a:r>
              <a:rPr lang="fr-FR" sz="1200" dirty="0">
                <a:latin typeface="Arial Narrow" panose="020B0606020202030204" pitchFamily="34" charset="0"/>
              </a:rPr>
              <a:t>Mutualisation des palettes entre </a:t>
            </a:r>
            <a:r>
              <a:rPr lang="fr-FR" sz="1200" dirty="0" smtClean="0">
                <a:latin typeface="Arial Narrow" panose="020B0606020202030204" pitchFamily="34" charset="0"/>
              </a:rPr>
              <a:t>leurs </a:t>
            </a:r>
            <a:r>
              <a:rPr lang="fr-FR" sz="1200" dirty="0">
                <a:latin typeface="Arial Narrow" panose="020B0606020202030204" pitchFamily="34" charset="0"/>
              </a:rPr>
              <a:t>clients pour que les camions circulent le moins possible à </a:t>
            </a:r>
            <a:r>
              <a:rPr lang="fr-FR" sz="1200" dirty="0" smtClean="0">
                <a:latin typeface="Arial Narrow" panose="020B0606020202030204" pitchFamily="34" charset="0"/>
              </a:rPr>
              <a:t>vide.</a:t>
            </a:r>
            <a:endParaRPr lang="fr-FR" sz="1200" dirty="0">
              <a:latin typeface="Arial Narrow" panose="020B0606020202030204" pitchFamily="34" charset="0"/>
            </a:endParaRPr>
          </a:p>
          <a:p>
            <a:pPr marL="349250" lvl="1" indent="-171450" algn="l" defTabSz="2438338">
              <a:buFont typeface="Arial" panose="020B0604020202020204" pitchFamily="34" charset="0"/>
              <a:buChar char="•"/>
            </a:pPr>
            <a:r>
              <a:rPr lang="fr-FR" sz="1200" dirty="0">
                <a:latin typeface="Arial Narrow" panose="020B0606020202030204" pitchFamily="34" charset="0"/>
              </a:rPr>
              <a:t>Développement de camion qui viennent réparer les palettes chez leurs clients</a:t>
            </a:r>
          </a:p>
          <a:p>
            <a:pPr marL="349250" lvl="1" indent="-171450" algn="l" defTabSz="2438338">
              <a:buFont typeface="Arial" panose="020B0604020202020204" pitchFamily="34" charset="0"/>
              <a:buChar char="•"/>
            </a:pPr>
            <a:r>
              <a:rPr lang="fr-FR" sz="1200" dirty="0">
                <a:latin typeface="Arial Narrow" panose="020B0606020202030204" pitchFamily="34" charset="0"/>
              </a:rPr>
              <a:t>Développement de nouveaux sites pour être proche de leurs clients, implantée dans des bâtiments </a:t>
            </a:r>
            <a:r>
              <a:rPr lang="fr-FR" sz="1200" dirty="0" smtClean="0">
                <a:latin typeface="Arial Narrow" panose="020B0606020202030204" pitchFamily="34" charset="0"/>
              </a:rPr>
              <a:t>existants </a:t>
            </a:r>
            <a:r>
              <a:rPr lang="fr-FR" sz="1200" dirty="0">
                <a:latin typeface="Arial Narrow" panose="020B0606020202030204" pitchFamily="34" charset="0"/>
              </a:rPr>
              <a:t>ou sur des friches pour ne pas empiéter sur des espaces naturels</a:t>
            </a:r>
          </a:p>
          <a:p>
            <a:pPr marL="177800" lvl="1" indent="0" algn="l" defTabSz="2438338"/>
            <a:r>
              <a:rPr lang="fr-FR" sz="1200" b="1" dirty="0">
                <a:latin typeface="Arial Narrow" panose="020B0606020202030204" pitchFamily="34" charset="0"/>
              </a:rPr>
              <a:t>Mustela</a:t>
            </a:r>
            <a:r>
              <a:rPr lang="fr-FR" sz="1200" dirty="0">
                <a:latin typeface="Arial Narrow" panose="020B0606020202030204" pitchFamily="34" charset="0"/>
              </a:rPr>
              <a:t> : arrêt des lingettes jetables (20% CA), développement des shampoings, savon solide, approvisionnement </a:t>
            </a:r>
            <a:r>
              <a:rPr lang="fr-FR" sz="1200" dirty="0" smtClean="0">
                <a:latin typeface="Arial Narrow" panose="020B0606020202030204" pitchFamily="34" charset="0"/>
              </a:rPr>
              <a:t>: agriculture régénératrice</a:t>
            </a:r>
          </a:p>
          <a:p>
            <a:pPr marL="177800" lvl="1" indent="0" algn="l" defTabSz="2438338"/>
            <a:endParaRPr lang="fr-FR" sz="1200" dirty="0" smtClean="0">
              <a:latin typeface="Arial Narrow" panose="020B0606020202030204" pitchFamily="34" charset="0"/>
            </a:endParaRPr>
          </a:p>
          <a:p>
            <a:pPr marL="177800" indent="-177800" algn="l" defTabSz="2438338">
              <a:buFont typeface="+mj-lt"/>
              <a:buAutoNum type="arabicPeriod"/>
            </a:pPr>
            <a:r>
              <a:rPr lang="fr-FR" sz="1200" dirty="0" smtClean="0">
                <a:latin typeface="Arial Narrow" panose="020B0606020202030204" pitchFamily="34" charset="0"/>
              </a:rPr>
              <a:t>Les </a:t>
            </a:r>
            <a:r>
              <a:rPr lang="fr-FR" sz="1200" b="1" dirty="0" smtClean="0">
                <a:latin typeface="Arial Narrow" panose="020B0606020202030204" pitchFamily="34" charset="0"/>
              </a:rPr>
              <a:t>comportements de consommation </a:t>
            </a:r>
            <a:r>
              <a:rPr lang="fr-FR" sz="1200" dirty="0" smtClean="0">
                <a:latin typeface="Arial Narrow" panose="020B0606020202030204" pitchFamily="34" charset="0"/>
              </a:rPr>
              <a:t>ont beaucoup évolués : on privilégie une frugalité heureuse et on essaye de faire durer le plus longtemps les objets.</a:t>
            </a:r>
          </a:p>
          <a:p>
            <a:pPr marL="177800" indent="-177800" algn="l" defTabSz="2438338">
              <a:buFont typeface="+mj-lt"/>
              <a:buAutoNum type="arabicPeriod"/>
            </a:pPr>
            <a:endParaRPr lang="fr-FR" sz="1200" dirty="0">
              <a:latin typeface="Arial Narrow" panose="020B0606020202030204" pitchFamily="34" charset="0"/>
            </a:endParaRPr>
          </a:p>
          <a:p>
            <a:pPr marL="228600" indent="-228600" algn="l" defTabSz="2438338">
              <a:buFont typeface="+mj-lt"/>
              <a:buAutoNum type="arabicPeriod"/>
            </a:pPr>
            <a:r>
              <a:rPr lang="fr-FR" sz="1200" b="1" dirty="0">
                <a:solidFill>
                  <a:srgbClr val="00B050"/>
                </a:solidFill>
                <a:latin typeface="Arial Narrow" panose="020B0606020202030204" pitchFamily="34" charset="0"/>
              </a:rPr>
              <a:t>Présenter la carte prospective </a:t>
            </a:r>
            <a:r>
              <a:rPr lang="fr-FR" sz="1200" b="1" dirty="0" smtClean="0">
                <a:solidFill>
                  <a:srgbClr val="00B050"/>
                </a:solidFill>
                <a:latin typeface="Arial Narrow" panose="020B0606020202030204" pitchFamily="34" charset="0"/>
              </a:rPr>
              <a:t>économie</a:t>
            </a:r>
          </a:p>
          <a:p>
            <a:pPr marL="228600" indent="-228600" algn="l" defTabSz="2438338">
              <a:buFont typeface="+mj-lt"/>
              <a:buAutoNum type="arabicPeriod"/>
            </a:pPr>
            <a:endParaRPr lang="fr-FR" sz="1200" b="1" dirty="0">
              <a:solidFill>
                <a:srgbClr val="00B050"/>
              </a:solidFill>
              <a:latin typeface="Arial Narrow" panose="020B0606020202030204" pitchFamily="34" charset="0"/>
            </a:endParaRPr>
          </a:p>
          <a:p>
            <a:pPr marL="228600" indent="-228600" algn="l" defTabSz="2438338">
              <a:buFont typeface="+mj-lt"/>
              <a:buAutoNum type="arabicPeriod"/>
            </a:pPr>
            <a:endParaRPr lang="fr-FR" sz="1200" b="1" dirty="0" smtClean="0">
              <a:solidFill>
                <a:srgbClr val="00B050"/>
              </a:solidFill>
              <a:latin typeface="Arial Narrow" panose="020B0606020202030204" pitchFamily="34" charset="0"/>
            </a:endParaRPr>
          </a:p>
          <a:p>
            <a:pPr marL="228600" indent="-228600" algn="l" defTabSz="2438338">
              <a:buFont typeface="+mj-lt"/>
              <a:buAutoNum type="arabicPeriod"/>
            </a:pPr>
            <a:endParaRPr lang="fr-FR" sz="1200" b="1" dirty="0">
              <a:solidFill>
                <a:srgbClr val="00B050"/>
              </a:solidFill>
              <a:latin typeface="Arial Narrow" panose="020B0606020202030204" pitchFamily="34" charset="0"/>
            </a:endParaRPr>
          </a:p>
          <a:p>
            <a:pPr marL="228600" indent="-228600" algn="l" defTabSz="2438338">
              <a:buFont typeface="+mj-lt"/>
              <a:buAutoNum type="arabicPeriod"/>
            </a:pPr>
            <a:endParaRPr lang="fr-FR" sz="1200" b="1" dirty="0" smtClean="0">
              <a:solidFill>
                <a:srgbClr val="00B050"/>
              </a:solidFill>
              <a:latin typeface="Arial Narrow" panose="020B0606020202030204" pitchFamily="34" charset="0"/>
            </a:endParaRPr>
          </a:p>
          <a:p>
            <a:pPr marL="228600" indent="-228600" algn="l" defTabSz="2438338">
              <a:buFont typeface="+mj-lt"/>
              <a:buAutoNum type="arabicPeriod"/>
            </a:pPr>
            <a:endParaRPr lang="fr-FR" sz="1200" b="1" dirty="0" smtClean="0">
              <a:solidFill>
                <a:srgbClr val="00B050"/>
              </a:solidFill>
              <a:latin typeface="Arial Narrow" panose="020B0606020202030204" pitchFamily="34" charset="0"/>
            </a:endParaRPr>
          </a:p>
          <a:p>
            <a:pPr marL="228600" indent="-228600" algn="l" defTabSz="2438338">
              <a:buFont typeface="+mj-lt"/>
              <a:buAutoNum type="arabicPeriod"/>
            </a:pPr>
            <a:endParaRPr lang="fr-FR" sz="1200" b="1" dirty="0" smtClean="0">
              <a:solidFill>
                <a:srgbClr val="00B050"/>
              </a:solidFill>
              <a:latin typeface="Arial Narrow" panose="020B0606020202030204" pitchFamily="34" charset="0"/>
            </a:endParaRPr>
          </a:p>
          <a:p>
            <a:pPr marL="228600" indent="-228600" algn="l" defTabSz="2438338">
              <a:buFont typeface="+mj-lt"/>
              <a:buAutoNum type="arabicPeriod"/>
            </a:pPr>
            <a:r>
              <a:rPr lang="fr-FR" sz="1200" dirty="0" smtClean="0">
                <a:solidFill>
                  <a:srgbClr val="000000"/>
                </a:solidFill>
                <a:latin typeface="Arial Narrow" panose="020B0606020202030204" pitchFamily="34" charset="0"/>
              </a:rPr>
              <a:t>On </a:t>
            </a:r>
            <a:r>
              <a:rPr lang="fr-FR" sz="1200" dirty="0">
                <a:solidFill>
                  <a:srgbClr val="000000"/>
                </a:solidFill>
                <a:latin typeface="Arial Narrow" panose="020B0606020202030204" pitchFamily="34" charset="0"/>
              </a:rPr>
              <a:t>vise le zéro </a:t>
            </a:r>
            <a:r>
              <a:rPr lang="fr-FR" sz="1200" b="1" dirty="0">
                <a:solidFill>
                  <a:srgbClr val="000000"/>
                </a:solidFill>
                <a:latin typeface="Arial Narrow" panose="020B0606020202030204" pitchFamily="34" charset="0"/>
              </a:rPr>
              <a:t>déchet</a:t>
            </a:r>
            <a:endParaRPr lang="fr-FR" sz="1200" b="1" dirty="0">
              <a:solidFill>
                <a:srgbClr val="00B050"/>
              </a:solidFill>
              <a:latin typeface="Arial Narrow" panose="020B0606020202030204" pitchFamily="34" charset="0"/>
            </a:endParaRPr>
          </a:p>
          <a:p>
            <a:pPr algn="l" defTabSz="2438338"/>
            <a:endParaRPr lang="fr-FR" sz="1200" dirty="0" smtClean="0">
              <a:latin typeface="Arial Narrow" panose="020B0606020202030204" pitchFamily="34" charset="0"/>
            </a:endParaRPr>
          </a:p>
          <a:p>
            <a:pPr marL="177800" lvl="1" indent="0" algn="l" defTabSz="2438338"/>
            <a:endParaRPr lang="fr-FR" sz="1200" dirty="0">
              <a:latin typeface="Arial Narrow" panose="020B0606020202030204" pitchFamily="34" charset="0"/>
            </a:endParaRPr>
          </a:p>
          <a:p>
            <a:pPr marL="214313" lvl="1" indent="0" algn="l" defTabSz="2438338">
              <a:spcAft>
                <a:spcPts val="600"/>
              </a:spcAft>
            </a:pPr>
            <a:endParaRPr lang="fr-FR" sz="1200" dirty="0" smtClean="0">
              <a:latin typeface="Arial Narrow" panose="020B0606020202030204" pitchFamily="34" charset="0"/>
            </a:endParaRPr>
          </a:p>
        </p:txBody>
      </p:sp>
      <p:sp>
        <p:nvSpPr>
          <p:cNvPr id="17" name="Rectangle 16"/>
          <p:cNvSpPr/>
          <p:nvPr/>
        </p:nvSpPr>
        <p:spPr>
          <a:xfrm>
            <a:off x="4884347" y="671894"/>
            <a:ext cx="4613451" cy="3062377"/>
          </a:xfrm>
          <a:prstGeom prst="rect">
            <a:avLst/>
          </a:prstGeom>
        </p:spPr>
        <p:txBody>
          <a:bodyPr wrap="square">
            <a:spAutoFit/>
          </a:bodyPr>
          <a:lstStyle/>
          <a:p>
            <a:pPr marL="228600" indent="-228600" algn="l" defTabSz="2438338">
              <a:spcAft>
                <a:spcPts val="600"/>
              </a:spcAft>
              <a:buFont typeface="+mj-lt"/>
              <a:buAutoNum type="arabicPeriod" startAt="5"/>
            </a:pPr>
            <a:r>
              <a:rPr lang="fr-FR" sz="1200" dirty="0">
                <a:latin typeface="Arial Narrow" panose="020B0606020202030204" pitchFamily="34" charset="0"/>
              </a:rPr>
              <a:t>On développe aussi </a:t>
            </a:r>
            <a:r>
              <a:rPr lang="fr-FR" sz="1200" b="1" dirty="0">
                <a:latin typeface="Arial Narrow" panose="020B0606020202030204" pitchFamily="34" charset="0"/>
              </a:rPr>
              <a:t>la coopération, la mutualisation </a:t>
            </a:r>
            <a:r>
              <a:rPr lang="fr-FR" sz="1200" dirty="0">
                <a:latin typeface="Arial Narrow" panose="020B0606020202030204" pitchFamily="34" charset="0"/>
              </a:rPr>
              <a:t>qui favorise la </a:t>
            </a:r>
            <a:r>
              <a:rPr lang="fr-FR" sz="1200" dirty="0" smtClean="0">
                <a:latin typeface="Arial Narrow" panose="020B0606020202030204" pitchFamily="34" charset="0"/>
              </a:rPr>
              <a:t>sobriété : jardin </a:t>
            </a:r>
            <a:r>
              <a:rPr lang="fr-FR" sz="1200" dirty="0">
                <a:latin typeface="Arial Narrow" panose="020B0606020202030204" pitchFamily="34" charset="0"/>
              </a:rPr>
              <a:t>partagé, co-voiturage, </a:t>
            </a:r>
            <a:r>
              <a:rPr lang="fr-FR" sz="1200" dirty="0" err="1">
                <a:latin typeface="Arial Narrow" panose="020B0606020202030204" pitchFamily="34" charset="0"/>
              </a:rPr>
              <a:t>repair</a:t>
            </a:r>
            <a:r>
              <a:rPr lang="fr-FR" sz="1200" dirty="0">
                <a:latin typeface="Arial Narrow" panose="020B0606020202030204" pitchFamily="34" charset="0"/>
              </a:rPr>
              <a:t> café, </a:t>
            </a:r>
            <a:r>
              <a:rPr lang="fr-FR" sz="1200" dirty="0" smtClean="0">
                <a:latin typeface="Arial Narrow" panose="020B0606020202030204" pitchFamily="34" charset="0"/>
              </a:rPr>
              <a:t>AMAP, mutualisation d’objet. </a:t>
            </a:r>
            <a:r>
              <a:rPr lang="fr-FR" sz="1200" dirty="0" smtClean="0">
                <a:solidFill>
                  <a:srgbClr val="00B050"/>
                </a:solidFill>
                <a:latin typeface="Arial Narrow" panose="020B0606020202030204" pitchFamily="34" charset="0"/>
              </a:rPr>
              <a:t>Faire </a:t>
            </a:r>
            <a:r>
              <a:rPr lang="fr-FR" sz="1200" dirty="0">
                <a:solidFill>
                  <a:srgbClr val="00B050"/>
                </a:solidFill>
                <a:latin typeface="Arial Narrow" panose="020B0606020202030204" pitchFamily="34" charset="0"/>
              </a:rPr>
              <a:t>le sketch du </a:t>
            </a:r>
            <a:r>
              <a:rPr lang="fr-FR" sz="1200" dirty="0" err="1">
                <a:solidFill>
                  <a:srgbClr val="00B050"/>
                </a:solidFill>
                <a:latin typeface="Arial Narrow" panose="020B0606020202030204" pitchFamily="34" charset="0"/>
              </a:rPr>
              <a:t>dévendeur</a:t>
            </a:r>
            <a:r>
              <a:rPr lang="fr-FR" sz="1200" dirty="0">
                <a:solidFill>
                  <a:srgbClr val="00B050"/>
                </a:solidFill>
                <a:latin typeface="Arial Narrow" panose="020B0606020202030204" pitchFamily="34" charset="0"/>
              </a:rPr>
              <a:t> (voir </a:t>
            </a:r>
            <a:r>
              <a:rPr lang="fr-FR" sz="1200" dirty="0">
                <a:solidFill>
                  <a:srgbClr val="00B050"/>
                </a:solidFill>
                <a:latin typeface="Arial Narrow" panose="020B0606020202030204" pitchFamily="34" charset="0"/>
                <a:hlinkClick r:id="rId2"/>
              </a:rPr>
              <a:t>la vidéo</a:t>
            </a:r>
            <a:r>
              <a:rPr lang="fr-FR" sz="1200" dirty="0">
                <a:solidFill>
                  <a:srgbClr val="00B050"/>
                </a:solidFill>
                <a:latin typeface="Arial Narrow" panose="020B0606020202030204" pitchFamily="34" charset="0"/>
              </a:rPr>
              <a:t> ici</a:t>
            </a:r>
            <a:r>
              <a:rPr lang="fr-FR" sz="1200" dirty="0" smtClean="0">
                <a:solidFill>
                  <a:srgbClr val="00B050"/>
                </a:solidFill>
                <a:latin typeface="Arial Narrow" panose="020B0606020202030204" pitchFamily="34" charset="0"/>
              </a:rPr>
              <a:t>).</a:t>
            </a:r>
            <a:r>
              <a:rPr lang="fr-FR" sz="1200" dirty="0">
                <a:solidFill>
                  <a:srgbClr val="00B050"/>
                </a:solidFill>
                <a:latin typeface="Arial Narrow" panose="020B0606020202030204" pitchFamily="34" charset="0"/>
              </a:rPr>
              <a:t/>
            </a:r>
            <a:br>
              <a:rPr lang="fr-FR" sz="1200" dirty="0">
                <a:solidFill>
                  <a:srgbClr val="00B050"/>
                </a:solidFill>
                <a:latin typeface="Arial Narrow" panose="020B0606020202030204" pitchFamily="34" charset="0"/>
              </a:rPr>
            </a:br>
            <a:endParaRPr lang="fr-FR" sz="1200" dirty="0">
              <a:latin typeface="Arial Narrow" panose="020B0606020202030204" pitchFamily="34" charset="0"/>
            </a:endParaRPr>
          </a:p>
          <a:p>
            <a:pPr marL="228600" indent="-228600" algn="l" defTabSz="2438338">
              <a:spcAft>
                <a:spcPts val="600"/>
              </a:spcAft>
              <a:buFont typeface="+mj-lt"/>
              <a:buAutoNum type="arabicPeriod" startAt="5"/>
            </a:pPr>
            <a:r>
              <a:rPr lang="fr-FR" sz="1200" b="1" dirty="0" smtClean="0">
                <a:solidFill>
                  <a:srgbClr val="00B050"/>
                </a:solidFill>
                <a:latin typeface="Arial Narrow" panose="020B0606020202030204" pitchFamily="34" charset="0"/>
              </a:rPr>
              <a:t>Poser la carte industrie</a:t>
            </a:r>
            <a:endParaRPr lang="fr-FR" sz="1200" b="1" dirty="0">
              <a:solidFill>
                <a:srgbClr val="00B050"/>
              </a:solidFill>
              <a:latin typeface="Arial Narrow" panose="020B0606020202030204" pitchFamily="34" charset="0"/>
            </a:endParaRPr>
          </a:p>
          <a:p>
            <a:pPr algn="l" defTabSz="2438338">
              <a:spcAft>
                <a:spcPts val="600"/>
              </a:spcAft>
            </a:pPr>
            <a:r>
              <a:rPr lang="fr-FR" sz="1200" dirty="0" smtClean="0">
                <a:latin typeface="Arial Narrow" panose="020B0606020202030204" pitchFamily="34" charset="0"/>
              </a:rPr>
              <a:t>On réindustrialise </a:t>
            </a:r>
            <a:r>
              <a:rPr lang="fr-FR" sz="1200" dirty="0">
                <a:latin typeface="Arial Narrow" panose="020B0606020202030204" pitchFamily="34" charset="0"/>
              </a:rPr>
              <a:t>la France (médicament, batterie électrique). </a:t>
            </a:r>
            <a:r>
              <a:rPr lang="fr-FR" sz="1200" dirty="0" smtClean="0">
                <a:latin typeface="Arial Narrow" panose="020B0606020202030204" pitchFamily="34" charset="0"/>
              </a:rPr>
              <a:t>Les industries sont plus petites </a:t>
            </a:r>
            <a:r>
              <a:rPr lang="fr-FR" sz="1200" dirty="0">
                <a:latin typeface="Arial Narrow" panose="020B0606020202030204" pitchFamily="34" charset="0"/>
              </a:rPr>
              <a:t>et </a:t>
            </a:r>
            <a:r>
              <a:rPr lang="fr-FR" sz="1200" dirty="0" smtClean="0">
                <a:latin typeface="Arial Narrow" panose="020B0606020202030204" pitchFamily="34" charset="0"/>
              </a:rPr>
              <a:t>propres. Elles </a:t>
            </a:r>
            <a:r>
              <a:rPr lang="fr-FR" sz="1200" dirty="0" smtClean="0">
                <a:latin typeface="Arial Narrow" panose="020B0606020202030204" pitchFamily="34" charset="0"/>
              </a:rPr>
              <a:t>s’approvisionnent </a:t>
            </a:r>
            <a:r>
              <a:rPr lang="fr-FR" sz="1200" dirty="0">
                <a:latin typeface="Arial Narrow" panose="020B0606020202030204" pitchFamily="34" charset="0"/>
              </a:rPr>
              <a:t>si possible aves des matières premières produites localement qui sont renouvelable ou </a:t>
            </a:r>
            <a:r>
              <a:rPr lang="fr-FR" sz="1200" dirty="0" smtClean="0">
                <a:latin typeface="Arial Narrow" panose="020B0606020202030204" pitchFamily="34" charset="0"/>
              </a:rPr>
              <a:t>recyclées.</a:t>
            </a:r>
          </a:p>
          <a:p>
            <a:pPr marL="228600" indent="-228600" algn="l" defTabSz="2438338">
              <a:spcAft>
                <a:spcPts val="600"/>
              </a:spcAft>
              <a:buFont typeface="+mj-lt"/>
              <a:buAutoNum type="arabicPeriod" startAt="7"/>
            </a:pPr>
            <a:r>
              <a:rPr lang="fr-FR" sz="1200" b="1" dirty="0" smtClean="0">
                <a:latin typeface="Arial Narrow" panose="020B0606020202030204" pitchFamily="34" charset="0"/>
              </a:rPr>
              <a:t>Où </a:t>
            </a:r>
            <a:r>
              <a:rPr lang="fr-FR" sz="1200" b="1" dirty="0">
                <a:latin typeface="Arial Narrow" panose="020B0606020202030204" pitchFamily="34" charset="0"/>
              </a:rPr>
              <a:t>est la banque ? </a:t>
            </a:r>
            <a:r>
              <a:rPr lang="fr-FR" sz="1200" b="1" dirty="0" smtClean="0">
                <a:solidFill>
                  <a:srgbClr val="00B050"/>
                </a:solidFill>
                <a:latin typeface="Arial Narrow" panose="020B0606020202030204" pitchFamily="34" charset="0"/>
              </a:rPr>
              <a:t>Carte finance</a:t>
            </a:r>
            <a:endParaRPr lang="fr-FR" sz="1200" b="1" dirty="0">
              <a:solidFill>
                <a:srgbClr val="00B050"/>
              </a:solidFill>
              <a:latin typeface="Arial Narrow" panose="020B0606020202030204" pitchFamily="34" charset="0"/>
            </a:endParaRPr>
          </a:p>
          <a:p>
            <a:pPr algn="l" defTabSz="2438338">
              <a:spcAft>
                <a:spcPts val="600"/>
              </a:spcAft>
            </a:pPr>
            <a:r>
              <a:rPr lang="fr-FR" sz="1200" dirty="0" smtClean="0">
                <a:latin typeface="Arial Narrow" panose="020B0606020202030204" pitchFamily="34" charset="0"/>
              </a:rPr>
              <a:t>Saviez-vous qu’une épargne de 25 000 </a:t>
            </a:r>
            <a:r>
              <a:rPr lang="fr-FR" sz="1200" dirty="0" smtClean="0">
                <a:latin typeface="Arial Narrow" panose="020B0606020202030204" pitchFamily="34" charset="0"/>
              </a:rPr>
              <a:t>euros </a:t>
            </a:r>
            <a:r>
              <a:rPr lang="fr-FR" sz="1200" dirty="0" smtClean="0">
                <a:latin typeface="Arial Narrow" panose="020B0606020202030204" pitchFamily="34" charset="0"/>
              </a:rPr>
              <a:t>peut émettre jusqu’à 11 tonnes de CO</a:t>
            </a:r>
            <a:r>
              <a:rPr lang="fr-FR" sz="1200" baseline="-25000" dirty="0" smtClean="0">
                <a:latin typeface="Arial Narrow" panose="020B0606020202030204" pitchFamily="34" charset="0"/>
              </a:rPr>
              <a:t>2</a:t>
            </a:r>
            <a:r>
              <a:rPr lang="fr-FR" sz="1200" dirty="0" smtClean="0">
                <a:latin typeface="Arial Narrow" panose="020B0606020202030204" pitchFamily="34" charset="0"/>
              </a:rPr>
              <a:t>/an selon les placements effectués. </a:t>
            </a:r>
          </a:p>
          <a:p>
            <a:pPr algn="l" defTabSz="2438338">
              <a:spcAft>
                <a:spcPts val="600"/>
              </a:spcAft>
            </a:pPr>
            <a:r>
              <a:rPr lang="fr-FR" sz="1200" dirty="0" smtClean="0">
                <a:latin typeface="Arial Narrow" panose="020B0606020202030204" pitchFamily="34" charset="0"/>
              </a:rPr>
              <a:t>Réorienter la finance vers l’économie circulaire et régénérative et un levier puissant.</a:t>
            </a:r>
            <a:br>
              <a:rPr lang="fr-FR" sz="1200" dirty="0" smtClean="0">
                <a:latin typeface="Arial Narrow" panose="020B0606020202030204" pitchFamily="34" charset="0"/>
              </a:rPr>
            </a:br>
            <a:endParaRPr lang="fr-FR" sz="1200" dirty="0" smtClean="0">
              <a:latin typeface="Arial Narrow" panose="020B0606020202030204" pitchFamily="34" charset="0"/>
            </a:endParaRPr>
          </a:p>
        </p:txBody>
      </p:sp>
      <p:sp>
        <p:nvSpPr>
          <p:cNvPr id="5" name="infrastructure urbaine + sociale"/>
          <p:cNvSpPr/>
          <p:nvPr/>
        </p:nvSpPr>
        <p:spPr>
          <a:xfrm>
            <a:off x="-1" y="84119"/>
            <a:ext cx="2879003" cy="515938"/>
          </a:xfrm>
          <a:prstGeom prst="rect">
            <a:avLst/>
          </a:prstGeom>
          <a:solidFill>
            <a:schemeClr val="accent5">
              <a:hueOff val="-82419"/>
              <a:satOff val="-9513"/>
              <a:lumOff val="-16343"/>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300" dirty="0" smtClean="0"/>
              <a:t>Achats, loisirs </a:t>
            </a:r>
          </a:p>
          <a:p>
            <a:r>
              <a:rPr lang="fr-FR" sz="1300" dirty="0" smtClean="0"/>
              <a:t>19% de l’empreinte carbone</a:t>
            </a:r>
            <a:endParaRPr sz="1300" dirty="0"/>
          </a:p>
        </p:txBody>
      </p:sp>
      <p:sp>
        <p:nvSpPr>
          <p:cNvPr id="6" name="Rectangle 5"/>
          <p:cNvSpPr/>
          <p:nvPr/>
        </p:nvSpPr>
        <p:spPr>
          <a:xfrm>
            <a:off x="731382" y="1499415"/>
            <a:ext cx="691722"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7" name="Rectangle 6"/>
          <p:cNvSpPr/>
          <p:nvPr/>
        </p:nvSpPr>
        <p:spPr>
          <a:xfrm>
            <a:off x="1751430" y="746090"/>
            <a:ext cx="71824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9" name="Rectangle 8"/>
          <p:cNvSpPr/>
          <p:nvPr/>
        </p:nvSpPr>
        <p:spPr>
          <a:xfrm>
            <a:off x="552172" y="4603385"/>
            <a:ext cx="2066764"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3" name="ZoneTexte 12"/>
          <p:cNvSpPr txBox="1"/>
          <p:nvPr/>
        </p:nvSpPr>
        <p:spPr>
          <a:xfrm>
            <a:off x="331435" y="5369810"/>
            <a:ext cx="3769358" cy="906402"/>
          </a:xfrm>
          <a:prstGeom prst="rect">
            <a:avLst/>
          </a:prstGeom>
          <a:solidFill>
            <a:srgbClr val="E58E19"/>
          </a:solidFill>
        </p:spPr>
        <p:txBody>
          <a:bodyPr wrap="square" rtlCol="0">
            <a:spAutoFit/>
          </a:bodyPr>
          <a:lstStyle>
            <a:defPPr>
              <a:defRPr lang="en-US"/>
            </a:defPPr>
            <a:lvl1pPr>
              <a:defRPr sz="2400">
                <a:solidFill>
                  <a:schemeClr val="bg1"/>
                </a:solidFill>
              </a:defRPr>
            </a:lvl1pPr>
          </a:lstStyle>
          <a:p>
            <a:pPr algn="l"/>
            <a:r>
              <a:rPr lang="fr-FR" sz="975" b="1" dirty="0">
                <a:sym typeface="Wingdings" panose="05000000000000000000" pitchFamily="2" charset="2"/>
              </a:rPr>
              <a:t>Économie en 2050</a:t>
            </a:r>
          </a:p>
          <a:p>
            <a:pPr algn="l"/>
            <a:endParaRPr lang="fr-FR" sz="315" dirty="0">
              <a:sym typeface="Wingdings" panose="05000000000000000000" pitchFamily="2" charset="2"/>
            </a:endParaRPr>
          </a:p>
          <a:p>
            <a:pPr marL="107070" indent="-107070" algn="l">
              <a:buFont typeface="Arial" panose="020B0604020202020204" pitchFamily="34" charset="0"/>
              <a:buChar char="•"/>
            </a:pPr>
            <a:r>
              <a:rPr lang="fr-FR" sz="1000" dirty="0">
                <a:sym typeface="Wingdings" panose="05000000000000000000" pitchFamily="2" charset="2"/>
              </a:rPr>
              <a:t>80% d’incorporation de matière premières recyclées dans les produits (7% en 2022)</a:t>
            </a:r>
          </a:p>
          <a:p>
            <a:pPr marL="107070" indent="-107070" algn="l">
              <a:buFont typeface="Arial" panose="020B0604020202020204" pitchFamily="34" charset="0"/>
              <a:buChar char="•"/>
            </a:pPr>
            <a:r>
              <a:rPr lang="fr-FR" sz="1000" dirty="0">
                <a:sym typeface="Wingdings" panose="05000000000000000000" pitchFamily="2" charset="2"/>
              </a:rPr>
              <a:t>Des pièces détachées, disponibles pour la réparation pendant 15-20 </a:t>
            </a:r>
            <a:r>
              <a:rPr lang="fr-FR" sz="1000" dirty="0" smtClean="0">
                <a:sym typeface="Wingdings" panose="05000000000000000000" pitchFamily="2" charset="2"/>
              </a:rPr>
              <a:t>ans (actuellement 8-10 ans)</a:t>
            </a:r>
            <a:endParaRPr lang="fr-FR" sz="1050" dirty="0">
              <a:sym typeface="Wingdings" panose="05000000000000000000" pitchFamily="2" charset="2"/>
            </a:endParaRPr>
          </a:p>
        </p:txBody>
      </p:sp>
      <p:pic>
        <p:nvPicPr>
          <p:cNvPr id="16" name="Image 15"/>
          <p:cNvPicPr>
            <a:picLocks noChangeAspect="1"/>
          </p:cNvPicPr>
          <p:nvPr/>
        </p:nvPicPr>
        <p:blipFill>
          <a:blip r:embed="rId3"/>
          <a:stretch>
            <a:fillRect/>
          </a:stretch>
        </p:blipFill>
        <p:spPr>
          <a:xfrm>
            <a:off x="3253253" y="1359329"/>
            <a:ext cx="330719" cy="288797"/>
          </a:xfrm>
          <a:prstGeom prst="rect">
            <a:avLst/>
          </a:prstGeom>
        </p:spPr>
      </p:pic>
      <p:sp>
        <p:nvSpPr>
          <p:cNvPr id="19" name="Rectangle 18"/>
          <p:cNvSpPr/>
          <p:nvPr/>
        </p:nvSpPr>
        <p:spPr>
          <a:xfrm>
            <a:off x="1077243" y="5171538"/>
            <a:ext cx="169200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20" name="Rectangle 19"/>
          <p:cNvSpPr/>
          <p:nvPr/>
        </p:nvSpPr>
        <p:spPr>
          <a:xfrm>
            <a:off x="6343765" y="2403920"/>
            <a:ext cx="88090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21" name="Rectangle 20"/>
          <p:cNvSpPr/>
          <p:nvPr/>
        </p:nvSpPr>
        <p:spPr>
          <a:xfrm>
            <a:off x="6055765" y="1537907"/>
            <a:ext cx="57600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22" name="Rectangle 21"/>
          <p:cNvSpPr/>
          <p:nvPr/>
        </p:nvSpPr>
        <p:spPr>
          <a:xfrm>
            <a:off x="6327845" y="707316"/>
            <a:ext cx="1908000" cy="218774"/>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5" name="Rectangle 14"/>
          <p:cNvSpPr/>
          <p:nvPr/>
        </p:nvSpPr>
        <p:spPr>
          <a:xfrm>
            <a:off x="1207104" y="6454018"/>
            <a:ext cx="43200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4060921100"/>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119541" y="0"/>
            <a:ext cx="5190524"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lang="fr-FR" sz="3200" dirty="0" smtClean="0">
                <a:solidFill>
                  <a:schemeClr val="tx1">
                    <a:lumMod val="50000"/>
                  </a:schemeClr>
                </a:solidFill>
                <a:latin typeface="Calibri" panose="020F0502020204030204" pitchFamily="34" charset="0"/>
                <a:cs typeface="Calibri" panose="020F0502020204030204" pitchFamily="34" charset="0"/>
              </a:rPr>
              <a:t>Rangement économie, finance</a:t>
            </a:r>
            <a:endParaRPr kumimoji="0" lang="fr-FR" sz="3200" b="0" i="0" u="none" strike="noStrike" cap="none" spc="0" normalizeH="0" baseline="0" dirty="0">
              <a:ln>
                <a:noFill/>
              </a:ln>
              <a:solidFill>
                <a:schemeClr val="tx1">
                  <a:lumMod val="50000"/>
                </a:schemeClr>
              </a:solidFill>
              <a:effectLst/>
              <a:uFillTx/>
              <a:latin typeface="Calibri" panose="020F0502020204030204" pitchFamily="34" charset="0"/>
              <a:cs typeface="Calibri" panose="020F0502020204030204" pitchFamily="34" charset="0"/>
              <a:sym typeface="Helvetica Neue"/>
            </a:endParaRPr>
          </a:p>
        </p:txBody>
      </p:sp>
      <p:sp>
        <p:nvSpPr>
          <p:cNvPr id="11" name="Rectangle 10"/>
          <p:cNvSpPr/>
          <p:nvPr/>
        </p:nvSpPr>
        <p:spPr>
          <a:xfrm>
            <a:off x="8799968" y="6198741"/>
            <a:ext cx="835351" cy="379591"/>
          </a:xfrm>
          <a:prstGeom prst="rect">
            <a:avLst/>
          </a:prstGeom>
          <a:solidFill>
            <a:schemeClr val="bg2">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fr-FR" sz="1800" b="0" i="0" u="none" strike="noStrike" cap="none" spc="0" normalizeH="0" baseline="0" dirty="0" smtClean="0">
                <a:ln>
                  <a:noFill/>
                </a:ln>
                <a:solidFill>
                  <a:srgbClr val="FFFFFF"/>
                </a:solidFill>
                <a:effectLst/>
                <a:uFillTx/>
                <a:latin typeface="Helvetica Neue Medium"/>
                <a:ea typeface="Helvetica Neue Medium"/>
                <a:cs typeface="Helvetica Neue Medium"/>
                <a:sym typeface="Helvetica Neue Medium"/>
              </a:rPr>
              <a:t>6 bis</a:t>
            </a:r>
            <a:endParaRPr kumimoji="0" lang="fr-FR" sz="18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2" name="ZoneTexte 11"/>
          <p:cNvSpPr txBox="1"/>
          <p:nvPr/>
        </p:nvSpPr>
        <p:spPr>
          <a:xfrm>
            <a:off x="6823050" y="710460"/>
            <a:ext cx="2609000" cy="922768"/>
          </a:xfrm>
          <a:prstGeom prst="rect">
            <a:avLst/>
          </a:prstGeom>
          <a:solidFill>
            <a:schemeClr val="bg1">
              <a:lumMod val="75000"/>
            </a:schemeClr>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DÉCHET</a:t>
            </a:r>
            <a:endParaRPr lang="fr-FR" sz="5400" kern="1200" dirty="0">
              <a:solidFill>
                <a:prstClr val="white"/>
              </a:solidFill>
              <a:latin typeface="Calibri" panose="020F0502020204030204"/>
            </a:endParaRPr>
          </a:p>
        </p:txBody>
      </p:sp>
      <p:sp>
        <p:nvSpPr>
          <p:cNvPr id="13" name="ZoneTexte 12"/>
          <p:cNvSpPr txBox="1"/>
          <p:nvPr/>
        </p:nvSpPr>
        <p:spPr>
          <a:xfrm>
            <a:off x="194586" y="1766979"/>
            <a:ext cx="3658495" cy="923330"/>
          </a:xfrm>
          <a:prstGeom prst="rect">
            <a:avLst/>
          </a:prstGeom>
          <a:solidFill>
            <a:schemeClr val="bg1">
              <a:lumMod val="75000"/>
            </a:schemeClr>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COMMERCE</a:t>
            </a:r>
            <a:endParaRPr lang="fr-FR" sz="5400" kern="1200" dirty="0">
              <a:solidFill>
                <a:prstClr val="white"/>
              </a:solidFill>
              <a:latin typeface="Calibri" panose="020F0502020204030204"/>
            </a:endParaRPr>
          </a:p>
        </p:txBody>
      </p:sp>
      <p:sp>
        <p:nvSpPr>
          <p:cNvPr id="14" name="ZoneTexte 13"/>
          <p:cNvSpPr txBox="1"/>
          <p:nvPr/>
        </p:nvSpPr>
        <p:spPr>
          <a:xfrm>
            <a:off x="194586" y="719342"/>
            <a:ext cx="2729908" cy="923330"/>
          </a:xfrm>
          <a:prstGeom prst="rect">
            <a:avLst/>
          </a:prstGeom>
          <a:solidFill>
            <a:schemeClr val="bg1">
              <a:lumMod val="75000"/>
            </a:schemeClr>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FINANCE</a:t>
            </a:r>
            <a:endParaRPr lang="fr-FR" sz="5400" kern="1200" dirty="0">
              <a:solidFill>
                <a:prstClr val="white"/>
              </a:solidFill>
              <a:latin typeface="Calibri" panose="020F0502020204030204"/>
            </a:endParaRPr>
          </a:p>
        </p:txBody>
      </p:sp>
      <p:sp>
        <p:nvSpPr>
          <p:cNvPr id="15" name="ZoneTexte 14"/>
          <p:cNvSpPr txBox="1"/>
          <p:nvPr/>
        </p:nvSpPr>
        <p:spPr>
          <a:xfrm>
            <a:off x="4067846" y="1766979"/>
            <a:ext cx="3264063" cy="923330"/>
          </a:xfrm>
          <a:prstGeom prst="rect">
            <a:avLst/>
          </a:prstGeom>
          <a:solidFill>
            <a:schemeClr val="bg1">
              <a:lumMod val="75000"/>
            </a:schemeClr>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INDUSTRIE</a:t>
            </a:r>
            <a:endParaRPr lang="fr-FR" sz="5400" kern="1200" dirty="0">
              <a:solidFill>
                <a:prstClr val="white"/>
              </a:solidFill>
              <a:latin typeface="Calibri" panose="020F0502020204030204"/>
            </a:endParaRPr>
          </a:p>
        </p:txBody>
      </p:sp>
      <p:sp>
        <p:nvSpPr>
          <p:cNvPr id="16" name="ZoneTexte 15"/>
          <p:cNvSpPr txBox="1"/>
          <p:nvPr/>
        </p:nvSpPr>
        <p:spPr>
          <a:xfrm>
            <a:off x="194586" y="2814616"/>
            <a:ext cx="6064857" cy="1605568"/>
          </a:xfrm>
          <a:prstGeom prst="rect">
            <a:avLst/>
          </a:prstGeom>
          <a:solidFill>
            <a:schemeClr val="bg1">
              <a:lumMod val="75000"/>
            </a:schemeClr>
          </a:solidFill>
          <a:ln>
            <a:noFill/>
          </a:ln>
        </p:spPr>
        <p:txBody>
          <a:bodyPr wrap="square" rtlCol="0">
            <a:spAutoFit/>
          </a:bodyPr>
          <a:lstStyle/>
          <a:p>
            <a:pPr defTabSz="457200" hangingPunct="1">
              <a:lnSpc>
                <a:spcPts val="5900"/>
              </a:lnSpc>
            </a:pPr>
            <a:r>
              <a:rPr lang="fr-FR" sz="5400" kern="1200" dirty="0" smtClean="0">
                <a:solidFill>
                  <a:prstClr val="white"/>
                </a:solidFill>
                <a:latin typeface="Calibri" panose="020F0502020204030204"/>
              </a:rPr>
              <a:t>COMPORTEMENTS DE CONSOMMATION</a:t>
            </a:r>
            <a:endParaRPr lang="fr-FR" sz="5400" kern="1200" dirty="0">
              <a:solidFill>
                <a:prstClr val="white"/>
              </a:solidFill>
              <a:latin typeface="Calibri" panose="020F0502020204030204"/>
            </a:endParaRPr>
          </a:p>
        </p:txBody>
      </p:sp>
      <p:sp>
        <p:nvSpPr>
          <p:cNvPr id="17" name="ZoneTexte 16"/>
          <p:cNvSpPr txBox="1"/>
          <p:nvPr/>
        </p:nvSpPr>
        <p:spPr>
          <a:xfrm>
            <a:off x="194586" y="4593173"/>
            <a:ext cx="4987993" cy="1605568"/>
          </a:xfrm>
          <a:prstGeom prst="rect">
            <a:avLst/>
          </a:prstGeom>
          <a:solidFill>
            <a:schemeClr val="bg1">
              <a:lumMod val="75000"/>
            </a:schemeClr>
          </a:solidFill>
          <a:ln>
            <a:noFill/>
          </a:ln>
        </p:spPr>
        <p:txBody>
          <a:bodyPr wrap="square" rtlCol="0">
            <a:spAutoFit/>
          </a:bodyPr>
          <a:lstStyle/>
          <a:p>
            <a:pPr defTabSz="457200" hangingPunct="1">
              <a:lnSpc>
                <a:spcPts val="5900"/>
              </a:lnSpc>
            </a:pPr>
            <a:r>
              <a:rPr lang="fr-FR" sz="5400" kern="1200" dirty="0">
                <a:solidFill>
                  <a:prstClr val="white"/>
                </a:solidFill>
                <a:latin typeface="Calibri" panose="020F0502020204030204"/>
              </a:rPr>
              <a:t>MUTUALISATIONCOOPÉRATION</a:t>
            </a:r>
          </a:p>
        </p:txBody>
      </p:sp>
      <p:sp>
        <p:nvSpPr>
          <p:cNvPr id="18" name="ZoneTexte 17"/>
          <p:cNvSpPr txBox="1"/>
          <p:nvPr/>
        </p:nvSpPr>
        <p:spPr>
          <a:xfrm>
            <a:off x="3041303" y="719342"/>
            <a:ext cx="3658495" cy="923330"/>
          </a:xfrm>
          <a:prstGeom prst="rect">
            <a:avLst/>
          </a:prstGeom>
          <a:solidFill>
            <a:schemeClr val="bg1">
              <a:lumMod val="75000"/>
            </a:schemeClr>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ENTREPRISE</a:t>
            </a:r>
            <a:endParaRPr lang="fr-FR" sz="5400" kern="1200" dirty="0">
              <a:solidFill>
                <a:prstClr val="white"/>
              </a:solidFill>
              <a:latin typeface="Calibri" panose="020F0502020204030204"/>
            </a:endParaRPr>
          </a:p>
        </p:txBody>
      </p:sp>
    </p:spTree>
    <p:extLst>
      <p:ext uri="{BB962C8B-B14F-4D97-AF65-F5344CB8AC3E}">
        <p14:creationId xmlns:p14="http://schemas.microsoft.com/office/powerpoint/2010/main" val="1882101513"/>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texte 6"/>
          <p:cNvSpPr>
            <a:spLocks noGrp="1"/>
          </p:cNvSpPr>
          <p:nvPr>
            <p:ph type="body" idx="1"/>
          </p:nvPr>
        </p:nvSpPr>
        <p:spPr>
          <a:xfrm>
            <a:off x="217552" y="354159"/>
            <a:ext cx="4576441" cy="6309191"/>
          </a:xfrm>
          <a:ln w="28575">
            <a:solidFill>
              <a:srgbClr val="00B050"/>
            </a:solidFill>
          </a:ln>
        </p:spPr>
        <p:txBody>
          <a:bodyPr lIns="108000">
            <a:noAutofit/>
          </a:bodyPr>
          <a:lstStyle/>
          <a:p>
            <a:pPr marL="0" indent="0">
              <a:lnSpc>
                <a:spcPct val="120000"/>
              </a:lnSpc>
              <a:spcBef>
                <a:spcPts val="0"/>
              </a:spcBef>
              <a:buNone/>
            </a:pPr>
            <a:r>
              <a:rPr lang="fr-FR" sz="1200" b="1" dirty="0" smtClean="0">
                <a:solidFill>
                  <a:srgbClr val="00B050"/>
                </a:solidFill>
                <a:latin typeface="Calibri" panose="020F0502020204030204" pitchFamily="34" charset="0"/>
                <a:cs typeface="Calibri" panose="020F0502020204030204" pitchFamily="34" charset="0"/>
              </a:rPr>
              <a:t>Objectifs</a:t>
            </a:r>
          </a:p>
          <a:p>
            <a:pPr>
              <a:lnSpc>
                <a:spcPct val="120000"/>
              </a:lnSpc>
              <a:spcBef>
                <a:spcPts val="0"/>
              </a:spcBef>
            </a:pPr>
            <a:r>
              <a:rPr lang="fr-FR" sz="1200" dirty="0" smtClean="0">
                <a:latin typeface="Calibri" panose="020F0502020204030204" pitchFamily="34" charset="0"/>
                <a:cs typeface="Calibri" panose="020F0502020204030204" pitchFamily="34" charset="0"/>
              </a:rPr>
              <a:t>Découverte d’un territoire qui a réussi sa transition</a:t>
            </a:r>
          </a:p>
          <a:p>
            <a:pPr>
              <a:lnSpc>
                <a:spcPct val="120000"/>
              </a:lnSpc>
              <a:spcBef>
                <a:spcPts val="0"/>
              </a:spcBef>
            </a:pPr>
            <a:r>
              <a:rPr lang="fr-FR" sz="1200" dirty="0" smtClean="0">
                <a:latin typeface="Calibri" panose="020F0502020204030204" pitchFamily="34" charset="0"/>
                <a:cs typeface="Calibri" panose="020F0502020204030204" pitchFamily="34" charset="0"/>
              </a:rPr>
              <a:t>Découverte des chantiers de la transition écologique et des objectifs à atteindre pour parvenir à la neutralité carbone en 2050</a:t>
            </a:r>
          </a:p>
          <a:p>
            <a:pPr>
              <a:lnSpc>
                <a:spcPct val="120000"/>
              </a:lnSpc>
              <a:spcBef>
                <a:spcPts val="0"/>
              </a:spcBef>
              <a:spcAft>
                <a:spcPts val="600"/>
              </a:spcAft>
            </a:pPr>
            <a:r>
              <a:rPr lang="fr-FR" sz="1200" dirty="0" smtClean="0">
                <a:latin typeface="Calibri" panose="020F0502020204030204" pitchFamily="34" charset="0"/>
                <a:cs typeface="Calibri" panose="020F0502020204030204" pitchFamily="34" charset="0"/>
              </a:rPr>
              <a:t>Découverte de l’aspect systémique et des différentes échelles temporelles</a:t>
            </a:r>
            <a:endParaRPr lang="fr-FR" sz="1200" dirty="0">
              <a:latin typeface="Calibri" panose="020F0502020204030204" pitchFamily="34" charset="0"/>
              <a:cs typeface="Calibri" panose="020F0502020204030204" pitchFamily="34" charset="0"/>
            </a:endParaRPr>
          </a:p>
          <a:p>
            <a:pPr marL="0" indent="0">
              <a:lnSpc>
                <a:spcPct val="120000"/>
              </a:lnSpc>
              <a:spcBef>
                <a:spcPts val="0"/>
              </a:spcBef>
              <a:spcAft>
                <a:spcPts val="600"/>
              </a:spcAft>
              <a:buNone/>
            </a:pPr>
            <a:r>
              <a:rPr lang="fr-FR" sz="1200" b="1" dirty="0" smtClean="0">
                <a:solidFill>
                  <a:srgbClr val="00B050"/>
                </a:solidFill>
                <a:latin typeface="Calibri" panose="020F0502020204030204" pitchFamily="34" charset="0"/>
                <a:cs typeface="Calibri" panose="020F0502020204030204" pitchFamily="34" charset="0"/>
              </a:rPr>
              <a:t>Cibles : </a:t>
            </a:r>
            <a:r>
              <a:rPr lang="fr-FR" sz="1200" dirty="0" smtClean="0">
                <a:solidFill>
                  <a:schemeClr val="tx1">
                    <a:lumMod val="50000"/>
                  </a:schemeClr>
                </a:solidFill>
                <a:latin typeface="Calibri" panose="020F0502020204030204" pitchFamily="34" charset="0"/>
                <a:cs typeface="Calibri" panose="020F0502020204030204" pitchFamily="34" charset="0"/>
              </a:rPr>
              <a:t>groupes de 16 adultes, ou lycéens</a:t>
            </a:r>
            <a:endParaRPr lang="fr-FR" sz="1200" dirty="0">
              <a:latin typeface="Calibri" panose="020F0502020204030204" pitchFamily="34" charset="0"/>
              <a:cs typeface="Calibri" panose="020F0502020204030204" pitchFamily="34" charset="0"/>
            </a:endParaRPr>
          </a:p>
          <a:p>
            <a:pPr marL="0" indent="0">
              <a:lnSpc>
                <a:spcPct val="120000"/>
              </a:lnSpc>
              <a:spcBef>
                <a:spcPts val="0"/>
              </a:spcBef>
              <a:spcAft>
                <a:spcPts val="600"/>
              </a:spcAft>
              <a:buNone/>
            </a:pPr>
            <a:r>
              <a:rPr lang="fr-FR" sz="1200" b="1" dirty="0" smtClean="0">
                <a:solidFill>
                  <a:srgbClr val="00B050"/>
                </a:solidFill>
                <a:latin typeface="Calibri" panose="020F0502020204030204" pitchFamily="34" charset="0"/>
                <a:cs typeface="Calibri" panose="020F0502020204030204" pitchFamily="34" charset="0"/>
              </a:rPr>
              <a:t>Durée : </a:t>
            </a:r>
            <a:r>
              <a:rPr lang="fr-FR" sz="1200" dirty="0" smtClean="0">
                <a:solidFill>
                  <a:schemeClr val="tx1">
                    <a:lumMod val="50000"/>
                  </a:schemeClr>
                </a:solidFill>
                <a:latin typeface="Calibri" panose="020F0502020204030204" pitchFamily="34" charset="0"/>
                <a:cs typeface="Calibri" panose="020F0502020204030204" pitchFamily="34" charset="0"/>
              </a:rPr>
              <a:t>45’-1h</a:t>
            </a:r>
            <a:endParaRPr lang="fr-FR" sz="1200" dirty="0" smtClean="0">
              <a:latin typeface="Calibri" panose="020F0502020204030204" pitchFamily="34" charset="0"/>
              <a:cs typeface="Calibri" panose="020F0502020204030204" pitchFamily="34" charset="0"/>
            </a:endParaRPr>
          </a:p>
          <a:p>
            <a:pPr marL="0" indent="0">
              <a:lnSpc>
                <a:spcPct val="120000"/>
              </a:lnSpc>
              <a:spcBef>
                <a:spcPts val="0"/>
              </a:spcBef>
              <a:spcAft>
                <a:spcPts val="600"/>
              </a:spcAft>
              <a:buNone/>
            </a:pPr>
            <a:r>
              <a:rPr lang="fr-FR" sz="1200" dirty="0" smtClean="0">
                <a:latin typeface="Calibri" panose="020F0502020204030204" pitchFamily="34" charset="0"/>
                <a:cs typeface="Calibri" panose="020F0502020204030204" pitchFamily="34" charset="0"/>
              </a:rPr>
              <a:t>Cet atelier utilise </a:t>
            </a:r>
            <a:r>
              <a:rPr lang="fr-FR" sz="1200" b="1" dirty="0" smtClean="0">
                <a:solidFill>
                  <a:srgbClr val="00B050"/>
                </a:solidFill>
                <a:latin typeface="Calibri" panose="020F0502020204030204" pitchFamily="34" charset="0"/>
                <a:cs typeface="Calibri" panose="020F0502020204030204" pitchFamily="34" charset="0"/>
              </a:rPr>
              <a:t>Renaissance </a:t>
            </a:r>
            <a:r>
              <a:rPr lang="fr-FR" sz="1200" b="1" cap="all" dirty="0" smtClean="0">
                <a:solidFill>
                  <a:srgbClr val="00B050"/>
                </a:solidFill>
                <a:latin typeface="Calibri" panose="020F0502020204030204" pitchFamily="34" charset="0"/>
                <a:cs typeface="Calibri" panose="020F0502020204030204" pitchFamily="34" charset="0"/>
              </a:rPr>
              <a:t>é</a:t>
            </a:r>
            <a:r>
              <a:rPr lang="fr-FR" sz="1200" b="1" dirty="0" smtClean="0">
                <a:solidFill>
                  <a:srgbClr val="00B050"/>
                </a:solidFill>
                <a:latin typeface="Calibri" panose="020F0502020204030204" pitchFamily="34" charset="0"/>
                <a:cs typeface="Calibri" panose="020F0502020204030204" pitchFamily="34" charset="0"/>
              </a:rPr>
              <a:t>cologique. </a:t>
            </a:r>
            <a:r>
              <a:rPr lang="fr-FR" sz="1200" dirty="0" smtClean="0">
                <a:latin typeface="Calibri" panose="020F0502020204030204" pitchFamily="34" charset="0"/>
                <a:cs typeface="Calibri" panose="020F0502020204030204" pitchFamily="34" charset="0"/>
              </a:rPr>
              <a:t>Vous devrez vous la procurer et régler les droits d’usage </a:t>
            </a:r>
            <a:r>
              <a:rPr lang="fr-FR" sz="1200" dirty="0" smtClean="0">
                <a:latin typeface="Calibri" panose="020F0502020204030204" pitchFamily="34" charset="0"/>
                <a:cs typeface="Calibri" panose="020F0502020204030204" pitchFamily="34" charset="0"/>
              </a:rPr>
              <a:t>auprès </a:t>
            </a:r>
            <a:r>
              <a:rPr lang="fr-FR" sz="1200" dirty="0" smtClean="0">
                <a:latin typeface="Calibri" panose="020F0502020204030204" pitchFamily="34" charset="0"/>
                <a:cs typeface="Calibri" panose="020F0502020204030204" pitchFamily="34" charset="0"/>
              </a:rPr>
              <a:t>de l’association renaissance écologique ou de son créateur Julien Dossier. Vous devrez avant l’atelier la plastifier avec du film autocollant repositionnable </a:t>
            </a:r>
            <a:r>
              <a:rPr lang="fr-FR" sz="1200" dirty="0" smtClean="0">
                <a:latin typeface="Calibri" panose="020F0502020204030204" pitchFamily="34" charset="0"/>
                <a:cs typeface="Calibri" panose="020F0502020204030204" pitchFamily="34" charset="0"/>
              </a:rPr>
              <a:t>utilisé </a:t>
            </a:r>
            <a:r>
              <a:rPr lang="fr-FR" sz="1200" dirty="0" smtClean="0">
                <a:latin typeface="Calibri" panose="020F0502020204030204" pitchFamily="34" charset="0"/>
                <a:cs typeface="Calibri" panose="020F0502020204030204" pitchFamily="34" charset="0"/>
              </a:rPr>
              <a:t>pour les livres. </a:t>
            </a:r>
          </a:p>
          <a:p>
            <a:pPr marL="0" indent="0">
              <a:lnSpc>
                <a:spcPct val="120000"/>
              </a:lnSpc>
              <a:spcBef>
                <a:spcPts val="0"/>
              </a:spcBef>
              <a:spcAft>
                <a:spcPts val="600"/>
              </a:spcAft>
              <a:buNone/>
            </a:pPr>
            <a:r>
              <a:rPr lang="fr-FR" sz="1200" b="1" dirty="0">
                <a:solidFill>
                  <a:srgbClr val="00B050"/>
                </a:solidFill>
                <a:latin typeface="Calibri" panose="020F0502020204030204" pitchFamily="34" charset="0"/>
                <a:cs typeface="Calibri" panose="020F0502020204030204" pitchFamily="34" charset="0"/>
              </a:rPr>
              <a:t>Cet outil comprend : </a:t>
            </a:r>
            <a:r>
              <a:rPr lang="fr-FR" sz="1200" dirty="0">
                <a:solidFill>
                  <a:schemeClr val="tx1">
                    <a:lumMod val="50000"/>
                  </a:schemeClr>
                </a:solidFill>
                <a:latin typeface="Calibri" panose="020F0502020204030204" pitchFamily="34" charset="0"/>
                <a:cs typeface="Calibri" panose="020F0502020204030204" pitchFamily="34" charset="0"/>
              </a:rPr>
              <a:t>un guide pour les animateurs à plastifier, qui permet aussi de coller, dans les zones grises, les cartes chantiers et prospectives que vous trouverez en fin de document. Ainsi que des diapos boussole écologique</a:t>
            </a:r>
          </a:p>
          <a:p>
            <a:pPr marL="0" indent="0">
              <a:lnSpc>
                <a:spcPct val="120000"/>
              </a:lnSpc>
              <a:spcBef>
                <a:spcPts val="0"/>
              </a:spcBef>
              <a:buNone/>
            </a:pPr>
            <a:r>
              <a:rPr lang="fr-FR" sz="1200" b="1" dirty="0" smtClean="0">
                <a:solidFill>
                  <a:srgbClr val="00B050"/>
                </a:solidFill>
                <a:latin typeface="Calibri" panose="020F0502020204030204" pitchFamily="34" charset="0"/>
                <a:cs typeface="Calibri" panose="020F0502020204030204" pitchFamily="34" charset="0"/>
              </a:rPr>
              <a:t>Cet outil est sous licence </a:t>
            </a:r>
            <a:endParaRPr lang="fr-FR" sz="1200" b="1" dirty="0">
              <a:solidFill>
                <a:srgbClr val="00B050"/>
              </a:solidFill>
              <a:latin typeface="Calibri" panose="020F0502020204030204" pitchFamily="34" charset="0"/>
              <a:cs typeface="Calibri" panose="020F0502020204030204" pitchFamily="34" charset="0"/>
            </a:endParaRPr>
          </a:p>
          <a:p>
            <a:pPr marL="0" indent="0">
              <a:lnSpc>
                <a:spcPct val="100000"/>
              </a:lnSpc>
              <a:spcBef>
                <a:spcPts val="0"/>
              </a:spcBef>
              <a:buNone/>
            </a:pPr>
            <a:r>
              <a:rPr lang="fr-FR" sz="1200" dirty="0">
                <a:solidFill>
                  <a:schemeClr val="tx1">
                    <a:lumMod val="50000"/>
                  </a:schemeClr>
                </a:solidFill>
                <a:latin typeface="Calibri" panose="020F0502020204030204" pitchFamily="34" charset="0"/>
                <a:cs typeface="Calibri" panose="020F0502020204030204" pitchFamily="34" charset="0"/>
              </a:rPr>
              <a:t>Cette licence permet aux utilisateurs de distribuer, de remixer, d'adapter et de s'appuyer sur le matériau dans n'importe quel support ou format, pour autant que l'attribution soit donnée au créateur. La licence permet un usage commercial. Si vous remixez, adaptez ou construisez sur le matériau, vous devez concéder une licence au matériel modifié en termes identiques. Le CC BY-SA comprend les éléments suivants </a:t>
            </a:r>
          </a:p>
          <a:p>
            <a:pPr marL="247681" lvl="1" indent="0">
              <a:lnSpc>
                <a:spcPct val="100000"/>
              </a:lnSpc>
              <a:spcBef>
                <a:spcPts val="0"/>
              </a:spcBef>
              <a:buNone/>
            </a:pPr>
            <a:r>
              <a:rPr lang="fr-FR" sz="1200" dirty="0" smtClean="0">
                <a:solidFill>
                  <a:schemeClr val="tx1">
                    <a:lumMod val="50000"/>
                  </a:schemeClr>
                </a:solidFill>
                <a:latin typeface="Calibri" panose="020F0502020204030204" pitchFamily="34" charset="0"/>
                <a:cs typeface="Calibri" panose="020F0502020204030204" pitchFamily="34" charset="0"/>
              </a:rPr>
              <a:t>BY</a:t>
            </a:r>
            <a:r>
              <a:rPr lang="fr-FR" sz="1200" dirty="0">
                <a:solidFill>
                  <a:schemeClr val="tx1">
                    <a:lumMod val="50000"/>
                  </a:schemeClr>
                </a:solidFill>
                <a:latin typeface="Calibri" panose="020F0502020204030204" pitchFamily="34" charset="0"/>
                <a:cs typeface="Calibri" panose="020F0502020204030204" pitchFamily="34" charset="0"/>
              </a:rPr>
              <a:t>: le créateur doit être </a:t>
            </a:r>
            <a:r>
              <a:rPr lang="fr-FR" sz="1200" dirty="0" smtClean="0">
                <a:solidFill>
                  <a:schemeClr val="tx1">
                    <a:lumMod val="50000"/>
                  </a:schemeClr>
                </a:solidFill>
                <a:latin typeface="Calibri" panose="020F0502020204030204" pitchFamily="34" charset="0"/>
                <a:cs typeface="Calibri" panose="020F0502020204030204" pitchFamily="34" charset="0"/>
              </a:rPr>
              <a:t>crédité</a:t>
            </a:r>
            <a:r>
              <a:rPr lang="fr-FR" sz="1200" dirty="0">
                <a:solidFill>
                  <a:schemeClr val="tx1">
                    <a:lumMod val="50000"/>
                  </a:schemeClr>
                </a:solidFill>
                <a:latin typeface="Calibri" panose="020F0502020204030204" pitchFamily="34" charset="0"/>
                <a:cs typeface="Calibri" panose="020F0502020204030204" pitchFamily="34" charset="0"/>
              </a:rPr>
              <a:t> </a:t>
            </a:r>
            <a:r>
              <a:rPr lang="fr-FR" sz="1200" dirty="0" smtClean="0">
                <a:solidFill>
                  <a:schemeClr val="tx1">
                    <a:lumMod val="50000"/>
                  </a:schemeClr>
                </a:solidFill>
                <a:latin typeface="Calibri" panose="020F0502020204030204" pitchFamily="34" charset="0"/>
                <a:cs typeface="Calibri" panose="020F0502020204030204" pitchFamily="34" charset="0"/>
              </a:rPr>
              <a:t>(Métropole de Montpellier)</a:t>
            </a:r>
            <a:endParaRPr lang="fr-FR" sz="1200" dirty="0">
              <a:solidFill>
                <a:schemeClr val="tx1">
                  <a:lumMod val="50000"/>
                </a:schemeClr>
              </a:solidFill>
              <a:latin typeface="Calibri" panose="020F0502020204030204" pitchFamily="34" charset="0"/>
              <a:cs typeface="Calibri" panose="020F0502020204030204" pitchFamily="34" charset="0"/>
            </a:endParaRPr>
          </a:p>
          <a:p>
            <a:pPr marL="247681" lvl="1" indent="0">
              <a:lnSpc>
                <a:spcPct val="100000"/>
              </a:lnSpc>
              <a:spcBef>
                <a:spcPts val="0"/>
              </a:spcBef>
              <a:buNone/>
            </a:pPr>
            <a:r>
              <a:rPr lang="fr-FR" sz="1200" dirty="0" smtClean="0">
                <a:solidFill>
                  <a:schemeClr val="tx1">
                    <a:lumMod val="50000"/>
                  </a:schemeClr>
                </a:solidFill>
                <a:latin typeface="Calibri" panose="020F0502020204030204" pitchFamily="34" charset="0"/>
                <a:cs typeface="Calibri" panose="020F0502020204030204" pitchFamily="34" charset="0"/>
              </a:rPr>
              <a:t>SA</a:t>
            </a:r>
            <a:r>
              <a:rPr lang="fr-FR" sz="1200" dirty="0">
                <a:solidFill>
                  <a:schemeClr val="tx1">
                    <a:lumMod val="50000"/>
                  </a:schemeClr>
                </a:solidFill>
                <a:latin typeface="Calibri" panose="020F0502020204030204" pitchFamily="34" charset="0"/>
                <a:cs typeface="Calibri" panose="020F0502020204030204" pitchFamily="34" charset="0"/>
              </a:rPr>
              <a:t>: Les adaptations doivent être partagées dans les mêmes conditions</a:t>
            </a:r>
            <a:r>
              <a:rPr lang="fr-FR" sz="1200" dirty="0" smtClean="0">
                <a:solidFill>
                  <a:schemeClr val="tx1">
                    <a:lumMod val="50000"/>
                  </a:schemeClr>
                </a:solidFill>
                <a:latin typeface="Calibri" panose="020F0502020204030204" pitchFamily="34" charset="0"/>
                <a:cs typeface="Calibri" panose="020F0502020204030204" pitchFamily="34" charset="0"/>
              </a:rPr>
              <a:t>.</a:t>
            </a:r>
            <a:endParaRPr lang="fr-FR" sz="1200" dirty="0">
              <a:solidFill>
                <a:schemeClr val="tx1">
                  <a:lumMod val="50000"/>
                </a:schemeClr>
              </a:solidFill>
              <a:latin typeface="Calibri" panose="020F0502020204030204" pitchFamily="34" charset="0"/>
              <a:cs typeface="Calibri" panose="020F0502020204030204" pitchFamily="34" charset="0"/>
            </a:endParaRPr>
          </a:p>
        </p:txBody>
      </p:sp>
      <p:sp>
        <p:nvSpPr>
          <p:cNvPr id="7" name="Espace réservé du texte 6"/>
          <p:cNvSpPr>
            <a:spLocks noGrp="1"/>
          </p:cNvSpPr>
          <p:nvPr>
            <p:ph type="body" idx="1"/>
          </p:nvPr>
        </p:nvSpPr>
        <p:spPr>
          <a:xfrm>
            <a:off x="4906979" y="354159"/>
            <a:ext cx="4834550" cy="6309191"/>
          </a:xfrm>
          <a:ln w="28575">
            <a:solidFill>
              <a:srgbClr val="00B050"/>
            </a:solidFill>
          </a:ln>
        </p:spPr>
        <p:txBody>
          <a:bodyPr lIns="108000">
            <a:noAutofit/>
          </a:bodyPr>
          <a:lstStyle/>
          <a:p>
            <a:pPr marL="0" indent="0">
              <a:lnSpc>
                <a:spcPct val="100000"/>
              </a:lnSpc>
              <a:spcBef>
                <a:spcPts val="0"/>
              </a:spcBef>
              <a:buNone/>
            </a:pPr>
            <a:r>
              <a:rPr lang="fr-FR" sz="1200" b="1" dirty="0" smtClean="0">
                <a:solidFill>
                  <a:srgbClr val="00B050"/>
                </a:solidFill>
                <a:latin typeface="Calibri" panose="020F0502020204030204" pitchFamily="34" charset="0"/>
                <a:cs typeface="Calibri" panose="020F0502020204030204" pitchFamily="34" charset="0"/>
              </a:rPr>
              <a:t>Impressions + plastification </a:t>
            </a:r>
            <a:r>
              <a:rPr lang="fr-FR" sz="1200" b="1" dirty="0">
                <a:solidFill>
                  <a:srgbClr val="00B050"/>
                </a:solidFill>
                <a:latin typeface="Calibri" panose="020F0502020204030204" pitchFamily="34" charset="0"/>
                <a:cs typeface="Calibri" panose="020F0502020204030204" pitchFamily="34" charset="0"/>
              </a:rPr>
              <a:t>: </a:t>
            </a:r>
          </a:p>
          <a:p>
            <a:pPr>
              <a:lnSpc>
                <a:spcPct val="100000"/>
              </a:lnSpc>
              <a:spcBef>
                <a:spcPts val="0"/>
              </a:spcBef>
            </a:pPr>
            <a:r>
              <a:rPr lang="fr-FR" sz="1200" dirty="0">
                <a:solidFill>
                  <a:schemeClr val="tx1">
                    <a:lumMod val="50000"/>
                  </a:schemeClr>
                </a:solidFill>
                <a:latin typeface="Calibri" panose="020F0502020204030204" pitchFamily="34" charset="0"/>
                <a:cs typeface="Calibri" panose="020F0502020204030204" pitchFamily="34" charset="0"/>
              </a:rPr>
              <a:t>Guide format A4 recto verso, retourner sur les bords longs</a:t>
            </a:r>
          </a:p>
          <a:p>
            <a:pPr>
              <a:lnSpc>
                <a:spcPct val="100000"/>
              </a:lnSpc>
              <a:spcBef>
                <a:spcPts val="0"/>
              </a:spcBef>
            </a:pPr>
            <a:r>
              <a:rPr lang="fr-FR" sz="1200" dirty="0">
                <a:solidFill>
                  <a:schemeClr val="tx1">
                    <a:lumMod val="50000"/>
                  </a:schemeClr>
                </a:solidFill>
                <a:latin typeface="Calibri" panose="020F0502020204030204" pitchFamily="34" charset="0"/>
                <a:cs typeface="Calibri" panose="020F0502020204030204" pitchFamily="34" charset="0"/>
              </a:rPr>
              <a:t>Cartes et diapos de la boussole en </a:t>
            </a:r>
            <a:r>
              <a:rPr lang="fr-FR" sz="1200" dirty="0" smtClean="0">
                <a:solidFill>
                  <a:schemeClr val="tx1">
                    <a:lumMod val="50000"/>
                  </a:schemeClr>
                </a:solidFill>
                <a:latin typeface="Calibri" panose="020F0502020204030204" pitchFamily="34" charset="0"/>
                <a:cs typeface="Calibri" panose="020F0502020204030204" pitchFamily="34" charset="0"/>
              </a:rPr>
              <a:t>recto</a:t>
            </a:r>
            <a:endParaRPr lang="fr-FR" sz="1200" dirty="0">
              <a:solidFill>
                <a:srgbClr val="00B050"/>
              </a:solidFill>
              <a:latin typeface="Calibri" panose="020F0502020204030204" pitchFamily="34" charset="0"/>
              <a:cs typeface="Calibri" panose="020F0502020204030204" pitchFamily="34" charset="0"/>
            </a:endParaRPr>
          </a:p>
          <a:p>
            <a:pPr marL="0" indent="0">
              <a:lnSpc>
                <a:spcPct val="120000"/>
              </a:lnSpc>
              <a:spcBef>
                <a:spcPts val="0"/>
              </a:spcBef>
              <a:buNone/>
            </a:pPr>
            <a:endParaRPr lang="fr-FR" sz="700" b="1" dirty="0" smtClean="0">
              <a:solidFill>
                <a:srgbClr val="00B050"/>
              </a:solidFill>
              <a:latin typeface="Calibri" panose="020F0502020204030204" pitchFamily="34" charset="0"/>
              <a:cs typeface="Calibri" panose="020F0502020204030204" pitchFamily="34" charset="0"/>
            </a:endParaRPr>
          </a:p>
          <a:p>
            <a:pPr marL="0" indent="0">
              <a:lnSpc>
                <a:spcPct val="120000"/>
              </a:lnSpc>
              <a:spcBef>
                <a:spcPts val="0"/>
              </a:spcBef>
              <a:buNone/>
            </a:pPr>
            <a:r>
              <a:rPr lang="fr-FR" sz="1200" b="1" dirty="0" smtClean="0">
                <a:solidFill>
                  <a:srgbClr val="00B050"/>
                </a:solidFill>
                <a:latin typeface="Calibri" panose="020F0502020204030204" pitchFamily="34" charset="0"/>
                <a:cs typeface="Calibri" panose="020F0502020204030204" pitchFamily="34" charset="0"/>
              </a:rPr>
              <a:t>Matériel nécessaire</a:t>
            </a:r>
          </a:p>
          <a:p>
            <a:pPr>
              <a:lnSpc>
                <a:spcPct val="120000"/>
              </a:lnSpc>
              <a:spcBef>
                <a:spcPts val="0"/>
              </a:spcBef>
            </a:pPr>
            <a:r>
              <a:rPr lang="fr-FR" sz="1200" dirty="0" smtClean="0">
                <a:latin typeface="Calibri" panose="020F0502020204030204" pitchFamily="34" charset="0"/>
                <a:cs typeface="Calibri" panose="020F0502020204030204" pitchFamily="34" charset="0"/>
              </a:rPr>
              <a:t>1 fresque renaissance écologique plastifiée (avec du film transparent autocollant repositionnable utilisé pour couvrir les livres), du scotch de peintre large ou des aimants pour l’afficher au mur.</a:t>
            </a:r>
          </a:p>
          <a:p>
            <a:pPr>
              <a:lnSpc>
                <a:spcPct val="120000"/>
              </a:lnSpc>
              <a:spcBef>
                <a:spcPts val="0"/>
              </a:spcBef>
            </a:pPr>
            <a:r>
              <a:rPr lang="fr-FR" sz="1200" dirty="0" smtClean="0">
                <a:latin typeface="Calibri" panose="020F0502020204030204" pitchFamily="34" charset="0"/>
                <a:cs typeface="Calibri" panose="020F0502020204030204" pitchFamily="34" charset="0"/>
              </a:rPr>
              <a:t>Le guide animateur</a:t>
            </a:r>
          </a:p>
          <a:p>
            <a:pPr>
              <a:lnSpc>
                <a:spcPct val="120000"/>
              </a:lnSpc>
              <a:spcBef>
                <a:spcPts val="0"/>
              </a:spcBef>
            </a:pPr>
            <a:r>
              <a:rPr lang="fr-FR" sz="1200" dirty="0" smtClean="0">
                <a:latin typeface="Calibri" panose="020F0502020204030204" pitchFamily="34" charset="0"/>
                <a:cs typeface="Calibri" panose="020F0502020204030204" pitchFamily="34" charset="0"/>
              </a:rPr>
              <a:t>Les cartes chantiers, prospectives et les diapos boussole écologique avec au dos du petit scotch de peintre</a:t>
            </a:r>
          </a:p>
          <a:p>
            <a:pPr>
              <a:lnSpc>
                <a:spcPct val="120000"/>
              </a:lnSpc>
              <a:spcBef>
                <a:spcPts val="0"/>
              </a:spcBef>
            </a:pPr>
            <a:r>
              <a:rPr lang="fr-FR" sz="1200" dirty="0" smtClean="0">
                <a:latin typeface="Calibri" panose="020F0502020204030204" pitchFamily="34" charset="0"/>
                <a:cs typeface="Calibri" panose="020F0502020204030204" pitchFamily="34" charset="0"/>
              </a:rPr>
              <a:t>des petits post-</a:t>
            </a:r>
            <a:r>
              <a:rPr lang="fr-FR" sz="1200" dirty="0" err="1" smtClean="0">
                <a:latin typeface="Calibri" panose="020F0502020204030204" pitchFamily="34" charset="0"/>
                <a:cs typeface="Calibri" panose="020F0502020204030204" pitchFamily="34" charset="0"/>
              </a:rPr>
              <a:t>its</a:t>
            </a:r>
            <a:r>
              <a:rPr lang="fr-FR" sz="1200" dirty="0" smtClean="0">
                <a:latin typeface="Calibri" panose="020F0502020204030204" pitchFamily="34" charset="0"/>
                <a:cs typeface="Calibri" panose="020F0502020204030204" pitchFamily="34" charset="0"/>
              </a:rPr>
              <a:t>, des crayons</a:t>
            </a:r>
          </a:p>
          <a:p>
            <a:pPr marL="0" indent="0">
              <a:lnSpc>
                <a:spcPct val="120000"/>
              </a:lnSpc>
              <a:spcBef>
                <a:spcPts val="0"/>
              </a:spcBef>
              <a:buNone/>
            </a:pPr>
            <a:endParaRPr lang="fr-FR" sz="800" b="1" dirty="0" smtClean="0">
              <a:solidFill>
                <a:srgbClr val="00B050"/>
              </a:solidFill>
              <a:latin typeface="Calibri" panose="020F0502020204030204" pitchFamily="34" charset="0"/>
              <a:cs typeface="Calibri" panose="020F0502020204030204" pitchFamily="34" charset="0"/>
            </a:endParaRPr>
          </a:p>
          <a:p>
            <a:pPr marL="0" indent="0">
              <a:lnSpc>
                <a:spcPct val="120000"/>
              </a:lnSpc>
              <a:spcBef>
                <a:spcPts val="0"/>
              </a:spcBef>
              <a:buNone/>
            </a:pPr>
            <a:r>
              <a:rPr lang="fr-FR" sz="1200" b="1" dirty="0" smtClean="0">
                <a:solidFill>
                  <a:srgbClr val="00B050"/>
                </a:solidFill>
                <a:latin typeface="Calibri" panose="020F0502020204030204" pitchFamily="34" charset="0"/>
                <a:cs typeface="Calibri" panose="020F0502020204030204" pitchFamily="34" charset="0"/>
              </a:rPr>
              <a:t>Lieu : </a:t>
            </a:r>
            <a:r>
              <a:rPr lang="fr-FR" sz="1200" dirty="0" smtClean="0">
                <a:latin typeface="Calibri" panose="020F0502020204030204" pitchFamily="34" charset="0"/>
                <a:cs typeface="Calibri" panose="020F0502020204030204" pitchFamily="34" charset="0"/>
              </a:rPr>
              <a:t>choisir une salle qui a un mur de plus de 3m et qui permet de mettre en demi cercle 16 chaises devant. Optionnel : un écran numérique</a:t>
            </a:r>
            <a:br>
              <a:rPr lang="fr-FR" sz="1200" dirty="0" smtClean="0">
                <a:latin typeface="Calibri" panose="020F0502020204030204" pitchFamily="34" charset="0"/>
                <a:cs typeface="Calibri" panose="020F0502020204030204" pitchFamily="34" charset="0"/>
              </a:rPr>
            </a:br>
            <a:endParaRPr lang="fr-FR" sz="700" dirty="0" smtClean="0">
              <a:latin typeface="Calibri" panose="020F0502020204030204" pitchFamily="34" charset="0"/>
              <a:cs typeface="Calibri" panose="020F0502020204030204" pitchFamily="34" charset="0"/>
            </a:endParaRPr>
          </a:p>
          <a:p>
            <a:pPr marL="0" indent="0">
              <a:lnSpc>
                <a:spcPct val="120000"/>
              </a:lnSpc>
              <a:spcBef>
                <a:spcPts val="0"/>
              </a:spcBef>
              <a:buNone/>
            </a:pPr>
            <a:r>
              <a:rPr lang="fr-FR" sz="1200" b="1" dirty="0" smtClean="0">
                <a:solidFill>
                  <a:srgbClr val="00B050"/>
                </a:solidFill>
                <a:latin typeface="Calibri" panose="020F0502020204030204" pitchFamily="34" charset="0"/>
                <a:cs typeface="Calibri" panose="020F0502020204030204" pitchFamily="34" charset="0"/>
              </a:rPr>
              <a:t>Préparation : </a:t>
            </a:r>
          </a:p>
          <a:p>
            <a:pPr>
              <a:lnSpc>
                <a:spcPct val="120000"/>
              </a:lnSpc>
              <a:spcBef>
                <a:spcPts val="0"/>
              </a:spcBef>
            </a:pPr>
            <a:r>
              <a:rPr lang="fr-FR" sz="1200" dirty="0" smtClean="0">
                <a:solidFill>
                  <a:schemeClr val="tx1">
                    <a:lumMod val="50000"/>
                  </a:schemeClr>
                </a:solidFill>
                <a:latin typeface="Calibri" panose="020F0502020204030204" pitchFamily="34" charset="0"/>
                <a:cs typeface="Calibri" panose="020F0502020204030204" pitchFamily="34" charset="0"/>
              </a:rPr>
              <a:t>Afficher </a:t>
            </a:r>
            <a:r>
              <a:rPr lang="fr-FR" sz="1200" dirty="0" smtClean="0">
                <a:solidFill>
                  <a:schemeClr val="tx1">
                    <a:lumMod val="50000"/>
                  </a:schemeClr>
                </a:solidFill>
                <a:latin typeface="Calibri" panose="020F0502020204030204" pitchFamily="34" charset="0"/>
                <a:cs typeface="Calibri" panose="020F0502020204030204" pitchFamily="34" charset="0"/>
              </a:rPr>
              <a:t>Renaissance </a:t>
            </a:r>
            <a:r>
              <a:rPr lang="fr-FR" sz="1200" cap="all" dirty="0" smtClean="0">
                <a:solidFill>
                  <a:schemeClr val="tx1">
                    <a:lumMod val="50000"/>
                  </a:schemeClr>
                </a:solidFill>
                <a:latin typeface="Calibri" panose="020F0502020204030204" pitchFamily="34" charset="0"/>
                <a:cs typeface="Calibri" panose="020F0502020204030204" pitchFamily="34" charset="0"/>
              </a:rPr>
              <a:t>é</a:t>
            </a:r>
            <a:r>
              <a:rPr lang="fr-FR" sz="1200" dirty="0" smtClean="0">
                <a:solidFill>
                  <a:schemeClr val="tx1">
                    <a:lumMod val="50000"/>
                  </a:schemeClr>
                </a:solidFill>
                <a:latin typeface="Calibri" panose="020F0502020204030204" pitchFamily="34" charset="0"/>
                <a:cs typeface="Calibri" panose="020F0502020204030204" pitchFamily="34" charset="0"/>
              </a:rPr>
              <a:t>cologique au </a:t>
            </a:r>
            <a:r>
              <a:rPr lang="fr-FR" sz="1200" dirty="0" smtClean="0">
                <a:solidFill>
                  <a:schemeClr val="tx1">
                    <a:lumMod val="50000"/>
                  </a:schemeClr>
                </a:solidFill>
                <a:latin typeface="Calibri" panose="020F0502020204030204" pitchFamily="34" charset="0"/>
                <a:cs typeface="Calibri" panose="020F0502020204030204" pitchFamily="34" charset="0"/>
              </a:rPr>
              <a:t>mur avec en dessous les diapos de la boussole écologique et mettre les chaises en ½ cercle devant. </a:t>
            </a:r>
          </a:p>
          <a:p>
            <a:pPr>
              <a:lnSpc>
                <a:spcPct val="120000"/>
              </a:lnSpc>
              <a:spcBef>
                <a:spcPts val="0"/>
              </a:spcBef>
            </a:pPr>
            <a:r>
              <a:rPr lang="fr-FR" sz="1200" dirty="0" smtClean="0">
                <a:solidFill>
                  <a:schemeClr val="tx1">
                    <a:lumMod val="50000"/>
                  </a:schemeClr>
                </a:solidFill>
                <a:latin typeface="Calibri" panose="020F0502020204030204" pitchFamily="34" charset="0"/>
                <a:cs typeface="Calibri" panose="020F0502020204030204" pitchFamily="34" charset="0"/>
              </a:rPr>
              <a:t>Autant de petits post-</a:t>
            </a:r>
            <a:r>
              <a:rPr lang="fr-FR" sz="1200" dirty="0" err="1" smtClean="0">
                <a:solidFill>
                  <a:schemeClr val="tx1">
                    <a:lumMod val="50000"/>
                  </a:schemeClr>
                </a:solidFill>
                <a:latin typeface="Calibri" panose="020F0502020204030204" pitchFamily="34" charset="0"/>
                <a:cs typeface="Calibri" panose="020F0502020204030204" pitchFamily="34" charset="0"/>
              </a:rPr>
              <a:t>its</a:t>
            </a:r>
            <a:r>
              <a:rPr lang="fr-FR" sz="1200" dirty="0" smtClean="0">
                <a:solidFill>
                  <a:schemeClr val="tx1">
                    <a:lumMod val="50000"/>
                  </a:schemeClr>
                </a:solidFill>
                <a:latin typeface="Calibri" panose="020F0502020204030204" pitchFamily="34" charset="0"/>
                <a:cs typeface="Calibri" panose="020F0502020204030204" pitchFamily="34" charset="0"/>
              </a:rPr>
              <a:t> que de participants et quelques crayons pour qu’ils puissent écrire leurs prénoms. </a:t>
            </a:r>
          </a:p>
          <a:p>
            <a:pPr>
              <a:lnSpc>
                <a:spcPct val="120000"/>
              </a:lnSpc>
              <a:spcBef>
                <a:spcPts val="0"/>
              </a:spcBef>
            </a:pPr>
            <a:r>
              <a:rPr lang="fr-FR" sz="1200" dirty="0" smtClean="0">
                <a:solidFill>
                  <a:schemeClr val="tx1">
                    <a:lumMod val="50000"/>
                  </a:schemeClr>
                </a:solidFill>
                <a:latin typeface="Calibri" panose="020F0502020204030204" pitchFamily="34" charset="0"/>
                <a:cs typeface="Calibri" panose="020F0502020204030204" pitchFamily="34" charset="0"/>
              </a:rPr>
              <a:t>Préparer la fresque du bon gouvernement à montrer sur un écran ou en version papier.</a:t>
            </a:r>
          </a:p>
          <a:p>
            <a:pPr marL="0" indent="0">
              <a:lnSpc>
                <a:spcPct val="120000"/>
              </a:lnSpc>
              <a:spcBef>
                <a:spcPts val="0"/>
              </a:spcBef>
              <a:buNone/>
            </a:pPr>
            <a:endParaRPr lang="fr-FR" sz="800" dirty="0" smtClean="0">
              <a:solidFill>
                <a:schemeClr val="tx1">
                  <a:lumMod val="50000"/>
                </a:schemeClr>
              </a:solidFill>
              <a:latin typeface="Calibri" panose="020F0502020204030204" pitchFamily="34" charset="0"/>
              <a:cs typeface="Calibri" panose="020F0502020204030204" pitchFamily="34" charset="0"/>
            </a:endParaRPr>
          </a:p>
          <a:p>
            <a:pPr marL="0" indent="0">
              <a:lnSpc>
                <a:spcPct val="120000"/>
              </a:lnSpc>
              <a:spcBef>
                <a:spcPts val="0"/>
              </a:spcBef>
              <a:buNone/>
            </a:pPr>
            <a:r>
              <a:rPr lang="fr-FR" sz="1200" dirty="0" smtClean="0">
                <a:solidFill>
                  <a:schemeClr val="tx1">
                    <a:lumMod val="50000"/>
                  </a:schemeClr>
                </a:solidFill>
                <a:latin typeface="Calibri" panose="020F0502020204030204" pitchFamily="34" charset="0"/>
                <a:cs typeface="Calibri" panose="020F0502020204030204" pitchFamily="34" charset="0"/>
              </a:rPr>
              <a:t>Pour les </a:t>
            </a:r>
            <a:r>
              <a:rPr lang="fr-FR" sz="1200" dirty="0" smtClean="0">
                <a:solidFill>
                  <a:schemeClr val="tx1">
                    <a:lumMod val="50000"/>
                  </a:schemeClr>
                </a:solidFill>
                <a:latin typeface="Calibri" panose="020F0502020204030204" pitchFamily="34" charset="0"/>
                <a:cs typeface="Calibri" panose="020F0502020204030204" pitchFamily="34" charset="0"/>
              </a:rPr>
              <a:t>débutants </a:t>
            </a:r>
            <a:r>
              <a:rPr lang="fr-FR" sz="1200" dirty="0" smtClean="0">
                <a:solidFill>
                  <a:schemeClr val="tx1">
                    <a:lumMod val="50000"/>
                  </a:schemeClr>
                </a:solidFill>
                <a:latin typeface="Calibri" panose="020F0502020204030204" pitchFamily="34" charset="0"/>
                <a:cs typeface="Calibri" panose="020F0502020204030204" pitchFamily="34" charset="0"/>
              </a:rPr>
              <a:t>on vous conseille de lire ce qui est </a:t>
            </a:r>
            <a:r>
              <a:rPr lang="fr-FR" sz="1200" dirty="0" smtClean="0">
                <a:solidFill>
                  <a:schemeClr val="tx1">
                    <a:lumMod val="50000"/>
                  </a:schemeClr>
                </a:solidFill>
                <a:latin typeface="Calibri" panose="020F0502020204030204" pitchFamily="34" charset="0"/>
                <a:cs typeface="Calibri" panose="020F0502020204030204" pitchFamily="34" charset="0"/>
              </a:rPr>
              <a:t>écrit </a:t>
            </a:r>
            <a:r>
              <a:rPr lang="fr-FR" sz="1200" dirty="0" smtClean="0">
                <a:solidFill>
                  <a:schemeClr val="tx1"/>
                </a:solidFill>
                <a:latin typeface="Calibri" panose="020F0502020204030204" pitchFamily="34" charset="0"/>
                <a:cs typeface="Calibri" panose="020F0502020204030204" pitchFamily="34" charset="0"/>
              </a:rPr>
              <a:t>en noir </a:t>
            </a:r>
            <a:r>
              <a:rPr lang="fr-FR" sz="1200" dirty="0" smtClean="0">
                <a:solidFill>
                  <a:srgbClr val="00B050"/>
                </a:solidFill>
                <a:latin typeface="Calibri" panose="020F0502020204030204" pitchFamily="34" charset="0"/>
                <a:cs typeface="Calibri" panose="020F0502020204030204" pitchFamily="34" charset="0"/>
              </a:rPr>
              <a:t>(en </a:t>
            </a:r>
            <a:r>
              <a:rPr lang="fr-FR" sz="1200" dirty="0" smtClean="0">
                <a:solidFill>
                  <a:srgbClr val="00B050"/>
                </a:solidFill>
                <a:latin typeface="Calibri" panose="020F0502020204030204" pitchFamily="34" charset="0"/>
                <a:cs typeface="Calibri" panose="020F0502020204030204" pitchFamily="34" charset="0"/>
              </a:rPr>
              <a:t>vert, ce sont </a:t>
            </a:r>
            <a:r>
              <a:rPr lang="fr-FR" sz="1200" dirty="0" smtClean="0">
                <a:solidFill>
                  <a:srgbClr val="00B050"/>
                </a:solidFill>
                <a:latin typeface="Calibri" panose="020F0502020204030204" pitchFamily="34" charset="0"/>
                <a:cs typeface="Calibri" panose="020F0502020204030204" pitchFamily="34" charset="0"/>
              </a:rPr>
              <a:t>les consignes)</a:t>
            </a:r>
          </a:p>
          <a:p>
            <a:pPr marL="0" indent="0">
              <a:lnSpc>
                <a:spcPct val="120000"/>
              </a:lnSpc>
              <a:spcBef>
                <a:spcPts val="0"/>
              </a:spcBef>
              <a:buNone/>
            </a:pPr>
            <a:endParaRPr lang="fr-FR" sz="1200" dirty="0">
              <a:solidFill>
                <a:srgbClr val="00B050"/>
              </a:solidFill>
              <a:latin typeface="Calibri" panose="020F0502020204030204" pitchFamily="34" charset="0"/>
              <a:cs typeface="Calibri" panose="020F0502020204030204" pitchFamily="34" charset="0"/>
            </a:endParaRPr>
          </a:p>
          <a:p>
            <a:pPr marL="0" indent="0">
              <a:lnSpc>
                <a:spcPct val="120000"/>
              </a:lnSpc>
              <a:spcBef>
                <a:spcPts val="0"/>
              </a:spcBef>
              <a:buNone/>
            </a:pPr>
            <a:r>
              <a:rPr lang="fr-FR" sz="1200" b="1" dirty="0" smtClean="0">
                <a:solidFill>
                  <a:srgbClr val="00B050"/>
                </a:solidFill>
                <a:latin typeface="Calibri" panose="020F0502020204030204" pitchFamily="34" charset="0"/>
                <a:cs typeface="Calibri" panose="020F0502020204030204" pitchFamily="34" charset="0"/>
              </a:rPr>
              <a:t>Pour aller plus loin</a:t>
            </a:r>
          </a:p>
          <a:p>
            <a:pPr marL="0" indent="0">
              <a:lnSpc>
                <a:spcPct val="120000"/>
              </a:lnSpc>
              <a:spcBef>
                <a:spcPts val="0"/>
              </a:spcBef>
              <a:buNone/>
            </a:pPr>
            <a:r>
              <a:rPr lang="fr-FR" sz="1200" dirty="0" smtClean="0">
                <a:solidFill>
                  <a:schemeClr val="tx1"/>
                </a:solidFill>
                <a:latin typeface="Calibri" panose="020F0502020204030204" pitchFamily="34" charset="0"/>
                <a:cs typeface="Calibri" panose="020F0502020204030204" pitchFamily="34" charset="0"/>
              </a:rPr>
              <a:t>Vous pouvez combiner cet atelier avec l’atelier réduire les émissions de gaz à effet de serre ou approfondir un scénario prospective sur un thème</a:t>
            </a:r>
          </a:p>
          <a:p>
            <a:pPr marL="0" indent="0">
              <a:lnSpc>
                <a:spcPct val="100000"/>
              </a:lnSpc>
              <a:spcBef>
                <a:spcPts val="0"/>
              </a:spcBef>
              <a:buNone/>
            </a:pPr>
            <a:endParaRPr lang="fr-FR" sz="1200" dirty="0">
              <a:solidFill>
                <a:schemeClr val="tx1">
                  <a:lumMod val="50000"/>
                </a:schemeClr>
              </a:solidFill>
              <a:latin typeface="Calibri" panose="020F0502020204030204" pitchFamily="34" charset="0"/>
              <a:cs typeface="Calibri" panose="020F0502020204030204" pitchFamily="34" charset="0"/>
            </a:endParaRPr>
          </a:p>
        </p:txBody>
      </p:sp>
      <p:pic>
        <p:nvPicPr>
          <p:cNvPr id="8" name="Image 7"/>
          <p:cNvPicPr/>
          <p:nvPr/>
        </p:nvPicPr>
        <p:blipFill>
          <a:blip r:embed="rId2"/>
          <a:stretch>
            <a:fillRect/>
          </a:stretch>
        </p:blipFill>
        <p:spPr>
          <a:xfrm>
            <a:off x="1959745" y="4429971"/>
            <a:ext cx="729921" cy="318291"/>
          </a:xfrm>
          <a:prstGeom prst="rect">
            <a:avLst/>
          </a:prstGeom>
        </p:spPr>
      </p:pic>
    </p:spTree>
    <p:extLst>
      <p:ext uri="{BB962C8B-B14F-4D97-AF65-F5344CB8AC3E}">
        <p14:creationId xmlns:p14="http://schemas.microsoft.com/office/powerpoint/2010/main" val="1180196093"/>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p:cNvSpPr txBox="1"/>
          <p:nvPr/>
        </p:nvSpPr>
        <p:spPr>
          <a:xfrm>
            <a:off x="207519" y="595035"/>
            <a:ext cx="8251065" cy="2571473"/>
          </a:xfrm>
          <a:prstGeom prst="rect">
            <a:avLst/>
          </a:prstGeom>
          <a:solidFill>
            <a:schemeClr val="bg1">
              <a:lumMod val="75000"/>
            </a:schemeClr>
          </a:solidFill>
        </p:spPr>
        <p:txBody>
          <a:bodyPr wrap="square" lIns="180000" rtlCol="0">
            <a:spAutoFit/>
          </a:bodyPr>
          <a:lstStyle>
            <a:defPPr>
              <a:defRPr lang="en-US"/>
            </a:defPPr>
            <a:lvl1pPr>
              <a:defRPr sz="2400">
                <a:solidFill>
                  <a:schemeClr val="bg1"/>
                </a:solidFill>
              </a:defRPr>
            </a:lvl1p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Économie en 2050</a:t>
            </a:r>
          </a:p>
          <a:p>
            <a:pPr marL="0" marR="0" lvl="0" indent="0" algn="l" defTabSz="457200" eaLnBrk="1" fontAlgn="auto" latinLnBrk="0" hangingPunct="1">
              <a:lnSpc>
                <a:spcPct val="100000"/>
              </a:lnSpc>
              <a:spcBef>
                <a:spcPts val="0"/>
              </a:spcBef>
              <a:spcAft>
                <a:spcPts val="0"/>
              </a:spcAft>
              <a:buClrTx/>
              <a:buSzTx/>
              <a:buFontTx/>
              <a:buNone/>
              <a:tabLst/>
              <a:defRPr/>
            </a:pPr>
            <a:endParaRPr kumimoji="0" lang="fr-FR" sz="775"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endParaRP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80 % </a:t>
            </a: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d’incorporation de matière premières recyclées dans les produits (</a:t>
            </a: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7 % </a:t>
            </a: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en 2022)</a:t>
            </a: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Des pièces détachées, disponibles pour la réparation pendant 15-20 </a:t>
            </a: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ans (actuellement 8-10 ans)</a:t>
            </a:r>
            <a:endParaRPr kumimoji="0" lang="fr-FR" sz="32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endParaRPr>
          </a:p>
        </p:txBody>
      </p:sp>
      <p:sp>
        <p:nvSpPr>
          <p:cNvPr id="4" name="ZoneTexte 3"/>
          <p:cNvSpPr txBox="1"/>
          <p:nvPr/>
        </p:nvSpPr>
        <p:spPr>
          <a:xfrm>
            <a:off x="119541" y="0"/>
            <a:ext cx="5190524"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lang="fr-FR" sz="3200" dirty="0" smtClean="0">
                <a:solidFill>
                  <a:schemeClr val="tx1">
                    <a:lumMod val="50000"/>
                  </a:schemeClr>
                </a:solidFill>
                <a:latin typeface="Calibri" panose="020F0502020204030204" pitchFamily="34" charset="0"/>
                <a:cs typeface="Calibri" panose="020F0502020204030204" pitchFamily="34" charset="0"/>
              </a:rPr>
              <a:t>Rangement économie, finance</a:t>
            </a:r>
            <a:endParaRPr kumimoji="0" lang="fr-FR" sz="3200" b="0" i="0" u="none" strike="noStrike" cap="none" spc="0" normalizeH="0" baseline="0" dirty="0">
              <a:ln>
                <a:noFill/>
              </a:ln>
              <a:solidFill>
                <a:schemeClr val="tx1">
                  <a:lumMod val="50000"/>
                </a:schemeClr>
              </a:solidFill>
              <a:effectLst/>
              <a:uFillTx/>
              <a:latin typeface="Calibri" panose="020F0502020204030204" pitchFamily="34" charset="0"/>
              <a:cs typeface="Calibri" panose="020F0502020204030204" pitchFamily="34" charset="0"/>
              <a:sym typeface="Helvetica Neue"/>
            </a:endParaRPr>
          </a:p>
        </p:txBody>
      </p:sp>
      <p:sp>
        <p:nvSpPr>
          <p:cNvPr id="6" name="ZoneTexte 5"/>
          <p:cNvSpPr txBox="1"/>
          <p:nvPr/>
        </p:nvSpPr>
        <p:spPr>
          <a:xfrm>
            <a:off x="5883612" y="713355"/>
            <a:ext cx="2251893" cy="510011"/>
          </a:xfrm>
          <a:prstGeom prst="rect">
            <a:avLst/>
          </a:prstGeom>
          <a:solidFill>
            <a:sysClr val="window" lastClr="FFFFFF"/>
          </a:solid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357" b="1" i="0" u="none" strike="noStrike" kern="1200" cap="none" spc="0" normalizeH="0" baseline="0" noProof="0" dirty="0" smtClean="0">
                <a:ln>
                  <a:noFill/>
                </a:ln>
                <a:solidFill>
                  <a:prstClr val="black"/>
                </a:solidFill>
                <a:effectLst/>
                <a:uLnTx/>
                <a:uFillTx/>
                <a:latin typeface="Calibri" panose="020F0502020204030204"/>
              </a:rPr>
              <a:t>Transition 2050 </a:t>
            </a:r>
            <a:r>
              <a:rPr kumimoji="0" lang="fr-FR" sz="1357" b="1" i="0" u="none" strike="noStrike" kern="1200" cap="none" spc="0" normalizeH="0" baseline="0" noProof="0" dirty="0" err="1" smtClean="0">
                <a:ln>
                  <a:noFill/>
                </a:ln>
                <a:solidFill>
                  <a:prstClr val="black"/>
                </a:solidFill>
                <a:effectLst/>
                <a:uLnTx/>
                <a:uFillTx/>
                <a:latin typeface="Calibri" panose="020F0502020204030204"/>
              </a:rPr>
              <a:t>Ademe</a:t>
            </a:r>
            <a:r>
              <a:rPr kumimoji="0" lang="fr-FR" sz="1357" b="1" i="0" u="none" strike="noStrike" kern="1200" cap="none" spc="0" normalizeH="0" baseline="0" noProof="0" dirty="0" smtClean="0">
                <a:ln>
                  <a:noFill/>
                </a:ln>
                <a:solidFill>
                  <a:prstClr val="black"/>
                </a:solidFill>
                <a:effectLst/>
                <a:uLnTx/>
                <a:uFillTx/>
                <a:latin typeface="Calibri" panose="020F0502020204030204"/>
              </a:rPr>
              <a:t> </a:t>
            </a:r>
            <a:br>
              <a:rPr kumimoji="0" lang="fr-FR" sz="1357" b="1" i="0" u="none" strike="noStrike" kern="1200" cap="none" spc="0" normalizeH="0" baseline="0" noProof="0" dirty="0" smtClean="0">
                <a:ln>
                  <a:noFill/>
                </a:ln>
                <a:solidFill>
                  <a:prstClr val="black"/>
                </a:solidFill>
                <a:effectLst/>
                <a:uLnTx/>
                <a:uFillTx/>
                <a:latin typeface="Calibri" panose="020F0502020204030204"/>
              </a:rPr>
            </a:br>
            <a:r>
              <a:rPr kumimoji="0" lang="fr-FR" sz="1357" b="0" i="0" u="none" strike="noStrike" kern="1200" cap="none" spc="0" normalizeH="0" baseline="0" noProof="0" dirty="0" smtClean="0">
                <a:ln>
                  <a:noFill/>
                </a:ln>
                <a:solidFill>
                  <a:prstClr val="black"/>
                </a:solidFill>
                <a:effectLst/>
                <a:uLnTx/>
                <a:uFillTx/>
                <a:latin typeface="Calibri" panose="020F0502020204030204"/>
              </a:rPr>
              <a:t>S2 Coopérations territoriales</a:t>
            </a:r>
          </a:p>
        </p:txBody>
      </p:sp>
    </p:spTree>
    <p:extLst>
      <p:ext uri="{BB962C8B-B14F-4D97-AF65-F5344CB8AC3E}">
        <p14:creationId xmlns:p14="http://schemas.microsoft.com/office/powerpoint/2010/main" val="929905264"/>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54293" y="1884357"/>
            <a:ext cx="10321423" cy="3371380"/>
          </a:xfrm>
          <a:prstGeom prst="rect">
            <a:avLst/>
          </a:prstGeom>
        </p:spPr>
      </p:pic>
      <p:sp>
        <p:nvSpPr>
          <p:cNvPr id="439" name="infrastructure urbaine + sociale"/>
          <p:cNvSpPr/>
          <p:nvPr/>
        </p:nvSpPr>
        <p:spPr>
          <a:xfrm>
            <a:off x="0" y="653256"/>
            <a:ext cx="2714026" cy="515938"/>
          </a:xfrm>
          <a:prstGeom prst="rect">
            <a:avLst/>
          </a:prstGeom>
          <a:solidFill>
            <a:schemeClr val="accent5">
              <a:hueOff val="-82419"/>
              <a:satOff val="-9513"/>
              <a:lumOff val="-16343"/>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300" dirty="0"/>
              <a:t>Energie, </a:t>
            </a:r>
            <a:r>
              <a:rPr lang="fr-FR" sz="1300" dirty="0" smtClean="0"/>
              <a:t>infrastructures, numérique</a:t>
            </a:r>
            <a:endParaRPr sz="1300" dirty="0"/>
          </a:p>
        </p:txBody>
      </p:sp>
      <p:sp>
        <p:nvSpPr>
          <p:cNvPr id="29" name="Circle"/>
          <p:cNvSpPr/>
          <p:nvPr/>
        </p:nvSpPr>
        <p:spPr>
          <a:xfrm>
            <a:off x="5064540" y="3119191"/>
            <a:ext cx="560399" cy="441805"/>
          </a:xfrm>
          <a:prstGeom prst="ellipse">
            <a:avLst/>
          </a:prstGeom>
          <a:solidFill>
            <a:schemeClr val="accent4">
              <a:alpha val="41000"/>
            </a:scheme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
        <p:nvSpPr>
          <p:cNvPr id="47" name="Circle"/>
          <p:cNvSpPr/>
          <p:nvPr/>
        </p:nvSpPr>
        <p:spPr>
          <a:xfrm>
            <a:off x="8434031" y="3439676"/>
            <a:ext cx="1270819" cy="891541"/>
          </a:xfrm>
          <a:prstGeom prst="ellipse">
            <a:avLst/>
          </a:prstGeom>
          <a:solidFill>
            <a:schemeClr val="accent4">
              <a:alpha val="41000"/>
            </a:scheme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
        <p:nvSpPr>
          <p:cNvPr id="18" name="Circle"/>
          <p:cNvSpPr/>
          <p:nvPr/>
        </p:nvSpPr>
        <p:spPr>
          <a:xfrm>
            <a:off x="7929887" y="2370183"/>
            <a:ext cx="817717" cy="851341"/>
          </a:xfrm>
          <a:prstGeom prst="ellipse">
            <a:avLst/>
          </a:prstGeom>
          <a:solidFill>
            <a:schemeClr val="accent4">
              <a:alpha val="41000"/>
            </a:scheme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
        <p:nvSpPr>
          <p:cNvPr id="20" name="Circle"/>
          <p:cNvSpPr/>
          <p:nvPr/>
        </p:nvSpPr>
        <p:spPr>
          <a:xfrm>
            <a:off x="7958587" y="3821184"/>
            <a:ext cx="201216" cy="190500"/>
          </a:xfrm>
          <a:prstGeom prst="ellipse">
            <a:avLst/>
          </a:prstGeom>
          <a:solidFill>
            <a:schemeClr val="accent4">
              <a:alpha val="41000"/>
            </a:scheme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
        <p:nvSpPr>
          <p:cNvPr id="21" name="Circle"/>
          <p:cNvSpPr/>
          <p:nvPr/>
        </p:nvSpPr>
        <p:spPr>
          <a:xfrm>
            <a:off x="280856" y="2132600"/>
            <a:ext cx="670298" cy="245746"/>
          </a:xfrm>
          <a:prstGeom prst="ellipse">
            <a:avLst/>
          </a:prstGeom>
          <a:solidFill>
            <a:schemeClr val="accent4">
              <a:alpha val="41000"/>
            </a:scheme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
        <p:nvSpPr>
          <p:cNvPr id="22" name="Circle"/>
          <p:cNvSpPr/>
          <p:nvPr/>
        </p:nvSpPr>
        <p:spPr>
          <a:xfrm>
            <a:off x="528244" y="2819212"/>
            <a:ext cx="422910" cy="257175"/>
          </a:xfrm>
          <a:prstGeom prst="ellipse">
            <a:avLst/>
          </a:prstGeom>
          <a:solidFill>
            <a:schemeClr val="accent4">
              <a:alpha val="41000"/>
            </a:scheme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
        <p:nvSpPr>
          <p:cNvPr id="12" name="infrastructure urbaine + sociale"/>
          <p:cNvSpPr/>
          <p:nvPr/>
        </p:nvSpPr>
        <p:spPr>
          <a:xfrm>
            <a:off x="7778783" y="3545365"/>
            <a:ext cx="836559" cy="268288"/>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400" cap="all" dirty="0">
                <a:latin typeface="Arial Narrow" panose="020B0606020202030204" pitchFamily="34" charset="0"/>
              </a:rPr>
              <a:t>Energie</a:t>
            </a:r>
            <a:endParaRPr sz="1400" cap="all" dirty="0">
              <a:latin typeface="Arial Narrow" panose="020B0606020202030204" pitchFamily="34" charset="0"/>
            </a:endParaRPr>
          </a:p>
        </p:txBody>
      </p:sp>
      <p:sp>
        <p:nvSpPr>
          <p:cNvPr id="13" name="infrastructure urbaine + sociale"/>
          <p:cNvSpPr/>
          <p:nvPr/>
        </p:nvSpPr>
        <p:spPr>
          <a:xfrm>
            <a:off x="8434031" y="5204782"/>
            <a:ext cx="1373593" cy="268288"/>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400" cap="all" dirty="0">
                <a:latin typeface="Arial Narrow" panose="020B0606020202030204" pitchFamily="34" charset="0"/>
              </a:rPr>
              <a:t>Infrastructure</a:t>
            </a:r>
            <a:endParaRPr sz="1400" cap="all" dirty="0">
              <a:latin typeface="Arial Narrow" panose="020B0606020202030204" pitchFamily="34" charset="0"/>
            </a:endParaRPr>
          </a:p>
        </p:txBody>
      </p:sp>
      <p:sp>
        <p:nvSpPr>
          <p:cNvPr id="14" name="Circle"/>
          <p:cNvSpPr/>
          <p:nvPr/>
        </p:nvSpPr>
        <p:spPr>
          <a:xfrm>
            <a:off x="8270060" y="4248319"/>
            <a:ext cx="1690113" cy="989467"/>
          </a:xfrm>
          <a:prstGeom prst="ellipse">
            <a:avLst/>
          </a:prstGeom>
          <a:solidFill>
            <a:srgbClr val="E58E19">
              <a:alpha val="41000"/>
            </a:srgb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
        <p:nvSpPr>
          <p:cNvPr id="16" name="infrastructure urbaine + sociale"/>
          <p:cNvSpPr/>
          <p:nvPr/>
        </p:nvSpPr>
        <p:spPr>
          <a:xfrm>
            <a:off x="3269412" y="3340093"/>
            <a:ext cx="989590" cy="268288"/>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400" cap="all" dirty="0">
                <a:latin typeface="Arial Narrow" panose="020B0606020202030204" pitchFamily="34" charset="0"/>
              </a:rPr>
              <a:t>Numérique</a:t>
            </a:r>
            <a:endParaRPr sz="1400" cap="all" dirty="0">
              <a:latin typeface="Arial Narrow" panose="020B0606020202030204" pitchFamily="34" charset="0"/>
            </a:endParaRPr>
          </a:p>
        </p:txBody>
      </p:sp>
      <p:sp>
        <p:nvSpPr>
          <p:cNvPr id="17" name="Circle"/>
          <p:cNvSpPr/>
          <p:nvPr/>
        </p:nvSpPr>
        <p:spPr>
          <a:xfrm>
            <a:off x="3718561" y="3679509"/>
            <a:ext cx="287368" cy="441805"/>
          </a:xfrm>
          <a:prstGeom prst="ellipse">
            <a:avLst/>
          </a:prstGeom>
          <a:solidFill>
            <a:schemeClr val="accent5">
              <a:lumMod val="60000"/>
              <a:lumOff val="40000"/>
              <a:alpha val="41000"/>
            </a:scheme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
        <p:nvSpPr>
          <p:cNvPr id="23" name="ZoneTexte 22"/>
          <p:cNvSpPr txBox="1"/>
          <p:nvPr/>
        </p:nvSpPr>
        <p:spPr>
          <a:xfrm>
            <a:off x="6666510" y="3018380"/>
            <a:ext cx="1952655" cy="523220"/>
          </a:xfrm>
          <a:prstGeom prst="rect">
            <a:avLst/>
          </a:prstGeom>
          <a:solidFill>
            <a:srgbClr val="92D050"/>
          </a:solidFill>
          <a:ln w="19050">
            <a:noFill/>
          </a:ln>
        </p:spPr>
        <p:txBody>
          <a:bodyPr wrap="square" rtlCol="0">
            <a:spAutoFit/>
          </a:bodyPr>
          <a:lstStyle/>
          <a:p>
            <a:r>
              <a:rPr lang="fr-FR" sz="1400" dirty="0" smtClean="0">
                <a:latin typeface="Arial Narrow" panose="020B0606020202030204" pitchFamily="34" charset="0"/>
              </a:rPr>
              <a:t>Contribuer à la </a:t>
            </a:r>
            <a:br>
              <a:rPr lang="fr-FR" sz="1400" dirty="0" smtClean="0">
                <a:latin typeface="Arial Narrow" panose="020B0606020202030204" pitchFamily="34" charset="0"/>
              </a:rPr>
            </a:br>
            <a:r>
              <a:rPr lang="fr-FR" sz="1400" dirty="0" smtClean="0">
                <a:latin typeface="Arial Narrow" panose="020B0606020202030204" pitchFamily="34" charset="0"/>
              </a:rPr>
              <a:t>souveraineté énergétique</a:t>
            </a:r>
            <a:endParaRPr lang="fr-FR" sz="1400" dirty="0">
              <a:latin typeface="Arial Narrow" panose="020B0606020202030204" pitchFamily="34" charset="0"/>
            </a:endParaRPr>
          </a:p>
        </p:txBody>
      </p:sp>
      <p:sp>
        <p:nvSpPr>
          <p:cNvPr id="19" name="Rectangle 18"/>
          <p:cNvSpPr/>
          <p:nvPr/>
        </p:nvSpPr>
        <p:spPr>
          <a:xfrm>
            <a:off x="9239534" y="6198741"/>
            <a:ext cx="395785" cy="379591"/>
          </a:xfrm>
          <a:prstGeom prst="rect">
            <a:avLst/>
          </a:prstGeom>
          <a:solidFill>
            <a:schemeClr val="bg2">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fr-FR" sz="1800" b="0" i="0" u="none" strike="noStrike" cap="none" spc="0" normalizeH="0" baseline="0" dirty="0" smtClean="0">
                <a:ln>
                  <a:noFill/>
                </a:ln>
                <a:solidFill>
                  <a:srgbClr val="FFFFFF"/>
                </a:solidFill>
                <a:effectLst/>
                <a:uFillTx/>
                <a:latin typeface="Helvetica Neue Medium"/>
                <a:ea typeface="Helvetica Neue Medium"/>
                <a:cs typeface="Helvetica Neue Medium"/>
                <a:sym typeface="Helvetica Neue Medium"/>
              </a:rPr>
              <a:t>7</a:t>
            </a:r>
            <a:endParaRPr kumimoji="0" lang="fr-FR" sz="18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535849149"/>
      </p:ext>
    </p:extLst>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 xmlns:m="http://schemas.openxmlformats.org/officeDocument/2006/math" xmlns:a14="http://schemas.microsoft.com/office/drawing/2010/main">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29"/>
                                        </p:tgtEl>
                                        <p:attrNameLst>
                                          <p:attrName>style.visibility</p:attrName>
                                        </p:attrNameLst>
                                      </p:cBhvr>
                                      <p:to>
                                        <p:strVal val="visible"/>
                                      </p:to>
                                    </p:set>
                                    <p:animEffect transition="in" filter="box(out)">
                                      <p:cBhvr>
                                        <p:cTn id="7" dur="2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 presetClass="path" presetSubtype="0" accel="50000" decel="50000" fill="hold" nodeType="clickEffect">
                                  <p:stCondLst>
                                    <p:cond delay="0"/>
                                  </p:stCondLst>
                                  <p:childTnLst>
                                    <p:animMotion origin="layout" path="M 0.000000 0.000000 L -0.208851 0.030492" pathEditMode="relative">
                                      <p:cBhvr>
                                        <p:cTn id="11" dur="1000" fill="hold"/>
                                        <p:tgtEl>
                                          <p:spTgt spid="29"/>
                                        </p:tgtEl>
                                        <p:attrNameLst>
                                          <p:attrName>ppt_x</p:attrName>
                                          <p:attrName>ppt_y</p:attrName>
                                        </p:attrNameLst>
                                      </p:cBhvr>
                                    </p:animMotion>
                                  </p:childTnLst>
                                </p:cTn>
                              </p:par>
                            </p:childTnLst>
                          </p:cTn>
                        </p:par>
                      </p:childTnLst>
                    </p:cTn>
                  </p:par>
                  <p:par>
                    <p:cTn id="12" fill="hold">
                      <p:stCondLst>
                        <p:cond delay="indefinite"/>
                      </p:stCondLst>
                      <p:childTnLst>
                        <p:par>
                          <p:cTn id="13" fill="hold">
                            <p:stCondLst>
                              <p:cond delay="0"/>
                            </p:stCondLst>
                            <p:childTnLst>
                              <p:par>
                                <p:cTn id="14" presetID="-1" presetClass="path" presetSubtype="0" accel="50000" decel="50000" fill="hold" nodeType="clickEffect">
                                  <p:stCondLst>
                                    <p:cond delay="0"/>
                                  </p:stCondLst>
                                  <p:childTnLst>
                                    <p:animMotion origin="layout" path="M -0.208851 0.030492 L -0.274422 -0.678708" pathEditMode="relative">
                                      <p:cBhvr>
                                        <p:cTn id="15" dur="1000" fill="hold"/>
                                        <p:tgtEl>
                                          <p:spTgt spid="29"/>
                                        </p:tgtEl>
                                        <p:attrNameLst>
                                          <p:attrName>ppt_x</p:attrName>
                                          <p:attrName>ppt_y</p:attrName>
                                        </p:attrNameLst>
                                      </p:cBhvr>
                                    </p:animMotion>
                                  </p:childTnLst>
                                </p:cTn>
                              </p:par>
                            </p:childTnLst>
                          </p:cTn>
                        </p:par>
                      </p:childTnLst>
                    </p:cTn>
                  </p:par>
                  <p:par>
                    <p:cTn id="16" fill="hold">
                      <p:stCondLst>
                        <p:cond delay="indefinite"/>
                      </p:stCondLst>
                      <p:childTnLst>
                        <p:par>
                          <p:cTn id="17" fill="hold">
                            <p:stCondLst>
                              <p:cond delay="0"/>
                            </p:stCondLst>
                            <p:childTnLst>
                              <p:par>
                                <p:cTn id="18" presetID="-1" presetClass="path" presetSubtype="0" accel="50000" decel="50000" fill="hold" nodeType="clickEffect">
                                  <p:stCondLst>
                                    <p:cond delay="0"/>
                                  </p:stCondLst>
                                  <p:childTnLst>
                                    <p:animMotion origin="layout" path="M -0.274422 -0.678708 L 0.098357 -0.385747" pathEditMode="relative">
                                      <p:cBhvr>
                                        <p:cTn id="19" dur="1000" fill="hold"/>
                                        <p:tgtEl>
                                          <p:spTgt spid="29"/>
                                        </p:tgtEl>
                                        <p:attrNameLst>
                                          <p:attrName>ppt_x</p:attrName>
                                          <p:attrName>ppt_y</p:attrName>
                                        </p:attrNameLst>
                                      </p:cBhvr>
                                    </p:animMotion>
                                  </p:childTnLst>
                                </p:cTn>
                              </p:par>
                            </p:childTnLst>
                          </p:cTn>
                        </p:par>
                      </p:childTnLst>
                    </p:cTn>
                  </p:par>
                  <p:par>
                    <p:cTn id="20" fill="hold">
                      <p:stCondLst>
                        <p:cond delay="indefinite"/>
                      </p:stCondLst>
                      <p:childTnLst>
                        <p:par>
                          <p:cTn id="21" fill="hold">
                            <p:stCondLst>
                              <p:cond delay="0"/>
                            </p:stCondLst>
                            <p:childTnLst>
                              <p:par>
                                <p:cTn id="22" presetID="-1" presetClass="path" presetSubtype="0" accel="50000" decel="50000" fill="hold" nodeType="clickEffect">
                                  <p:stCondLst>
                                    <p:cond delay="0"/>
                                  </p:stCondLst>
                                  <p:childTnLst>
                                    <p:animMotion origin="layout" path="M 0.098357 -0.385747 L 0.218882 -0.282960" pathEditMode="relative">
                                      <p:cBhvr>
                                        <p:cTn id="23" dur="1000" fill="hold"/>
                                        <p:tgtEl>
                                          <p:spTgt spid="29"/>
                                        </p:tgtEl>
                                        <p:attrNameLst>
                                          <p:attrName>ppt_x</p:attrName>
                                          <p:attrName>ppt_y</p:attrName>
                                        </p:attrNameLst>
                                      </p:cBhvr>
                                    </p:animMotion>
                                  </p:childTnLst>
                                </p:cTn>
                              </p:par>
                            </p:childTnLst>
                          </p:cTn>
                        </p:par>
                      </p:childTnLst>
                    </p:cTn>
                  </p:par>
                  <p:par>
                    <p:cTn id="24" fill="hold">
                      <p:stCondLst>
                        <p:cond delay="indefinite"/>
                      </p:stCondLst>
                      <p:childTnLst>
                        <p:par>
                          <p:cTn id="25" fill="hold">
                            <p:stCondLst>
                              <p:cond delay="0"/>
                            </p:stCondLst>
                            <p:childTnLst>
                              <p:par>
                                <p:cTn id="26" presetID="-1" presetClass="path" presetSubtype="0" accel="50000" decel="50000" fill="hold" nodeType="clickEffect">
                                  <p:stCondLst>
                                    <p:cond delay="0"/>
                                  </p:stCondLst>
                                  <p:childTnLst>
                                    <p:animMotion origin="layout" path="M 0.218882 -0.282960 L 0.241672 0.030492" pathEditMode="relative">
                                      <p:cBhvr>
                                        <p:cTn id="27" dur="1000" fill="hold"/>
                                        <p:tgtEl>
                                          <p:spTgt spid="29"/>
                                        </p:tgtEl>
                                        <p:attrNameLst>
                                          <p:attrName>ppt_x</p:attrName>
                                          <p:attrName>ppt_y</p:attrName>
                                        </p:attrNameLst>
                                      </p:cBhvr>
                                    </p:animMotion>
                                  </p:childTnLst>
                                </p:cTn>
                              </p:par>
                            </p:childTnLst>
                          </p:cTn>
                        </p:par>
                      </p:childTnLst>
                    </p:cTn>
                  </p:par>
                  <p:par>
                    <p:cTn id="28" fill="hold">
                      <p:stCondLst>
                        <p:cond delay="indefinite"/>
                      </p:stCondLst>
                      <p:childTnLst>
                        <p:par>
                          <p:cTn id="29" fill="hold">
                            <p:stCondLst>
                              <p:cond delay="0"/>
                            </p:stCondLst>
                            <p:childTnLst>
                              <p:par>
                                <p:cTn id="30" presetID="-1" presetClass="path" presetSubtype="0" accel="50000" decel="50000" fill="hold" nodeType="clickEffect">
                                  <p:stCondLst>
                                    <p:cond delay="0"/>
                                  </p:stCondLst>
                                  <p:childTnLst>
                                    <p:animMotion origin="layout" path="M 0.241672 0.030492 L 0.416468 -0.061963" pathEditMode="relative">
                                      <p:cBhvr>
                                        <p:cTn id="31" dur="1000" fill="hold"/>
                                        <p:tgtEl>
                                          <p:spTgt spid="29"/>
                                        </p:tgtEl>
                                        <p:attrNameLst>
                                          <p:attrName>ppt_x</p:attrName>
                                          <p:attrName>ppt_y</p:attrName>
                                        </p:attrNameLst>
                                      </p:cBhvr>
                                    </p:animMotion>
                                  </p:childTnLst>
                                </p:cTn>
                              </p:par>
                            </p:childTnLst>
                          </p:cTn>
                        </p:par>
                      </p:childTnLst>
                    </p:cTn>
                  </p:par>
                  <p:par>
                    <p:cTn id="32" fill="hold">
                      <p:stCondLst>
                        <p:cond delay="indefinite"/>
                      </p:stCondLst>
                      <p:childTnLst>
                        <p:par>
                          <p:cTn id="33" fill="hold">
                            <p:stCondLst>
                              <p:cond delay="0"/>
                            </p:stCondLst>
                            <p:childTnLst>
                              <p:par>
                                <p:cTn id="34" presetID="-1" presetClass="path" presetSubtype="0" accel="50000" decel="50000" fill="hold" nodeType="clickEffect">
                                  <p:stCondLst>
                                    <p:cond delay="0"/>
                                  </p:stCondLst>
                                  <p:childTnLst>
                                    <p:animMotion origin="layout" path="M 0.416468 -0.061963 L 0.512871 -0.172644" pathEditMode="relative">
                                      <p:cBhvr>
                                        <p:cTn id="35" dur="1000" fill="hold"/>
                                        <p:tgtEl>
                                          <p:spTgt spid="29"/>
                                        </p:tgtEl>
                                        <p:attrNameLst>
                                          <p:attrName>ppt_x</p:attrName>
                                          <p:attrName>ppt_y</p:attrName>
                                        </p:attrNameLst>
                                      </p:cBhvr>
                                    </p:animMotion>
                                  </p:childTnLst>
                                </p:cTn>
                              </p:par>
                            </p:childTnLst>
                          </p:cTn>
                        </p:par>
                      </p:childTnLst>
                    </p:cTn>
                  </p:par>
                  <p:par>
                    <p:cTn id="36" fill="hold">
                      <p:stCondLst>
                        <p:cond delay="indefinite"/>
                      </p:stCondLst>
                      <p:childTnLst>
                        <p:par>
                          <p:cTn id="37" fill="hold">
                            <p:stCondLst>
                              <p:cond delay="0"/>
                            </p:stCondLst>
                            <p:childTnLst>
                              <p:par>
                                <p:cTn id="38" presetID="-1" presetClass="path" presetSubtype="0" accel="50000" decel="50000" fill="hold" nodeType="clickEffect">
                                  <p:stCondLst>
                                    <p:cond delay="0"/>
                                  </p:stCondLst>
                                  <p:childTnLst>
                                    <p:animMotion origin="layout" path="M 0.512871 -0.172644 L 0.512871 -0.628391" pathEditMode="relative">
                                      <p:cBhvr>
                                        <p:cTn id="39" dur="1000" fill="hold"/>
                                        <p:tgtEl>
                                          <p:spTgt spid="29"/>
                                        </p:tgtEl>
                                        <p:attrNameLst>
                                          <p:attrName>ppt_x</p:attrName>
                                          <p:attrName>ppt_y</p:attrName>
                                        </p:attrNameLst>
                                      </p:cBhvr>
                                    </p:animMotion>
                                  </p:childTnLst>
                                </p:cTn>
                              </p:par>
                            </p:childTnLst>
                          </p:cTn>
                        </p:par>
                      </p:childTnLst>
                    </p:cTn>
                  </p:par>
                  <p:par>
                    <p:cTn id="40" fill="hold">
                      <p:stCondLst>
                        <p:cond delay="indefinite"/>
                      </p:stCondLst>
                      <p:childTnLst>
                        <p:par>
                          <p:cTn id="41" fill="hold">
                            <p:stCondLst>
                              <p:cond delay="0"/>
                            </p:stCondLst>
                            <p:childTnLst>
                              <p:par>
                                <p:cTn id="42" presetID="-1" presetClass="path" presetSubtype="0" accel="50000" decel="50000" fill="hold" nodeType="clickEffect">
                                  <p:stCondLst>
                                    <p:cond delay="0"/>
                                  </p:stCondLst>
                                  <p:childTnLst>
                                    <p:animMotion origin="layout" path="M 0.512871 -0.628391 L 0.614601 -0.245827" pathEditMode="relative">
                                      <p:cBhvr>
                                        <p:cTn id="43" dur="1000" fill="hold"/>
                                        <p:tgtEl>
                                          <p:spTgt spid="29"/>
                                        </p:tgtEl>
                                        <p:attrNameLst>
                                          <p:attrName>ppt_x</p:attrName>
                                          <p:attrName>ppt_y</p:attrName>
                                        </p:attrNameLst>
                                      </p:cBhvr>
                                    </p:animMotion>
                                  </p:childTnLst>
                                </p:cTn>
                              </p:par>
                            </p:childTnLst>
                          </p:cTn>
                        </p:par>
                        <p:par>
                          <p:cTn id="44" fill="hold">
                            <p:stCondLst>
                              <p:cond delay="1000"/>
                            </p:stCondLst>
                            <p:childTnLst>
                              <p:par>
                                <p:cTn id="45" presetID="4" presetClass="entr" presetSubtype="32" fill="hold" grpId="0" nodeType="afterEffect">
                                  <p:stCondLst>
                                    <p:cond delay="0"/>
                                  </p:stCondLst>
                                  <p:iterate>
                                    <p:tmAbs val="0"/>
                                  </p:iterate>
                                  <p:childTnLst>
                                    <p:set>
                                      <p:cBhvr>
                                        <p:cTn id="46" fill="hold"/>
                                        <p:tgtEl>
                                          <p:spTgt spid="47"/>
                                        </p:tgtEl>
                                        <p:attrNameLst>
                                          <p:attrName>style.visibility</p:attrName>
                                        </p:attrNameLst>
                                      </p:cBhvr>
                                      <p:to>
                                        <p:strVal val="visible"/>
                                      </p:to>
                                    </p:set>
                                    <p:animEffect transition="in" filter="box(out)">
                                      <p:cBhvr>
                                        <p:cTn id="47" dur="200"/>
                                        <p:tgtEl>
                                          <p:spTgt spid="47"/>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path" presetSubtype="0" accel="50000" decel="50000" fill="hold" nodeType="clickEffect">
                                  <p:stCondLst>
                                    <p:cond delay="0"/>
                                  </p:stCondLst>
                                  <p:childTnLst>
                                    <p:animMotion origin="layout" path="M 0.000000 0.000000 L -0.208851 0.030492" pathEditMode="relative">
                                      <p:cBhvr>
                                        <p:cTn id="51" dur="1000" fill="hold"/>
                                        <p:tgtEl>
                                          <p:spTgt spid="47"/>
                                        </p:tgtEl>
                                        <p:attrNameLst>
                                          <p:attrName>ppt_x</p:attrName>
                                          <p:attrName>ppt_y</p:attrName>
                                        </p:attrNameLst>
                                      </p:cBhvr>
                                    </p:animMotion>
                                  </p:childTnLst>
                                </p:cTn>
                              </p:par>
                            </p:childTnLst>
                          </p:cTn>
                        </p:par>
                      </p:childTnLst>
                    </p:cTn>
                  </p:par>
                  <p:par>
                    <p:cTn id="52" fill="hold">
                      <p:stCondLst>
                        <p:cond delay="indefinite"/>
                      </p:stCondLst>
                      <p:childTnLst>
                        <p:par>
                          <p:cTn id="53" fill="hold">
                            <p:stCondLst>
                              <p:cond delay="0"/>
                            </p:stCondLst>
                            <p:childTnLst>
                              <p:par>
                                <p:cTn id="54" presetID="-1" presetClass="path" presetSubtype="0" accel="50000" decel="50000" fill="hold" nodeType="clickEffect">
                                  <p:stCondLst>
                                    <p:cond delay="0"/>
                                  </p:stCondLst>
                                  <p:childTnLst>
                                    <p:animMotion origin="layout" path="M -0.208851 0.030492 L -0.274422 -0.678708" pathEditMode="relative">
                                      <p:cBhvr>
                                        <p:cTn id="55" dur="1000" fill="hold"/>
                                        <p:tgtEl>
                                          <p:spTgt spid="47"/>
                                        </p:tgtEl>
                                        <p:attrNameLst>
                                          <p:attrName>ppt_x</p:attrName>
                                          <p:attrName>ppt_y</p:attrName>
                                        </p:attrNameLst>
                                      </p:cBhvr>
                                    </p:animMotion>
                                  </p:childTnLst>
                                </p:cTn>
                              </p:par>
                            </p:childTnLst>
                          </p:cTn>
                        </p:par>
                      </p:childTnLst>
                    </p:cTn>
                  </p:par>
                  <p:par>
                    <p:cTn id="56" fill="hold">
                      <p:stCondLst>
                        <p:cond delay="indefinite"/>
                      </p:stCondLst>
                      <p:childTnLst>
                        <p:par>
                          <p:cTn id="57" fill="hold">
                            <p:stCondLst>
                              <p:cond delay="0"/>
                            </p:stCondLst>
                            <p:childTnLst>
                              <p:par>
                                <p:cTn id="58" presetID="-1" presetClass="path" presetSubtype="0" accel="50000" decel="50000" fill="hold" nodeType="clickEffect">
                                  <p:stCondLst>
                                    <p:cond delay="0"/>
                                  </p:stCondLst>
                                  <p:childTnLst>
                                    <p:animMotion origin="layout" path="M -0.274422 -0.678708 L 0.098357 -0.385747" pathEditMode="relative">
                                      <p:cBhvr>
                                        <p:cTn id="59" dur="1000" fill="hold"/>
                                        <p:tgtEl>
                                          <p:spTgt spid="47"/>
                                        </p:tgtEl>
                                        <p:attrNameLst>
                                          <p:attrName>ppt_x</p:attrName>
                                          <p:attrName>ppt_y</p:attrName>
                                        </p:attrNameLst>
                                      </p:cBhvr>
                                    </p:animMotion>
                                  </p:childTnLst>
                                </p:cTn>
                              </p:par>
                            </p:childTnLst>
                          </p:cTn>
                        </p:par>
                      </p:childTnLst>
                    </p:cTn>
                  </p:par>
                  <p:par>
                    <p:cTn id="60" fill="hold">
                      <p:stCondLst>
                        <p:cond delay="indefinite"/>
                      </p:stCondLst>
                      <p:childTnLst>
                        <p:par>
                          <p:cTn id="61" fill="hold">
                            <p:stCondLst>
                              <p:cond delay="0"/>
                            </p:stCondLst>
                            <p:childTnLst>
                              <p:par>
                                <p:cTn id="62" presetID="-1" presetClass="path" presetSubtype="0" accel="50000" decel="50000" fill="hold" nodeType="clickEffect">
                                  <p:stCondLst>
                                    <p:cond delay="0"/>
                                  </p:stCondLst>
                                  <p:childTnLst>
                                    <p:animMotion origin="layout" path="M 0.098357 -0.385747 L 0.218882 -0.282960" pathEditMode="relative">
                                      <p:cBhvr>
                                        <p:cTn id="63" dur="1000" fill="hold"/>
                                        <p:tgtEl>
                                          <p:spTgt spid="47"/>
                                        </p:tgtEl>
                                        <p:attrNameLst>
                                          <p:attrName>ppt_x</p:attrName>
                                          <p:attrName>ppt_y</p:attrName>
                                        </p:attrNameLst>
                                      </p:cBhvr>
                                    </p:animMotion>
                                  </p:childTnLst>
                                </p:cTn>
                              </p:par>
                            </p:childTnLst>
                          </p:cTn>
                        </p:par>
                      </p:childTnLst>
                    </p:cTn>
                  </p:par>
                  <p:par>
                    <p:cTn id="64" fill="hold">
                      <p:stCondLst>
                        <p:cond delay="indefinite"/>
                      </p:stCondLst>
                      <p:childTnLst>
                        <p:par>
                          <p:cTn id="65" fill="hold">
                            <p:stCondLst>
                              <p:cond delay="0"/>
                            </p:stCondLst>
                            <p:childTnLst>
                              <p:par>
                                <p:cTn id="66" presetID="-1" presetClass="path" presetSubtype="0" accel="50000" decel="50000" fill="hold" nodeType="clickEffect">
                                  <p:stCondLst>
                                    <p:cond delay="0"/>
                                  </p:stCondLst>
                                  <p:childTnLst>
                                    <p:animMotion origin="layout" path="M 0.218882 -0.282960 L 0.241672 0.030492" pathEditMode="relative">
                                      <p:cBhvr>
                                        <p:cTn id="67" dur="1000" fill="hold"/>
                                        <p:tgtEl>
                                          <p:spTgt spid="47"/>
                                        </p:tgtEl>
                                        <p:attrNameLst>
                                          <p:attrName>ppt_x</p:attrName>
                                          <p:attrName>ppt_y</p:attrName>
                                        </p:attrNameLst>
                                      </p:cBhvr>
                                    </p:animMotion>
                                  </p:childTnLst>
                                </p:cTn>
                              </p:par>
                            </p:childTnLst>
                          </p:cTn>
                        </p:par>
                      </p:childTnLst>
                    </p:cTn>
                  </p:par>
                  <p:par>
                    <p:cTn id="68" fill="hold">
                      <p:stCondLst>
                        <p:cond delay="indefinite"/>
                      </p:stCondLst>
                      <p:childTnLst>
                        <p:par>
                          <p:cTn id="69" fill="hold">
                            <p:stCondLst>
                              <p:cond delay="0"/>
                            </p:stCondLst>
                            <p:childTnLst>
                              <p:par>
                                <p:cTn id="70" presetID="-1" presetClass="path" presetSubtype="0" accel="50000" decel="50000" fill="hold" nodeType="clickEffect">
                                  <p:stCondLst>
                                    <p:cond delay="0"/>
                                  </p:stCondLst>
                                  <p:childTnLst>
                                    <p:animMotion origin="layout" path="M 0.241672 0.030492 L 0.416468 -0.061963" pathEditMode="relative">
                                      <p:cBhvr>
                                        <p:cTn id="71" dur="1000" fill="hold"/>
                                        <p:tgtEl>
                                          <p:spTgt spid="47"/>
                                        </p:tgtEl>
                                        <p:attrNameLst>
                                          <p:attrName>ppt_x</p:attrName>
                                          <p:attrName>ppt_y</p:attrName>
                                        </p:attrNameLst>
                                      </p:cBhvr>
                                    </p:animMotion>
                                  </p:childTnLst>
                                </p:cTn>
                              </p:par>
                            </p:childTnLst>
                          </p:cTn>
                        </p:par>
                      </p:childTnLst>
                    </p:cTn>
                  </p:par>
                  <p:par>
                    <p:cTn id="72" fill="hold">
                      <p:stCondLst>
                        <p:cond delay="indefinite"/>
                      </p:stCondLst>
                      <p:childTnLst>
                        <p:par>
                          <p:cTn id="73" fill="hold">
                            <p:stCondLst>
                              <p:cond delay="0"/>
                            </p:stCondLst>
                            <p:childTnLst>
                              <p:par>
                                <p:cTn id="74" presetID="-1" presetClass="path" presetSubtype="0" accel="50000" decel="50000" fill="hold" nodeType="clickEffect">
                                  <p:stCondLst>
                                    <p:cond delay="0"/>
                                  </p:stCondLst>
                                  <p:childTnLst>
                                    <p:animMotion origin="layout" path="M 0.416468 -0.061963 L 0.512871 -0.172644" pathEditMode="relative">
                                      <p:cBhvr>
                                        <p:cTn id="75" dur="1000" fill="hold"/>
                                        <p:tgtEl>
                                          <p:spTgt spid="47"/>
                                        </p:tgtEl>
                                        <p:attrNameLst>
                                          <p:attrName>ppt_x</p:attrName>
                                          <p:attrName>ppt_y</p:attrName>
                                        </p:attrNameLst>
                                      </p:cBhvr>
                                    </p:animMotion>
                                  </p:childTnLst>
                                </p:cTn>
                              </p:par>
                            </p:childTnLst>
                          </p:cTn>
                        </p:par>
                      </p:childTnLst>
                    </p:cTn>
                  </p:par>
                  <p:par>
                    <p:cTn id="76" fill="hold">
                      <p:stCondLst>
                        <p:cond delay="indefinite"/>
                      </p:stCondLst>
                      <p:childTnLst>
                        <p:par>
                          <p:cTn id="77" fill="hold">
                            <p:stCondLst>
                              <p:cond delay="0"/>
                            </p:stCondLst>
                            <p:childTnLst>
                              <p:par>
                                <p:cTn id="78" presetID="-1" presetClass="path" presetSubtype="0" accel="50000" decel="50000" fill="hold" nodeType="clickEffect">
                                  <p:stCondLst>
                                    <p:cond delay="0"/>
                                  </p:stCondLst>
                                  <p:childTnLst>
                                    <p:animMotion origin="layout" path="M 0.512871 -0.172644 L 0.512871 -0.628391" pathEditMode="relative">
                                      <p:cBhvr>
                                        <p:cTn id="79" dur="1000" fill="hold"/>
                                        <p:tgtEl>
                                          <p:spTgt spid="47"/>
                                        </p:tgtEl>
                                        <p:attrNameLst>
                                          <p:attrName>ppt_x</p:attrName>
                                          <p:attrName>ppt_y</p:attrName>
                                        </p:attrNameLst>
                                      </p:cBhvr>
                                    </p:animMotion>
                                  </p:childTnLst>
                                </p:cTn>
                              </p:par>
                            </p:childTnLst>
                          </p:cTn>
                        </p:par>
                      </p:childTnLst>
                    </p:cTn>
                  </p:par>
                  <p:par>
                    <p:cTn id="80" fill="hold">
                      <p:stCondLst>
                        <p:cond delay="indefinite"/>
                      </p:stCondLst>
                      <p:childTnLst>
                        <p:par>
                          <p:cTn id="81" fill="hold">
                            <p:stCondLst>
                              <p:cond delay="0"/>
                            </p:stCondLst>
                            <p:childTnLst>
                              <p:par>
                                <p:cTn id="82" presetID="-1" presetClass="path" presetSubtype="0" accel="50000" decel="50000" fill="hold" nodeType="clickEffect">
                                  <p:stCondLst>
                                    <p:cond delay="0"/>
                                  </p:stCondLst>
                                  <p:childTnLst>
                                    <p:animMotion origin="layout" path="M 0.512871 -0.628391 L 0.614601 -0.245827" pathEditMode="relative">
                                      <p:cBhvr>
                                        <p:cTn id="83" dur="1000" fill="hold"/>
                                        <p:tgtEl>
                                          <p:spTgt spid="47"/>
                                        </p:tgtEl>
                                        <p:attrNameLst>
                                          <p:attrName>ppt_x</p:attrName>
                                          <p:attrName>ppt_y</p:attrName>
                                        </p:attrNameLst>
                                      </p:cBhvr>
                                    </p:animMotion>
                                  </p:childTnLst>
                                </p:cTn>
                              </p:par>
                            </p:childTnLst>
                          </p:cTn>
                        </p:par>
                        <p:par>
                          <p:cTn id="84" fill="hold">
                            <p:stCondLst>
                              <p:cond delay="1000"/>
                            </p:stCondLst>
                            <p:childTnLst>
                              <p:par>
                                <p:cTn id="85" presetID="4" presetClass="entr" presetSubtype="32" fill="hold" grpId="0" nodeType="afterEffect">
                                  <p:stCondLst>
                                    <p:cond delay="0"/>
                                  </p:stCondLst>
                                  <p:iterate>
                                    <p:tmAbs val="0"/>
                                  </p:iterate>
                                  <p:childTnLst>
                                    <p:set>
                                      <p:cBhvr>
                                        <p:cTn id="86" fill="hold"/>
                                        <p:tgtEl>
                                          <p:spTgt spid="18"/>
                                        </p:tgtEl>
                                        <p:attrNameLst>
                                          <p:attrName>style.visibility</p:attrName>
                                        </p:attrNameLst>
                                      </p:cBhvr>
                                      <p:to>
                                        <p:strVal val="visible"/>
                                      </p:to>
                                    </p:set>
                                    <p:animEffect transition="in" filter="box(out)">
                                      <p:cBhvr>
                                        <p:cTn id="87" dur="200"/>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1" presetClass="path" presetSubtype="0" accel="50000" decel="50000" fill="hold" nodeType="clickEffect">
                                  <p:stCondLst>
                                    <p:cond delay="0"/>
                                  </p:stCondLst>
                                  <p:childTnLst>
                                    <p:animMotion origin="layout" path="M 0.000000 0.000000 L -0.208851 0.030492" pathEditMode="relative">
                                      <p:cBhvr>
                                        <p:cTn id="91" dur="1000" fill="hold"/>
                                        <p:tgtEl>
                                          <p:spTgt spid="18"/>
                                        </p:tgtEl>
                                        <p:attrNameLst>
                                          <p:attrName>ppt_x</p:attrName>
                                          <p:attrName>ppt_y</p:attrName>
                                        </p:attrNameLst>
                                      </p:cBhvr>
                                    </p:animMotion>
                                  </p:childTnLst>
                                </p:cTn>
                              </p:par>
                            </p:childTnLst>
                          </p:cTn>
                        </p:par>
                      </p:childTnLst>
                    </p:cTn>
                  </p:par>
                  <p:par>
                    <p:cTn id="92" fill="hold">
                      <p:stCondLst>
                        <p:cond delay="indefinite"/>
                      </p:stCondLst>
                      <p:childTnLst>
                        <p:par>
                          <p:cTn id="93" fill="hold">
                            <p:stCondLst>
                              <p:cond delay="0"/>
                            </p:stCondLst>
                            <p:childTnLst>
                              <p:par>
                                <p:cTn id="94" presetID="-1" presetClass="path" presetSubtype="0" accel="50000" decel="50000" fill="hold" nodeType="clickEffect">
                                  <p:stCondLst>
                                    <p:cond delay="0"/>
                                  </p:stCondLst>
                                  <p:childTnLst>
                                    <p:animMotion origin="layout" path="M -0.208851 0.030492 L -0.274422 -0.678708" pathEditMode="relative">
                                      <p:cBhvr>
                                        <p:cTn id="95" dur="1000" fill="hold"/>
                                        <p:tgtEl>
                                          <p:spTgt spid="18"/>
                                        </p:tgtEl>
                                        <p:attrNameLst>
                                          <p:attrName>ppt_x</p:attrName>
                                          <p:attrName>ppt_y</p:attrName>
                                        </p:attrNameLst>
                                      </p:cBhvr>
                                    </p:animMotion>
                                  </p:childTnLst>
                                </p:cTn>
                              </p:par>
                            </p:childTnLst>
                          </p:cTn>
                        </p:par>
                      </p:childTnLst>
                    </p:cTn>
                  </p:par>
                  <p:par>
                    <p:cTn id="96" fill="hold">
                      <p:stCondLst>
                        <p:cond delay="indefinite"/>
                      </p:stCondLst>
                      <p:childTnLst>
                        <p:par>
                          <p:cTn id="97" fill="hold">
                            <p:stCondLst>
                              <p:cond delay="0"/>
                            </p:stCondLst>
                            <p:childTnLst>
                              <p:par>
                                <p:cTn id="98" presetID="-1" presetClass="path" presetSubtype="0" accel="50000" decel="50000" fill="hold" nodeType="clickEffect">
                                  <p:stCondLst>
                                    <p:cond delay="0"/>
                                  </p:stCondLst>
                                  <p:childTnLst>
                                    <p:animMotion origin="layout" path="M -0.274422 -0.678708 L 0.098357 -0.385747" pathEditMode="relative">
                                      <p:cBhvr>
                                        <p:cTn id="99" dur="1000" fill="hold"/>
                                        <p:tgtEl>
                                          <p:spTgt spid="18"/>
                                        </p:tgtEl>
                                        <p:attrNameLst>
                                          <p:attrName>ppt_x</p:attrName>
                                          <p:attrName>ppt_y</p:attrName>
                                        </p:attrNameLst>
                                      </p:cBhvr>
                                    </p:animMotion>
                                  </p:childTnLst>
                                </p:cTn>
                              </p:par>
                            </p:childTnLst>
                          </p:cTn>
                        </p:par>
                      </p:childTnLst>
                    </p:cTn>
                  </p:par>
                  <p:par>
                    <p:cTn id="100" fill="hold">
                      <p:stCondLst>
                        <p:cond delay="indefinite"/>
                      </p:stCondLst>
                      <p:childTnLst>
                        <p:par>
                          <p:cTn id="101" fill="hold">
                            <p:stCondLst>
                              <p:cond delay="0"/>
                            </p:stCondLst>
                            <p:childTnLst>
                              <p:par>
                                <p:cTn id="102" presetID="-1" presetClass="path" presetSubtype="0" accel="50000" decel="50000" fill="hold" nodeType="clickEffect">
                                  <p:stCondLst>
                                    <p:cond delay="0"/>
                                  </p:stCondLst>
                                  <p:childTnLst>
                                    <p:animMotion origin="layout" path="M 0.098357 -0.385747 L 0.218882 -0.282960" pathEditMode="relative">
                                      <p:cBhvr>
                                        <p:cTn id="103" dur="1000" fill="hold"/>
                                        <p:tgtEl>
                                          <p:spTgt spid="18"/>
                                        </p:tgtEl>
                                        <p:attrNameLst>
                                          <p:attrName>ppt_x</p:attrName>
                                          <p:attrName>ppt_y</p:attrName>
                                        </p:attrNameLst>
                                      </p:cBhvr>
                                    </p:animMotion>
                                  </p:childTnLst>
                                </p:cTn>
                              </p:par>
                            </p:childTnLst>
                          </p:cTn>
                        </p:par>
                      </p:childTnLst>
                    </p:cTn>
                  </p:par>
                  <p:par>
                    <p:cTn id="104" fill="hold">
                      <p:stCondLst>
                        <p:cond delay="indefinite"/>
                      </p:stCondLst>
                      <p:childTnLst>
                        <p:par>
                          <p:cTn id="105" fill="hold">
                            <p:stCondLst>
                              <p:cond delay="0"/>
                            </p:stCondLst>
                            <p:childTnLst>
                              <p:par>
                                <p:cTn id="106" presetID="-1" presetClass="path" presetSubtype="0" accel="50000" decel="50000" fill="hold" nodeType="clickEffect">
                                  <p:stCondLst>
                                    <p:cond delay="0"/>
                                  </p:stCondLst>
                                  <p:childTnLst>
                                    <p:animMotion origin="layout" path="M 0.218882 -0.282960 L 0.241672 0.030492" pathEditMode="relative">
                                      <p:cBhvr>
                                        <p:cTn id="107" dur="1000" fill="hold"/>
                                        <p:tgtEl>
                                          <p:spTgt spid="18"/>
                                        </p:tgtEl>
                                        <p:attrNameLst>
                                          <p:attrName>ppt_x</p:attrName>
                                          <p:attrName>ppt_y</p:attrName>
                                        </p:attrNameLst>
                                      </p:cBhvr>
                                    </p:animMotion>
                                  </p:childTnLst>
                                </p:cTn>
                              </p:par>
                            </p:childTnLst>
                          </p:cTn>
                        </p:par>
                      </p:childTnLst>
                    </p:cTn>
                  </p:par>
                  <p:par>
                    <p:cTn id="108" fill="hold">
                      <p:stCondLst>
                        <p:cond delay="indefinite"/>
                      </p:stCondLst>
                      <p:childTnLst>
                        <p:par>
                          <p:cTn id="109" fill="hold">
                            <p:stCondLst>
                              <p:cond delay="0"/>
                            </p:stCondLst>
                            <p:childTnLst>
                              <p:par>
                                <p:cTn id="110" presetID="-1" presetClass="path" presetSubtype="0" accel="50000" decel="50000" fill="hold" nodeType="clickEffect">
                                  <p:stCondLst>
                                    <p:cond delay="0"/>
                                  </p:stCondLst>
                                  <p:childTnLst>
                                    <p:animMotion origin="layout" path="M 0.241672 0.030492 L 0.416468 -0.061963" pathEditMode="relative">
                                      <p:cBhvr>
                                        <p:cTn id="111" dur="1000" fill="hold"/>
                                        <p:tgtEl>
                                          <p:spTgt spid="18"/>
                                        </p:tgtEl>
                                        <p:attrNameLst>
                                          <p:attrName>ppt_x</p:attrName>
                                          <p:attrName>ppt_y</p:attrName>
                                        </p:attrNameLst>
                                      </p:cBhvr>
                                    </p:animMotion>
                                  </p:childTnLst>
                                </p:cTn>
                              </p:par>
                            </p:childTnLst>
                          </p:cTn>
                        </p:par>
                      </p:childTnLst>
                    </p:cTn>
                  </p:par>
                  <p:par>
                    <p:cTn id="112" fill="hold">
                      <p:stCondLst>
                        <p:cond delay="indefinite"/>
                      </p:stCondLst>
                      <p:childTnLst>
                        <p:par>
                          <p:cTn id="113" fill="hold">
                            <p:stCondLst>
                              <p:cond delay="0"/>
                            </p:stCondLst>
                            <p:childTnLst>
                              <p:par>
                                <p:cTn id="114" presetID="-1" presetClass="path" presetSubtype="0" accel="50000" decel="50000" fill="hold" nodeType="clickEffect">
                                  <p:stCondLst>
                                    <p:cond delay="0"/>
                                  </p:stCondLst>
                                  <p:childTnLst>
                                    <p:animMotion origin="layout" path="M 0.416468 -0.061963 L 0.512871 -0.172644" pathEditMode="relative">
                                      <p:cBhvr>
                                        <p:cTn id="115" dur="1000" fill="hold"/>
                                        <p:tgtEl>
                                          <p:spTgt spid="18"/>
                                        </p:tgtEl>
                                        <p:attrNameLst>
                                          <p:attrName>ppt_x</p:attrName>
                                          <p:attrName>ppt_y</p:attrName>
                                        </p:attrNameLst>
                                      </p:cBhvr>
                                    </p:animMotion>
                                  </p:childTnLst>
                                </p:cTn>
                              </p:par>
                            </p:childTnLst>
                          </p:cTn>
                        </p:par>
                      </p:childTnLst>
                    </p:cTn>
                  </p:par>
                  <p:par>
                    <p:cTn id="116" fill="hold">
                      <p:stCondLst>
                        <p:cond delay="indefinite"/>
                      </p:stCondLst>
                      <p:childTnLst>
                        <p:par>
                          <p:cTn id="117" fill="hold">
                            <p:stCondLst>
                              <p:cond delay="0"/>
                            </p:stCondLst>
                            <p:childTnLst>
                              <p:par>
                                <p:cTn id="118" presetID="-1" presetClass="path" presetSubtype="0" accel="50000" decel="50000" fill="hold" nodeType="clickEffect">
                                  <p:stCondLst>
                                    <p:cond delay="0"/>
                                  </p:stCondLst>
                                  <p:childTnLst>
                                    <p:animMotion origin="layout" path="M 0.512871 -0.172644 L 0.512871 -0.628391" pathEditMode="relative">
                                      <p:cBhvr>
                                        <p:cTn id="119" dur="1000" fill="hold"/>
                                        <p:tgtEl>
                                          <p:spTgt spid="18"/>
                                        </p:tgtEl>
                                        <p:attrNameLst>
                                          <p:attrName>ppt_x</p:attrName>
                                          <p:attrName>ppt_y</p:attrName>
                                        </p:attrNameLst>
                                      </p:cBhvr>
                                    </p:animMotion>
                                  </p:childTnLst>
                                </p:cTn>
                              </p:par>
                            </p:childTnLst>
                          </p:cTn>
                        </p:par>
                      </p:childTnLst>
                    </p:cTn>
                  </p:par>
                  <p:par>
                    <p:cTn id="120" fill="hold">
                      <p:stCondLst>
                        <p:cond delay="indefinite"/>
                      </p:stCondLst>
                      <p:childTnLst>
                        <p:par>
                          <p:cTn id="121" fill="hold">
                            <p:stCondLst>
                              <p:cond delay="0"/>
                            </p:stCondLst>
                            <p:childTnLst>
                              <p:par>
                                <p:cTn id="122" presetID="-1" presetClass="path" presetSubtype="0" accel="50000" decel="50000" fill="hold" nodeType="clickEffect">
                                  <p:stCondLst>
                                    <p:cond delay="0"/>
                                  </p:stCondLst>
                                  <p:childTnLst>
                                    <p:animMotion origin="layout" path="M 0.512871 -0.628391 L 0.614601 -0.245827" pathEditMode="relative">
                                      <p:cBhvr>
                                        <p:cTn id="123" dur="1000" fill="hold"/>
                                        <p:tgtEl>
                                          <p:spTgt spid="18"/>
                                        </p:tgtEl>
                                        <p:attrNameLst>
                                          <p:attrName>ppt_x</p:attrName>
                                          <p:attrName>ppt_y</p:attrName>
                                        </p:attrNameLst>
                                      </p:cBhvr>
                                    </p:animMotion>
                                  </p:childTnLst>
                                </p:cTn>
                              </p:par>
                            </p:childTnLst>
                          </p:cTn>
                        </p:par>
                        <p:par>
                          <p:cTn id="124" fill="hold">
                            <p:stCondLst>
                              <p:cond delay="1000"/>
                            </p:stCondLst>
                            <p:childTnLst>
                              <p:par>
                                <p:cTn id="125" presetID="4" presetClass="entr" presetSubtype="32" fill="hold" grpId="0" nodeType="afterEffect">
                                  <p:stCondLst>
                                    <p:cond delay="0"/>
                                  </p:stCondLst>
                                  <p:iterate>
                                    <p:tmAbs val="0"/>
                                  </p:iterate>
                                  <p:childTnLst>
                                    <p:set>
                                      <p:cBhvr>
                                        <p:cTn id="126" fill="hold"/>
                                        <p:tgtEl>
                                          <p:spTgt spid="20"/>
                                        </p:tgtEl>
                                        <p:attrNameLst>
                                          <p:attrName>style.visibility</p:attrName>
                                        </p:attrNameLst>
                                      </p:cBhvr>
                                      <p:to>
                                        <p:strVal val="visible"/>
                                      </p:to>
                                    </p:set>
                                    <p:animEffect transition="in" filter="box(out)">
                                      <p:cBhvr>
                                        <p:cTn id="127" dur="200"/>
                                        <p:tgtEl>
                                          <p:spTgt spid="20"/>
                                        </p:tgtEl>
                                      </p:cBhvr>
                                    </p:animEffect>
                                  </p:childTnLst>
                                </p:cTn>
                              </p:par>
                            </p:childTnLst>
                          </p:cTn>
                        </p:par>
                      </p:childTnLst>
                    </p:cTn>
                  </p:par>
                  <p:par>
                    <p:cTn id="128" fill="hold">
                      <p:stCondLst>
                        <p:cond delay="indefinite"/>
                      </p:stCondLst>
                      <p:childTnLst>
                        <p:par>
                          <p:cTn id="129" fill="hold">
                            <p:stCondLst>
                              <p:cond delay="0"/>
                            </p:stCondLst>
                            <p:childTnLst>
                              <p:par>
                                <p:cTn id="130" presetID="-1" presetClass="path" presetSubtype="0" accel="50000" decel="50000" fill="hold" nodeType="clickEffect">
                                  <p:stCondLst>
                                    <p:cond delay="0"/>
                                  </p:stCondLst>
                                  <p:childTnLst>
                                    <p:animMotion origin="layout" path="M 0.000000 0.000000 L -0.208851 0.030492" pathEditMode="relative">
                                      <p:cBhvr>
                                        <p:cTn id="131" dur="1000" fill="hold"/>
                                        <p:tgtEl>
                                          <p:spTgt spid="20"/>
                                        </p:tgtEl>
                                        <p:attrNameLst>
                                          <p:attrName>ppt_x</p:attrName>
                                          <p:attrName>ppt_y</p:attrName>
                                        </p:attrNameLst>
                                      </p:cBhvr>
                                    </p:animMotion>
                                  </p:childTnLst>
                                </p:cTn>
                              </p:par>
                            </p:childTnLst>
                          </p:cTn>
                        </p:par>
                      </p:childTnLst>
                    </p:cTn>
                  </p:par>
                  <p:par>
                    <p:cTn id="132" fill="hold">
                      <p:stCondLst>
                        <p:cond delay="indefinite"/>
                      </p:stCondLst>
                      <p:childTnLst>
                        <p:par>
                          <p:cTn id="133" fill="hold">
                            <p:stCondLst>
                              <p:cond delay="0"/>
                            </p:stCondLst>
                            <p:childTnLst>
                              <p:par>
                                <p:cTn id="134" presetID="-1" presetClass="path" presetSubtype="0" accel="50000" decel="50000" fill="hold" nodeType="clickEffect">
                                  <p:stCondLst>
                                    <p:cond delay="0"/>
                                  </p:stCondLst>
                                  <p:childTnLst>
                                    <p:animMotion origin="layout" path="M -0.208851 0.030492 L -0.274422 -0.678708" pathEditMode="relative">
                                      <p:cBhvr>
                                        <p:cTn id="135" dur="1000" fill="hold"/>
                                        <p:tgtEl>
                                          <p:spTgt spid="20"/>
                                        </p:tgtEl>
                                        <p:attrNameLst>
                                          <p:attrName>ppt_x</p:attrName>
                                          <p:attrName>ppt_y</p:attrName>
                                        </p:attrNameLst>
                                      </p:cBhvr>
                                    </p:animMotion>
                                  </p:childTnLst>
                                </p:cTn>
                              </p:par>
                            </p:childTnLst>
                          </p:cTn>
                        </p:par>
                      </p:childTnLst>
                    </p:cTn>
                  </p:par>
                  <p:par>
                    <p:cTn id="136" fill="hold">
                      <p:stCondLst>
                        <p:cond delay="indefinite"/>
                      </p:stCondLst>
                      <p:childTnLst>
                        <p:par>
                          <p:cTn id="137" fill="hold">
                            <p:stCondLst>
                              <p:cond delay="0"/>
                            </p:stCondLst>
                            <p:childTnLst>
                              <p:par>
                                <p:cTn id="138" presetID="-1" presetClass="path" presetSubtype="0" accel="50000" decel="50000" fill="hold" nodeType="clickEffect">
                                  <p:stCondLst>
                                    <p:cond delay="0"/>
                                  </p:stCondLst>
                                  <p:childTnLst>
                                    <p:animMotion origin="layout" path="M -0.274422 -0.678708 L 0.098357 -0.385747" pathEditMode="relative">
                                      <p:cBhvr>
                                        <p:cTn id="139" dur="1000" fill="hold"/>
                                        <p:tgtEl>
                                          <p:spTgt spid="20"/>
                                        </p:tgtEl>
                                        <p:attrNameLst>
                                          <p:attrName>ppt_x</p:attrName>
                                          <p:attrName>ppt_y</p:attrName>
                                        </p:attrNameLst>
                                      </p:cBhvr>
                                    </p:animMotion>
                                  </p:childTnLst>
                                </p:cTn>
                              </p:par>
                            </p:childTnLst>
                          </p:cTn>
                        </p:par>
                      </p:childTnLst>
                    </p:cTn>
                  </p:par>
                  <p:par>
                    <p:cTn id="140" fill="hold">
                      <p:stCondLst>
                        <p:cond delay="indefinite"/>
                      </p:stCondLst>
                      <p:childTnLst>
                        <p:par>
                          <p:cTn id="141" fill="hold">
                            <p:stCondLst>
                              <p:cond delay="0"/>
                            </p:stCondLst>
                            <p:childTnLst>
                              <p:par>
                                <p:cTn id="142" presetID="-1" presetClass="path" presetSubtype="0" accel="50000" decel="50000" fill="hold" nodeType="clickEffect">
                                  <p:stCondLst>
                                    <p:cond delay="0"/>
                                  </p:stCondLst>
                                  <p:childTnLst>
                                    <p:animMotion origin="layout" path="M 0.098357 -0.385747 L 0.218882 -0.282960" pathEditMode="relative">
                                      <p:cBhvr>
                                        <p:cTn id="143" dur="1000" fill="hold"/>
                                        <p:tgtEl>
                                          <p:spTgt spid="20"/>
                                        </p:tgtEl>
                                        <p:attrNameLst>
                                          <p:attrName>ppt_x</p:attrName>
                                          <p:attrName>ppt_y</p:attrName>
                                        </p:attrNameLst>
                                      </p:cBhvr>
                                    </p:animMotion>
                                  </p:childTnLst>
                                </p:cTn>
                              </p:par>
                            </p:childTnLst>
                          </p:cTn>
                        </p:par>
                      </p:childTnLst>
                    </p:cTn>
                  </p:par>
                  <p:par>
                    <p:cTn id="144" fill="hold">
                      <p:stCondLst>
                        <p:cond delay="indefinite"/>
                      </p:stCondLst>
                      <p:childTnLst>
                        <p:par>
                          <p:cTn id="145" fill="hold">
                            <p:stCondLst>
                              <p:cond delay="0"/>
                            </p:stCondLst>
                            <p:childTnLst>
                              <p:par>
                                <p:cTn id="146" presetID="-1" presetClass="path" presetSubtype="0" accel="50000" decel="50000" fill="hold" nodeType="clickEffect">
                                  <p:stCondLst>
                                    <p:cond delay="0"/>
                                  </p:stCondLst>
                                  <p:childTnLst>
                                    <p:animMotion origin="layout" path="M 0.218882 -0.282960 L 0.241672 0.030492" pathEditMode="relative">
                                      <p:cBhvr>
                                        <p:cTn id="147" dur="1000" fill="hold"/>
                                        <p:tgtEl>
                                          <p:spTgt spid="20"/>
                                        </p:tgtEl>
                                        <p:attrNameLst>
                                          <p:attrName>ppt_x</p:attrName>
                                          <p:attrName>ppt_y</p:attrName>
                                        </p:attrNameLst>
                                      </p:cBhvr>
                                    </p:animMotion>
                                  </p:childTnLst>
                                </p:cTn>
                              </p:par>
                            </p:childTnLst>
                          </p:cTn>
                        </p:par>
                      </p:childTnLst>
                    </p:cTn>
                  </p:par>
                  <p:par>
                    <p:cTn id="148" fill="hold">
                      <p:stCondLst>
                        <p:cond delay="indefinite"/>
                      </p:stCondLst>
                      <p:childTnLst>
                        <p:par>
                          <p:cTn id="149" fill="hold">
                            <p:stCondLst>
                              <p:cond delay="0"/>
                            </p:stCondLst>
                            <p:childTnLst>
                              <p:par>
                                <p:cTn id="150" presetID="-1" presetClass="path" presetSubtype="0" accel="50000" decel="50000" fill="hold" nodeType="clickEffect">
                                  <p:stCondLst>
                                    <p:cond delay="0"/>
                                  </p:stCondLst>
                                  <p:childTnLst>
                                    <p:animMotion origin="layout" path="M 0.241672 0.030492 L 0.416468 -0.061963" pathEditMode="relative">
                                      <p:cBhvr>
                                        <p:cTn id="151" dur="1000" fill="hold"/>
                                        <p:tgtEl>
                                          <p:spTgt spid="20"/>
                                        </p:tgtEl>
                                        <p:attrNameLst>
                                          <p:attrName>ppt_x</p:attrName>
                                          <p:attrName>ppt_y</p:attrName>
                                        </p:attrNameLst>
                                      </p:cBhvr>
                                    </p:animMotion>
                                  </p:childTnLst>
                                </p:cTn>
                              </p:par>
                            </p:childTnLst>
                          </p:cTn>
                        </p:par>
                      </p:childTnLst>
                    </p:cTn>
                  </p:par>
                  <p:par>
                    <p:cTn id="152" fill="hold">
                      <p:stCondLst>
                        <p:cond delay="indefinite"/>
                      </p:stCondLst>
                      <p:childTnLst>
                        <p:par>
                          <p:cTn id="153" fill="hold">
                            <p:stCondLst>
                              <p:cond delay="0"/>
                            </p:stCondLst>
                            <p:childTnLst>
                              <p:par>
                                <p:cTn id="154" presetID="-1" presetClass="path" presetSubtype="0" accel="50000" decel="50000" fill="hold" nodeType="clickEffect">
                                  <p:stCondLst>
                                    <p:cond delay="0"/>
                                  </p:stCondLst>
                                  <p:childTnLst>
                                    <p:animMotion origin="layout" path="M 0.416468 -0.061963 L 0.512871 -0.172644" pathEditMode="relative">
                                      <p:cBhvr>
                                        <p:cTn id="155" dur="1000" fill="hold"/>
                                        <p:tgtEl>
                                          <p:spTgt spid="20"/>
                                        </p:tgtEl>
                                        <p:attrNameLst>
                                          <p:attrName>ppt_x</p:attrName>
                                          <p:attrName>ppt_y</p:attrName>
                                        </p:attrNameLst>
                                      </p:cBhvr>
                                    </p:animMotion>
                                  </p:childTnLst>
                                </p:cTn>
                              </p:par>
                            </p:childTnLst>
                          </p:cTn>
                        </p:par>
                      </p:childTnLst>
                    </p:cTn>
                  </p:par>
                  <p:par>
                    <p:cTn id="156" fill="hold">
                      <p:stCondLst>
                        <p:cond delay="indefinite"/>
                      </p:stCondLst>
                      <p:childTnLst>
                        <p:par>
                          <p:cTn id="157" fill="hold">
                            <p:stCondLst>
                              <p:cond delay="0"/>
                            </p:stCondLst>
                            <p:childTnLst>
                              <p:par>
                                <p:cTn id="158" presetID="-1" presetClass="path" presetSubtype="0" accel="50000" decel="50000" fill="hold" nodeType="clickEffect">
                                  <p:stCondLst>
                                    <p:cond delay="0"/>
                                  </p:stCondLst>
                                  <p:childTnLst>
                                    <p:animMotion origin="layout" path="M 0.512871 -0.172644 L 0.512871 -0.628391" pathEditMode="relative">
                                      <p:cBhvr>
                                        <p:cTn id="159" dur="1000" fill="hold"/>
                                        <p:tgtEl>
                                          <p:spTgt spid="20"/>
                                        </p:tgtEl>
                                        <p:attrNameLst>
                                          <p:attrName>ppt_x</p:attrName>
                                          <p:attrName>ppt_y</p:attrName>
                                        </p:attrNameLst>
                                      </p:cBhvr>
                                    </p:animMotion>
                                  </p:childTnLst>
                                </p:cTn>
                              </p:par>
                            </p:childTnLst>
                          </p:cTn>
                        </p:par>
                      </p:childTnLst>
                    </p:cTn>
                  </p:par>
                  <p:par>
                    <p:cTn id="160" fill="hold">
                      <p:stCondLst>
                        <p:cond delay="indefinite"/>
                      </p:stCondLst>
                      <p:childTnLst>
                        <p:par>
                          <p:cTn id="161" fill="hold">
                            <p:stCondLst>
                              <p:cond delay="0"/>
                            </p:stCondLst>
                            <p:childTnLst>
                              <p:par>
                                <p:cTn id="162" presetID="-1" presetClass="path" presetSubtype="0" accel="50000" decel="50000" fill="hold" nodeType="clickEffect">
                                  <p:stCondLst>
                                    <p:cond delay="0"/>
                                  </p:stCondLst>
                                  <p:childTnLst>
                                    <p:animMotion origin="layout" path="M 0.512871 -0.628391 L 0.614601 -0.245827" pathEditMode="relative">
                                      <p:cBhvr>
                                        <p:cTn id="163" dur="1000" fill="hold"/>
                                        <p:tgtEl>
                                          <p:spTgt spid="20"/>
                                        </p:tgtEl>
                                        <p:attrNameLst>
                                          <p:attrName>ppt_x</p:attrName>
                                          <p:attrName>ppt_y</p:attrName>
                                        </p:attrNameLst>
                                      </p:cBhvr>
                                    </p:animMotion>
                                  </p:childTnLst>
                                </p:cTn>
                              </p:par>
                            </p:childTnLst>
                          </p:cTn>
                        </p:par>
                        <p:par>
                          <p:cTn id="164" fill="hold">
                            <p:stCondLst>
                              <p:cond delay="1000"/>
                            </p:stCondLst>
                            <p:childTnLst>
                              <p:par>
                                <p:cTn id="165" presetID="4" presetClass="entr" presetSubtype="32" fill="hold" grpId="0" nodeType="afterEffect">
                                  <p:stCondLst>
                                    <p:cond delay="0"/>
                                  </p:stCondLst>
                                  <p:iterate>
                                    <p:tmAbs val="0"/>
                                  </p:iterate>
                                  <p:childTnLst>
                                    <p:set>
                                      <p:cBhvr>
                                        <p:cTn id="166" fill="hold"/>
                                        <p:tgtEl>
                                          <p:spTgt spid="21"/>
                                        </p:tgtEl>
                                        <p:attrNameLst>
                                          <p:attrName>style.visibility</p:attrName>
                                        </p:attrNameLst>
                                      </p:cBhvr>
                                      <p:to>
                                        <p:strVal val="visible"/>
                                      </p:to>
                                    </p:set>
                                    <p:animEffect transition="in" filter="box(out)">
                                      <p:cBhvr>
                                        <p:cTn id="167" dur="200"/>
                                        <p:tgtEl>
                                          <p:spTgt spid="21"/>
                                        </p:tgtEl>
                                      </p:cBhvr>
                                    </p:animEffect>
                                  </p:childTnLst>
                                </p:cTn>
                              </p:par>
                            </p:childTnLst>
                          </p:cTn>
                        </p:par>
                      </p:childTnLst>
                    </p:cTn>
                  </p:par>
                  <p:par>
                    <p:cTn id="168" fill="hold">
                      <p:stCondLst>
                        <p:cond delay="indefinite"/>
                      </p:stCondLst>
                      <p:childTnLst>
                        <p:par>
                          <p:cTn id="169" fill="hold">
                            <p:stCondLst>
                              <p:cond delay="0"/>
                            </p:stCondLst>
                            <p:childTnLst>
                              <p:par>
                                <p:cTn id="170" presetID="-1" presetClass="path" presetSubtype="0" accel="50000" decel="50000" fill="hold" nodeType="clickEffect">
                                  <p:stCondLst>
                                    <p:cond delay="0"/>
                                  </p:stCondLst>
                                  <p:childTnLst>
                                    <p:animMotion origin="layout" path="M 0.000000 0.000000 L -0.208851 0.030492" pathEditMode="relative">
                                      <p:cBhvr>
                                        <p:cTn id="171" dur="1000" fill="hold"/>
                                        <p:tgtEl>
                                          <p:spTgt spid="21"/>
                                        </p:tgtEl>
                                        <p:attrNameLst>
                                          <p:attrName>ppt_x</p:attrName>
                                          <p:attrName>ppt_y</p:attrName>
                                        </p:attrNameLst>
                                      </p:cBhvr>
                                    </p:animMotion>
                                  </p:childTnLst>
                                </p:cTn>
                              </p:par>
                            </p:childTnLst>
                          </p:cTn>
                        </p:par>
                      </p:childTnLst>
                    </p:cTn>
                  </p:par>
                  <p:par>
                    <p:cTn id="172" fill="hold">
                      <p:stCondLst>
                        <p:cond delay="indefinite"/>
                      </p:stCondLst>
                      <p:childTnLst>
                        <p:par>
                          <p:cTn id="173" fill="hold">
                            <p:stCondLst>
                              <p:cond delay="0"/>
                            </p:stCondLst>
                            <p:childTnLst>
                              <p:par>
                                <p:cTn id="174" presetID="-1" presetClass="path" presetSubtype="0" accel="50000" decel="50000" fill="hold" nodeType="clickEffect">
                                  <p:stCondLst>
                                    <p:cond delay="0"/>
                                  </p:stCondLst>
                                  <p:childTnLst>
                                    <p:animMotion origin="layout" path="M -0.208851 0.030492 L -0.274422 -0.678708" pathEditMode="relative">
                                      <p:cBhvr>
                                        <p:cTn id="175" dur="1000" fill="hold"/>
                                        <p:tgtEl>
                                          <p:spTgt spid="21"/>
                                        </p:tgtEl>
                                        <p:attrNameLst>
                                          <p:attrName>ppt_x</p:attrName>
                                          <p:attrName>ppt_y</p:attrName>
                                        </p:attrNameLst>
                                      </p:cBhvr>
                                    </p:animMotion>
                                  </p:childTnLst>
                                </p:cTn>
                              </p:par>
                            </p:childTnLst>
                          </p:cTn>
                        </p:par>
                      </p:childTnLst>
                    </p:cTn>
                  </p:par>
                  <p:par>
                    <p:cTn id="176" fill="hold">
                      <p:stCondLst>
                        <p:cond delay="indefinite"/>
                      </p:stCondLst>
                      <p:childTnLst>
                        <p:par>
                          <p:cTn id="177" fill="hold">
                            <p:stCondLst>
                              <p:cond delay="0"/>
                            </p:stCondLst>
                            <p:childTnLst>
                              <p:par>
                                <p:cTn id="178" presetID="-1" presetClass="path" presetSubtype="0" accel="50000" decel="50000" fill="hold" nodeType="clickEffect">
                                  <p:stCondLst>
                                    <p:cond delay="0"/>
                                  </p:stCondLst>
                                  <p:childTnLst>
                                    <p:animMotion origin="layout" path="M -0.274422 -0.678708 L 0.098357 -0.385747" pathEditMode="relative">
                                      <p:cBhvr>
                                        <p:cTn id="179" dur="1000" fill="hold"/>
                                        <p:tgtEl>
                                          <p:spTgt spid="21"/>
                                        </p:tgtEl>
                                        <p:attrNameLst>
                                          <p:attrName>ppt_x</p:attrName>
                                          <p:attrName>ppt_y</p:attrName>
                                        </p:attrNameLst>
                                      </p:cBhvr>
                                    </p:animMotion>
                                  </p:childTnLst>
                                </p:cTn>
                              </p:par>
                            </p:childTnLst>
                          </p:cTn>
                        </p:par>
                      </p:childTnLst>
                    </p:cTn>
                  </p:par>
                  <p:par>
                    <p:cTn id="180" fill="hold">
                      <p:stCondLst>
                        <p:cond delay="indefinite"/>
                      </p:stCondLst>
                      <p:childTnLst>
                        <p:par>
                          <p:cTn id="181" fill="hold">
                            <p:stCondLst>
                              <p:cond delay="0"/>
                            </p:stCondLst>
                            <p:childTnLst>
                              <p:par>
                                <p:cTn id="182" presetID="-1" presetClass="path" presetSubtype="0" accel="50000" decel="50000" fill="hold" nodeType="clickEffect">
                                  <p:stCondLst>
                                    <p:cond delay="0"/>
                                  </p:stCondLst>
                                  <p:childTnLst>
                                    <p:animMotion origin="layout" path="M 0.098357 -0.385747 L 0.218882 -0.282960" pathEditMode="relative">
                                      <p:cBhvr>
                                        <p:cTn id="183" dur="1000" fill="hold"/>
                                        <p:tgtEl>
                                          <p:spTgt spid="21"/>
                                        </p:tgtEl>
                                        <p:attrNameLst>
                                          <p:attrName>ppt_x</p:attrName>
                                          <p:attrName>ppt_y</p:attrName>
                                        </p:attrNameLst>
                                      </p:cBhvr>
                                    </p:animMotion>
                                  </p:childTnLst>
                                </p:cTn>
                              </p:par>
                            </p:childTnLst>
                          </p:cTn>
                        </p:par>
                      </p:childTnLst>
                    </p:cTn>
                  </p:par>
                  <p:par>
                    <p:cTn id="184" fill="hold">
                      <p:stCondLst>
                        <p:cond delay="indefinite"/>
                      </p:stCondLst>
                      <p:childTnLst>
                        <p:par>
                          <p:cTn id="185" fill="hold">
                            <p:stCondLst>
                              <p:cond delay="0"/>
                            </p:stCondLst>
                            <p:childTnLst>
                              <p:par>
                                <p:cTn id="186" presetID="-1" presetClass="path" presetSubtype="0" accel="50000" decel="50000" fill="hold" nodeType="clickEffect">
                                  <p:stCondLst>
                                    <p:cond delay="0"/>
                                  </p:stCondLst>
                                  <p:childTnLst>
                                    <p:animMotion origin="layout" path="M 0.218882 -0.282960 L 0.241672 0.030492" pathEditMode="relative">
                                      <p:cBhvr>
                                        <p:cTn id="187" dur="1000" fill="hold"/>
                                        <p:tgtEl>
                                          <p:spTgt spid="21"/>
                                        </p:tgtEl>
                                        <p:attrNameLst>
                                          <p:attrName>ppt_x</p:attrName>
                                          <p:attrName>ppt_y</p:attrName>
                                        </p:attrNameLst>
                                      </p:cBhvr>
                                    </p:animMotion>
                                  </p:childTnLst>
                                </p:cTn>
                              </p:par>
                            </p:childTnLst>
                          </p:cTn>
                        </p:par>
                      </p:childTnLst>
                    </p:cTn>
                  </p:par>
                  <p:par>
                    <p:cTn id="188" fill="hold">
                      <p:stCondLst>
                        <p:cond delay="indefinite"/>
                      </p:stCondLst>
                      <p:childTnLst>
                        <p:par>
                          <p:cTn id="189" fill="hold">
                            <p:stCondLst>
                              <p:cond delay="0"/>
                            </p:stCondLst>
                            <p:childTnLst>
                              <p:par>
                                <p:cTn id="190" presetID="-1" presetClass="path" presetSubtype="0" accel="50000" decel="50000" fill="hold" nodeType="clickEffect">
                                  <p:stCondLst>
                                    <p:cond delay="0"/>
                                  </p:stCondLst>
                                  <p:childTnLst>
                                    <p:animMotion origin="layout" path="M 0.241672 0.030492 L 0.416468 -0.061963" pathEditMode="relative">
                                      <p:cBhvr>
                                        <p:cTn id="191" dur="1000" fill="hold"/>
                                        <p:tgtEl>
                                          <p:spTgt spid="21"/>
                                        </p:tgtEl>
                                        <p:attrNameLst>
                                          <p:attrName>ppt_x</p:attrName>
                                          <p:attrName>ppt_y</p:attrName>
                                        </p:attrNameLst>
                                      </p:cBhvr>
                                    </p:animMotion>
                                  </p:childTnLst>
                                </p:cTn>
                              </p:par>
                            </p:childTnLst>
                          </p:cTn>
                        </p:par>
                      </p:childTnLst>
                    </p:cTn>
                  </p:par>
                  <p:par>
                    <p:cTn id="192" fill="hold">
                      <p:stCondLst>
                        <p:cond delay="indefinite"/>
                      </p:stCondLst>
                      <p:childTnLst>
                        <p:par>
                          <p:cTn id="193" fill="hold">
                            <p:stCondLst>
                              <p:cond delay="0"/>
                            </p:stCondLst>
                            <p:childTnLst>
                              <p:par>
                                <p:cTn id="194" presetID="-1" presetClass="path" presetSubtype="0" accel="50000" decel="50000" fill="hold" nodeType="clickEffect">
                                  <p:stCondLst>
                                    <p:cond delay="0"/>
                                  </p:stCondLst>
                                  <p:childTnLst>
                                    <p:animMotion origin="layout" path="M 0.416468 -0.061963 L 0.512871 -0.172644" pathEditMode="relative">
                                      <p:cBhvr>
                                        <p:cTn id="195" dur="1000" fill="hold"/>
                                        <p:tgtEl>
                                          <p:spTgt spid="21"/>
                                        </p:tgtEl>
                                        <p:attrNameLst>
                                          <p:attrName>ppt_x</p:attrName>
                                          <p:attrName>ppt_y</p:attrName>
                                        </p:attrNameLst>
                                      </p:cBhvr>
                                    </p:animMotion>
                                  </p:childTnLst>
                                </p:cTn>
                              </p:par>
                            </p:childTnLst>
                          </p:cTn>
                        </p:par>
                      </p:childTnLst>
                    </p:cTn>
                  </p:par>
                  <p:par>
                    <p:cTn id="196" fill="hold">
                      <p:stCondLst>
                        <p:cond delay="indefinite"/>
                      </p:stCondLst>
                      <p:childTnLst>
                        <p:par>
                          <p:cTn id="197" fill="hold">
                            <p:stCondLst>
                              <p:cond delay="0"/>
                            </p:stCondLst>
                            <p:childTnLst>
                              <p:par>
                                <p:cTn id="198" presetID="-1" presetClass="path" presetSubtype="0" accel="50000" decel="50000" fill="hold" nodeType="clickEffect">
                                  <p:stCondLst>
                                    <p:cond delay="0"/>
                                  </p:stCondLst>
                                  <p:childTnLst>
                                    <p:animMotion origin="layout" path="M 0.512871 -0.172644 L 0.512871 -0.628391" pathEditMode="relative">
                                      <p:cBhvr>
                                        <p:cTn id="199" dur="1000" fill="hold"/>
                                        <p:tgtEl>
                                          <p:spTgt spid="21"/>
                                        </p:tgtEl>
                                        <p:attrNameLst>
                                          <p:attrName>ppt_x</p:attrName>
                                          <p:attrName>ppt_y</p:attrName>
                                        </p:attrNameLst>
                                      </p:cBhvr>
                                    </p:animMotion>
                                  </p:childTnLst>
                                </p:cTn>
                              </p:par>
                            </p:childTnLst>
                          </p:cTn>
                        </p:par>
                      </p:childTnLst>
                    </p:cTn>
                  </p:par>
                  <p:par>
                    <p:cTn id="200" fill="hold">
                      <p:stCondLst>
                        <p:cond delay="indefinite"/>
                      </p:stCondLst>
                      <p:childTnLst>
                        <p:par>
                          <p:cTn id="201" fill="hold">
                            <p:stCondLst>
                              <p:cond delay="0"/>
                            </p:stCondLst>
                            <p:childTnLst>
                              <p:par>
                                <p:cTn id="202" presetID="-1" presetClass="path" presetSubtype="0" accel="50000" decel="50000" fill="hold" nodeType="clickEffect">
                                  <p:stCondLst>
                                    <p:cond delay="0"/>
                                  </p:stCondLst>
                                  <p:childTnLst>
                                    <p:animMotion origin="layout" path="M 0.512871 -0.628391 L 0.614601 -0.245827" pathEditMode="relative">
                                      <p:cBhvr>
                                        <p:cTn id="203" dur="1000" fill="hold"/>
                                        <p:tgtEl>
                                          <p:spTgt spid="21"/>
                                        </p:tgtEl>
                                        <p:attrNameLst>
                                          <p:attrName>ppt_x</p:attrName>
                                          <p:attrName>ppt_y</p:attrName>
                                        </p:attrNameLst>
                                      </p:cBhvr>
                                    </p:animMotion>
                                  </p:childTnLst>
                                </p:cTn>
                              </p:par>
                            </p:childTnLst>
                          </p:cTn>
                        </p:par>
                        <p:par>
                          <p:cTn id="204" fill="hold">
                            <p:stCondLst>
                              <p:cond delay="1000"/>
                            </p:stCondLst>
                            <p:childTnLst>
                              <p:par>
                                <p:cTn id="205" presetID="4" presetClass="entr" presetSubtype="32" fill="hold" grpId="0" nodeType="afterEffect">
                                  <p:stCondLst>
                                    <p:cond delay="0"/>
                                  </p:stCondLst>
                                  <p:iterate>
                                    <p:tmAbs val="0"/>
                                  </p:iterate>
                                  <p:childTnLst>
                                    <p:set>
                                      <p:cBhvr>
                                        <p:cTn id="206" fill="hold"/>
                                        <p:tgtEl>
                                          <p:spTgt spid="22"/>
                                        </p:tgtEl>
                                        <p:attrNameLst>
                                          <p:attrName>style.visibility</p:attrName>
                                        </p:attrNameLst>
                                      </p:cBhvr>
                                      <p:to>
                                        <p:strVal val="visible"/>
                                      </p:to>
                                    </p:set>
                                    <p:animEffect transition="in" filter="box(out)">
                                      <p:cBhvr>
                                        <p:cTn id="207" dur="200"/>
                                        <p:tgtEl>
                                          <p:spTgt spid="22"/>
                                        </p:tgtEl>
                                      </p:cBhvr>
                                    </p:animEffect>
                                  </p:childTnLst>
                                </p:cTn>
                              </p:par>
                            </p:childTnLst>
                          </p:cTn>
                        </p:par>
                      </p:childTnLst>
                    </p:cTn>
                  </p:par>
                  <p:par>
                    <p:cTn id="208" fill="hold">
                      <p:stCondLst>
                        <p:cond delay="indefinite"/>
                      </p:stCondLst>
                      <p:childTnLst>
                        <p:par>
                          <p:cTn id="209" fill="hold">
                            <p:stCondLst>
                              <p:cond delay="0"/>
                            </p:stCondLst>
                            <p:childTnLst>
                              <p:par>
                                <p:cTn id="210" presetID="-1" presetClass="path" presetSubtype="0" accel="50000" decel="50000" fill="hold" nodeType="clickEffect">
                                  <p:stCondLst>
                                    <p:cond delay="0"/>
                                  </p:stCondLst>
                                  <p:childTnLst>
                                    <p:animMotion origin="layout" path="M 0.000000 0.000000 L -0.208851 0.030492" pathEditMode="relative">
                                      <p:cBhvr>
                                        <p:cTn id="211" dur="1000" fill="hold"/>
                                        <p:tgtEl>
                                          <p:spTgt spid="22"/>
                                        </p:tgtEl>
                                        <p:attrNameLst>
                                          <p:attrName>ppt_x</p:attrName>
                                          <p:attrName>ppt_y</p:attrName>
                                        </p:attrNameLst>
                                      </p:cBhvr>
                                    </p:animMotion>
                                  </p:childTnLst>
                                </p:cTn>
                              </p:par>
                            </p:childTnLst>
                          </p:cTn>
                        </p:par>
                      </p:childTnLst>
                    </p:cTn>
                  </p:par>
                  <p:par>
                    <p:cTn id="212" fill="hold">
                      <p:stCondLst>
                        <p:cond delay="indefinite"/>
                      </p:stCondLst>
                      <p:childTnLst>
                        <p:par>
                          <p:cTn id="213" fill="hold">
                            <p:stCondLst>
                              <p:cond delay="0"/>
                            </p:stCondLst>
                            <p:childTnLst>
                              <p:par>
                                <p:cTn id="214" presetID="-1" presetClass="path" presetSubtype="0" accel="50000" decel="50000" fill="hold" nodeType="clickEffect">
                                  <p:stCondLst>
                                    <p:cond delay="0"/>
                                  </p:stCondLst>
                                  <p:childTnLst>
                                    <p:animMotion origin="layout" path="M -0.208851 0.030492 L -0.274422 -0.678708" pathEditMode="relative">
                                      <p:cBhvr>
                                        <p:cTn id="215" dur="1000" fill="hold"/>
                                        <p:tgtEl>
                                          <p:spTgt spid="22"/>
                                        </p:tgtEl>
                                        <p:attrNameLst>
                                          <p:attrName>ppt_x</p:attrName>
                                          <p:attrName>ppt_y</p:attrName>
                                        </p:attrNameLst>
                                      </p:cBhvr>
                                    </p:animMotion>
                                  </p:childTnLst>
                                </p:cTn>
                              </p:par>
                            </p:childTnLst>
                          </p:cTn>
                        </p:par>
                      </p:childTnLst>
                    </p:cTn>
                  </p:par>
                  <p:par>
                    <p:cTn id="216" fill="hold">
                      <p:stCondLst>
                        <p:cond delay="indefinite"/>
                      </p:stCondLst>
                      <p:childTnLst>
                        <p:par>
                          <p:cTn id="217" fill="hold">
                            <p:stCondLst>
                              <p:cond delay="0"/>
                            </p:stCondLst>
                            <p:childTnLst>
                              <p:par>
                                <p:cTn id="218" presetID="-1" presetClass="path" presetSubtype="0" accel="50000" decel="50000" fill="hold" nodeType="clickEffect">
                                  <p:stCondLst>
                                    <p:cond delay="0"/>
                                  </p:stCondLst>
                                  <p:childTnLst>
                                    <p:animMotion origin="layout" path="M -0.274422 -0.678708 L 0.098357 -0.385747" pathEditMode="relative">
                                      <p:cBhvr>
                                        <p:cTn id="219" dur="1000" fill="hold"/>
                                        <p:tgtEl>
                                          <p:spTgt spid="22"/>
                                        </p:tgtEl>
                                        <p:attrNameLst>
                                          <p:attrName>ppt_x</p:attrName>
                                          <p:attrName>ppt_y</p:attrName>
                                        </p:attrNameLst>
                                      </p:cBhvr>
                                    </p:animMotion>
                                  </p:childTnLst>
                                </p:cTn>
                              </p:par>
                            </p:childTnLst>
                          </p:cTn>
                        </p:par>
                      </p:childTnLst>
                    </p:cTn>
                  </p:par>
                  <p:par>
                    <p:cTn id="220" fill="hold">
                      <p:stCondLst>
                        <p:cond delay="indefinite"/>
                      </p:stCondLst>
                      <p:childTnLst>
                        <p:par>
                          <p:cTn id="221" fill="hold">
                            <p:stCondLst>
                              <p:cond delay="0"/>
                            </p:stCondLst>
                            <p:childTnLst>
                              <p:par>
                                <p:cTn id="222" presetID="-1" presetClass="path" presetSubtype="0" accel="50000" decel="50000" fill="hold" nodeType="clickEffect">
                                  <p:stCondLst>
                                    <p:cond delay="0"/>
                                  </p:stCondLst>
                                  <p:childTnLst>
                                    <p:animMotion origin="layout" path="M 0.098357 -0.385747 L 0.218882 -0.282960" pathEditMode="relative">
                                      <p:cBhvr>
                                        <p:cTn id="223" dur="1000" fill="hold"/>
                                        <p:tgtEl>
                                          <p:spTgt spid="22"/>
                                        </p:tgtEl>
                                        <p:attrNameLst>
                                          <p:attrName>ppt_x</p:attrName>
                                          <p:attrName>ppt_y</p:attrName>
                                        </p:attrNameLst>
                                      </p:cBhvr>
                                    </p:animMotion>
                                  </p:childTnLst>
                                </p:cTn>
                              </p:par>
                            </p:childTnLst>
                          </p:cTn>
                        </p:par>
                      </p:childTnLst>
                    </p:cTn>
                  </p:par>
                  <p:par>
                    <p:cTn id="224" fill="hold">
                      <p:stCondLst>
                        <p:cond delay="indefinite"/>
                      </p:stCondLst>
                      <p:childTnLst>
                        <p:par>
                          <p:cTn id="225" fill="hold">
                            <p:stCondLst>
                              <p:cond delay="0"/>
                            </p:stCondLst>
                            <p:childTnLst>
                              <p:par>
                                <p:cTn id="226" presetID="-1" presetClass="path" presetSubtype="0" accel="50000" decel="50000" fill="hold" nodeType="clickEffect">
                                  <p:stCondLst>
                                    <p:cond delay="0"/>
                                  </p:stCondLst>
                                  <p:childTnLst>
                                    <p:animMotion origin="layout" path="M 0.218882 -0.282960 L 0.241672 0.030492" pathEditMode="relative">
                                      <p:cBhvr>
                                        <p:cTn id="227" dur="1000" fill="hold"/>
                                        <p:tgtEl>
                                          <p:spTgt spid="22"/>
                                        </p:tgtEl>
                                        <p:attrNameLst>
                                          <p:attrName>ppt_x</p:attrName>
                                          <p:attrName>ppt_y</p:attrName>
                                        </p:attrNameLst>
                                      </p:cBhvr>
                                    </p:animMotion>
                                  </p:childTnLst>
                                </p:cTn>
                              </p:par>
                            </p:childTnLst>
                          </p:cTn>
                        </p:par>
                      </p:childTnLst>
                    </p:cTn>
                  </p:par>
                  <p:par>
                    <p:cTn id="228" fill="hold">
                      <p:stCondLst>
                        <p:cond delay="indefinite"/>
                      </p:stCondLst>
                      <p:childTnLst>
                        <p:par>
                          <p:cTn id="229" fill="hold">
                            <p:stCondLst>
                              <p:cond delay="0"/>
                            </p:stCondLst>
                            <p:childTnLst>
                              <p:par>
                                <p:cTn id="230" presetID="-1" presetClass="path" presetSubtype="0" accel="50000" decel="50000" fill="hold" nodeType="clickEffect">
                                  <p:stCondLst>
                                    <p:cond delay="0"/>
                                  </p:stCondLst>
                                  <p:childTnLst>
                                    <p:animMotion origin="layout" path="M 0.241672 0.030492 L 0.416468 -0.061963" pathEditMode="relative">
                                      <p:cBhvr>
                                        <p:cTn id="231" dur="1000" fill="hold"/>
                                        <p:tgtEl>
                                          <p:spTgt spid="22"/>
                                        </p:tgtEl>
                                        <p:attrNameLst>
                                          <p:attrName>ppt_x</p:attrName>
                                          <p:attrName>ppt_y</p:attrName>
                                        </p:attrNameLst>
                                      </p:cBhvr>
                                    </p:animMotion>
                                  </p:childTnLst>
                                </p:cTn>
                              </p:par>
                            </p:childTnLst>
                          </p:cTn>
                        </p:par>
                      </p:childTnLst>
                    </p:cTn>
                  </p:par>
                  <p:par>
                    <p:cTn id="232" fill="hold">
                      <p:stCondLst>
                        <p:cond delay="indefinite"/>
                      </p:stCondLst>
                      <p:childTnLst>
                        <p:par>
                          <p:cTn id="233" fill="hold">
                            <p:stCondLst>
                              <p:cond delay="0"/>
                            </p:stCondLst>
                            <p:childTnLst>
                              <p:par>
                                <p:cTn id="234" presetID="-1" presetClass="path" presetSubtype="0" accel="50000" decel="50000" fill="hold" nodeType="clickEffect">
                                  <p:stCondLst>
                                    <p:cond delay="0"/>
                                  </p:stCondLst>
                                  <p:childTnLst>
                                    <p:animMotion origin="layout" path="M 0.416468 -0.061963 L 0.512871 -0.172644" pathEditMode="relative">
                                      <p:cBhvr>
                                        <p:cTn id="235" dur="1000" fill="hold"/>
                                        <p:tgtEl>
                                          <p:spTgt spid="22"/>
                                        </p:tgtEl>
                                        <p:attrNameLst>
                                          <p:attrName>ppt_x</p:attrName>
                                          <p:attrName>ppt_y</p:attrName>
                                        </p:attrNameLst>
                                      </p:cBhvr>
                                    </p:animMotion>
                                  </p:childTnLst>
                                </p:cTn>
                              </p:par>
                            </p:childTnLst>
                          </p:cTn>
                        </p:par>
                      </p:childTnLst>
                    </p:cTn>
                  </p:par>
                  <p:par>
                    <p:cTn id="236" fill="hold">
                      <p:stCondLst>
                        <p:cond delay="indefinite"/>
                      </p:stCondLst>
                      <p:childTnLst>
                        <p:par>
                          <p:cTn id="237" fill="hold">
                            <p:stCondLst>
                              <p:cond delay="0"/>
                            </p:stCondLst>
                            <p:childTnLst>
                              <p:par>
                                <p:cTn id="238" presetID="-1" presetClass="path" presetSubtype="0" accel="50000" decel="50000" fill="hold" nodeType="clickEffect">
                                  <p:stCondLst>
                                    <p:cond delay="0"/>
                                  </p:stCondLst>
                                  <p:childTnLst>
                                    <p:animMotion origin="layout" path="M 0.512871 -0.172644 L 0.512871 -0.628391" pathEditMode="relative">
                                      <p:cBhvr>
                                        <p:cTn id="239" dur="1000" fill="hold"/>
                                        <p:tgtEl>
                                          <p:spTgt spid="22"/>
                                        </p:tgtEl>
                                        <p:attrNameLst>
                                          <p:attrName>ppt_x</p:attrName>
                                          <p:attrName>ppt_y</p:attrName>
                                        </p:attrNameLst>
                                      </p:cBhvr>
                                    </p:animMotion>
                                  </p:childTnLst>
                                </p:cTn>
                              </p:par>
                            </p:childTnLst>
                          </p:cTn>
                        </p:par>
                      </p:childTnLst>
                    </p:cTn>
                  </p:par>
                  <p:par>
                    <p:cTn id="240" fill="hold">
                      <p:stCondLst>
                        <p:cond delay="indefinite"/>
                      </p:stCondLst>
                      <p:childTnLst>
                        <p:par>
                          <p:cTn id="241" fill="hold">
                            <p:stCondLst>
                              <p:cond delay="0"/>
                            </p:stCondLst>
                            <p:childTnLst>
                              <p:par>
                                <p:cTn id="242" presetID="-1" presetClass="path" presetSubtype="0" accel="50000" decel="50000" fill="hold" nodeType="clickEffect">
                                  <p:stCondLst>
                                    <p:cond delay="0"/>
                                  </p:stCondLst>
                                  <p:childTnLst>
                                    <p:animMotion origin="layout" path="M 0.512871 -0.628391 L 0.614601 -0.245827" pathEditMode="relative">
                                      <p:cBhvr>
                                        <p:cTn id="243" dur="1000" fill="hold"/>
                                        <p:tgtEl>
                                          <p:spTgt spid="22"/>
                                        </p:tgtEl>
                                        <p:attrNameLst>
                                          <p:attrName>ppt_x</p:attrName>
                                          <p:attrName>ppt_y</p:attrName>
                                        </p:attrNameLst>
                                      </p:cBhvr>
                                    </p:animMotion>
                                  </p:childTnLst>
                                </p:cTn>
                              </p:par>
                            </p:childTnLst>
                          </p:cTn>
                        </p:par>
                        <p:par>
                          <p:cTn id="244" fill="hold">
                            <p:stCondLst>
                              <p:cond delay="1000"/>
                            </p:stCondLst>
                            <p:childTnLst>
                              <p:par>
                                <p:cTn id="245" presetID="4" presetClass="entr" presetSubtype="32" fill="hold" grpId="0" nodeType="afterEffect">
                                  <p:stCondLst>
                                    <p:cond delay="0"/>
                                  </p:stCondLst>
                                  <p:iterate>
                                    <p:tmAbs val="0"/>
                                  </p:iterate>
                                  <p:childTnLst>
                                    <p:set>
                                      <p:cBhvr>
                                        <p:cTn id="246" fill="hold"/>
                                        <p:tgtEl>
                                          <p:spTgt spid="14"/>
                                        </p:tgtEl>
                                        <p:attrNameLst>
                                          <p:attrName>style.visibility</p:attrName>
                                        </p:attrNameLst>
                                      </p:cBhvr>
                                      <p:to>
                                        <p:strVal val="visible"/>
                                      </p:to>
                                    </p:set>
                                    <p:animEffect transition="in" filter="box(out)">
                                      <p:cBhvr>
                                        <p:cTn id="247" dur="200"/>
                                        <p:tgtEl>
                                          <p:spTgt spid="14"/>
                                        </p:tgtEl>
                                      </p:cBhvr>
                                    </p:animEffect>
                                  </p:childTnLst>
                                </p:cTn>
                              </p:par>
                            </p:childTnLst>
                          </p:cTn>
                        </p:par>
                      </p:childTnLst>
                    </p:cTn>
                  </p:par>
                  <p:par>
                    <p:cTn id="248" fill="hold">
                      <p:stCondLst>
                        <p:cond delay="indefinite"/>
                      </p:stCondLst>
                      <p:childTnLst>
                        <p:par>
                          <p:cTn id="249" fill="hold">
                            <p:stCondLst>
                              <p:cond delay="0"/>
                            </p:stCondLst>
                            <p:childTnLst>
                              <p:par>
                                <p:cTn id="250" presetID="-1" presetClass="path" presetSubtype="0" accel="50000" decel="50000" fill="hold" nodeType="clickEffect">
                                  <p:stCondLst>
                                    <p:cond delay="0"/>
                                  </p:stCondLst>
                                  <p:childTnLst>
                                    <p:animMotion origin="layout" path="M 0.000000 0.000000 L -0.208851 0.030492" pathEditMode="relative">
                                      <p:cBhvr>
                                        <p:cTn id="251" dur="1000" fill="hold"/>
                                        <p:tgtEl>
                                          <p:spTgt spid="14"/>
                                        </p:tgtEl>
                                        <p:attrNameLst>
                                          <p:attrName>ppt_x</p:attrName>
                                          <p:attrName>ppt_y</p:attrName>
                                        </p:attrNameLst>
                                      </p:cBhvr>
                                    </p:animMotion>
                                  </p:childTnLst>
                                </p:cTn>
                              </p:par>
                            </p:childTnLst>
                          </p:cTn>
                        </p:par>
                      </p:childTnLst>
                    </p:cTn>
                  </p:par>
                  <p:par>
                    <p:cTn id="252" fill="hold">
                      <p:stCondLst>
                        <p:cond delay="indefinite"/>
                      </p:stCondLst>
                      <p:childTnLst>
                        <p:par>
                          <p:cTn id="253" fill="hold">
                            <p:stCondLst>
                              <p:cond delay="0"/>
                            </p:stCondLst>
                            <p:childTnLst>
                              <p:par>
                                <p:cTn id="254" presetID="-1" presetClass="path" presetSubtype="0" accel="50000" decel="50000" fill="hold" nodeType="clickEffect">
                                  <p:stCondLst>
                                    <p:cond delay="0"/>
                                  </p:stCondLst>
                                  <p:childTnLst>
                                    <p:animMotion origin="layout" path="M -0.208851 0.030492 L -0.274422 -0.678708" pathEditMode="relative">
                                      <p:cBhvr>
                                        <p:cTn id="255" dur="1000" fill="hold"/>
                                        <p:tgtEl>
                                          <p:spTgt spid="14"/>
                                        </p:tgtEl>
                                        <p:attrNameLst>
                                          <p:attrName>ppt_x</p:attrName>
                                          <p:attrName>ppt_y</p:attrName>
                                        </p:attrNameLst>
                                      </p:cBhvr>
                                    </p:animMotion>
                                  </p:childTnLst>
                                </p:cTn>
                              </p:par>
                            </p:childTnLst>
                          </p:cTn>
                        </p:par>
                      </p:childTnLst>
                    </p:cTn>
                  </p:par>
                  <p:par>
                    <p:cTn id="256" fill="hold">
                      <p:stCondLst>
                        <p:cond delay="indefinite"/>
                      </p:stCondLst>
                      <p:childTnLst>
                        <p:par>
                          <p:cTn id="257" fill="hold">
                            <p:stCondLst>
                              <p:cond delay="0"/>
                            </p:stCondLst>
                            <p:childTnLst>
                              <p:par>
                                <p:cTn id="258" presetID="-1" presetClass="path" presetSubtype="0" accel="50000" decel="50000" fill="hold" nodeType="clickEffect">
                                  <p:stCondLst>
                                    <p:cond delay="0"/>
                                  </p:stCondLst>
                                  <p:childTnLst>
                                    <p:animMotion origin="layout" path="M -0.274422 -0.678708 L 0.098357 -0.385747" pathEditMode="relative">
                                      <p:cBhvr>
                                        <p:cTn id="259" dur="1000" fill="hold"/>
                                        <p:tgtEl>
                                          <p:spTgt spid="14"/>
                                        </p:tgtEl>
                                        <p:attrNameLst>
                                          <p:attrName>ppt_x</p:attrName>
                                          <p:attrName>ppt_y</p:attrName>
                                        </p:attrNameLst>
                                      </p:cBhvr>
                                    </p:animMotion>
                                  </p:childTnLst>
                                </p:cTn>
                              </p:par>
                            </p:childTnLst>
                          </p:cTn>
                        </p:par>
                      </p:childTnLst>
                    </p:cTn>
                  </p:par>
                  <p:par>
                    <p:cTn id="260" fill="hold">
                      <p:stCondLst>
                        <p:cond delay="indefinite"/>
                      </p:stCondLst>
                      <p:childTnLst>
                        <p:par>
                          <p:cTn id="261" fill="hold">
                            <p:stCondLst>
                              <p:cond delay="0"/>
                            </p:stCondLst>
                            <p:childTnLst>
                              <p:par>
                                <p:cTn id="262" presetID="-1" presetClass="path" presetSubtype="0" accel="50000" decel="50000" fill="hold" nodeType="clickEffect">
                                  <p:stCondLst>
                                    <p:cond delay="0"/>
                                  </p:stCondLst>
                                  <p:childTnLst>
                                    <p:animMotion origin="layout" path="M 0.098357 -0.385747 L 0.218882 -0.282960" pathEditMode="relative">
                                      <p:cBhvr>
                                        <p:cTn id="263" dur="1000" fill="hold"/>
                                        <p:tgtEl>
                                          <p:spTgt spid="14"/>
                                        </p:tgtEl>
                                        <p:attrNameLst>
                                          <p:attrName>ppt_x</p:attrName>
                                          <p:attrName>ppt_y</p:attrName>
                                        </p:attrNameLst>
                                      </p:cBhvr>
                                    </p:animMotion>
                                  </p:childTnLst>
                                </p:cTn>
                              </p:par>
                            </p:childTnLst>
                          </p:cTn>
                        </p:par>
                      </p:childTnLst>
                    </p:cTn>
                  </p:par>
                  <p:par>
                    <p:cTn id="264" fill="hold">
                      <p:stCondLst>
                        <p:cond delay="indefinite"/>
                      </p:stCondLst>
                      <p:childTnLst>
                        <p:par>
                          <p:cTn id="265" fill="hold">
                            <p:stCondLst>
                              <p:cond delay="0"/>
                            </p:stCondLst>
                            <p:childTnLst>
                              <p:par>
                                <p:cTn id="266" presetID="-1" presetClass="path" presetSubtype="0" accel="50000" decel="50000" fill="hold" nodeType="clickEffect">
                                  <p:stCondLst>
                                    <p:cond delay="0"/>
                                  </p:stCondLst>
                                  <p:childTnLst>
                                    <p:animMotion origin="layout" path="M 0.218882 -0.282960 L 0.241672 0.030492" pathEditMode="relative">
                                      <p:cBhvr>
                                        <p:cTn id="267" dur="1000" fill="hold"/>
                                        <p:tgtEl>
                                          <p:spTgt spid="14"/>
                                        </p:tgtEl>
                                        <p:attrNameLst>
                                          <p:attrName>ppt_x</p:attrName>
                                          <p:attrName>ppt_y</p:attrName>
                                        </p:attrNameLst>
                                      </p:cBhvr>
                                    </p:animMotion>
                                  </p:childTnLst>
                                </p:cTn>
                              </p:par>
                            </p:childTnLst>
                          </p:cTn>
                        </p:par>
                      </p:childTnLst>
                    </p:cTn>
                  </p:par>
                  <p:par>
                    <p:cTn id="268" fill="hold">
                      <p:stCondLst>
                        <p:cond delay="indefinite"/>
                      </p:stCondLst>
                      <p:childTnLst>
                        <p:par>
                          <p:cTn id="269" fill="hold">
                            <p:stCondLst>
                              <p:cond delay="0"/>
                            </p:stCondLst>
                            <p:childTnLst>
                              <p:par>
                                <p:cTn id="270" presetID="-1" presetClass="path" presetSubtype="0" accel="50000" decel="50000" fill="hold" nodeType="clickEffect">
                                  <p:stCondLst>
                                    <p:cond delay="0"/>
                                  </p:stCondLst>
                                  <p:childTnLst>
                                    <p:animMotion origin="layout" path="M 0.241672 0.030492 L 0.416468 -0.061963" pathEditMode="relative">
                                      <p:cBhvr>
                                        <p:cTn id="271" dur="1000" fill="hold"/>
                                        <p:tgtEl>
                                          <p:spTgt spid="14"/>
                                        </p:tgtEl>
                                        <p:attrNameLst>
                                          <p:attrName>ppt_x</p:attrName>
                                          <p:attrName>ppt_y</p:attrName>
                                        </p:attrNameLst>
                                      </p:cBhvr>
                                    </p:animMotion>
                                  </p:childTnLst>
                                </p:cTn>
                              </p:par>
                            </p:childTnLst>
                          </p:cTn>
                        </p:par>
                      </p:childTnLst>
                    </p:cTn>
                  </p:par>
                  <p:par>
                    <p:cTn id="272" fill="hold">
                      <p:stCondLst>
                        <p:cond delay="indefinite"/>
                      </p:stCondLst>
                      <p:childTnLst>
                        <p:par>
                          <p:cTn id="273" fill="hold">
                            <p:stCondLst>
                              <p:cond delay="0"/>
                            </p:stCondLst>
                            <p:childTnLst>
                              <p:par>
                                <p:cTn id="274" presetID="-1" presetClass="path" presetSubtype="0" accel="50000" decel="50000" fill="hold" nodeType="clickEffect">
                                  <p:stCondLst>
                                    <p:cond delay="0"/>
                                  </p:stCondLst>
                                  <p:childTnLst>
                                    <p:animMotion origin="layout" path="M 0.416468 -0.061963 L 0.512871 -0.172644" pathEditMode="relative">
                                      <p:cBhvr>
                                        <p:cTn id="275" dur="1000" fill="hold"/>
                                        <p:tgtEl>
                                          <p:spTgt spid="14"/>
                                        </p:tgtEl>
                                        <p:attrNameLst>
                                          <p:attrName>ppt_x</p:attrName>
                                          <p:attrName>ppt_y</p:attrName>
                                        </p:attrNameLst>
                                      </p:cBhvr>
                                    </p:animMotion>
                                  </p:childTnLst>
                                </p:cTn>
                              </p:par>
                            </p:childTnLst>
                          </p:cTn>
                        </p:par>
                      </p:childTnLst>
                    </p:cTn>
                  </p:par>
                  <p:par>
                    <p:cTn id="276" fill="hold">
                      <p:stCondLst>
                        <p:cond delay="indefinite"/>
                      </p:stCondLst>
                      <p:childTnLst>
                        <p:par>
                          <p:cTn id="277" fill="hold">
                            <p:stCondLst>
                              <p:cond delay="0"/>
                            </p:stCondLst>
                            <p:childTnLst>
                              <p:par>
                                <p:cTn id="278" presetID="-1" presetClass="path" presetSubtype="0" accel="50000" decel="50000" fill="hold" nodeType="clickEffect">
                                  <p:stCondLst>
                                    <p:cond delay="0"/>
                                  </p:stCondLst>
                                  <p:childTnLst>
                                    <p:animMotion origin="layout" path="M 0.512871 -0.172644 L 0.512871 -0.628391" pathEditMode="relative">
                                      <p:cBhvr>
                                        <p:cTn id="279" dur="1000" fill="hold"/>
                                        <p:tgtEl>
                                          <p:spTgt spid="14"/>
                                        </p:tgtEl>
                                        <p:attrNameLst>
                                          <p:attrName>ppt_x</p:attrName>
                                          <p:attrName>ppt_y</p:attrName>
                                        </p:attrNameLst>
                                      </p:cBhvr>
                                    </p:animMotion>
                                  </p:childTnLst>
                                </p:cTn>
                              </p:par>
                            </p:childTnLst>
                          </p:cTn>
                        </p:par>
                      </p:childTnLst>
                    </p:cTn>
                  </p:par>
                  <p:par>
                    <p:cTn id="280" fill="hold">
                      <p:stCondLst>
                        <p:cond delay="indefinite"/>
                      </p:stCondLst>
                      <p:childTnLst>
                        <p:par>
                          <p:cTn id="281" fill="hold">
                            <p:stCondLst>
                              <p:cond delay="0"/>
                            </p:stCondLst>
                            <p:childTnLst>
                              <p:par>
                                <p:cTn id="282" presetID="-1" presetClass="path" presetSubtype="0" accel="50000" decel="50000" fill="hold" nodeType="clickEffect">
                                  <p:stCondLst>
                                    <p:cond delay="0"/>
                                  </p:stCondLst>
                                  <p:childTnLst>
                                    <p:animMotion origin="layout" path="M 0.512871 -0.628391 L 0.614601 -0.245827" pathEditMode="relative">
                                      <p:cBhvr>
                                        <p:cTn id="283" dur="1000" fill="hold"/>
                                        <p:tgtEl>
                                          <p:spTgt spid="14"/>
                                        </p:tgtEl>
                                        <p:attrNameLst>
                                          <p:attrName>ppt_x</p:attrName>
                                          <p:attrName>ppt_y</p:attrName>
                                        </p:attrNameLst>
                                      </p:cBhvr>
                                    </p:animMotion>
                                  </p:childTnLst>
                                </p:cTn>
                              </p:par>
                            </p:childTnLst>
                          </p:cTn>
                        </p:par>
                        <p:par>
                          <p:cTn id="284" fill="hold">
                            <p:stCondLst>
                              <p:cond delay="1000"/>
                            </p:stCondLst>
                            <p:childTnLst>
                              <p:par>
                                <p:cTn id="285" presetID="4" presetClass="entr" presetSubtype="32" fill="hold" grpId="0" nodeType="afterEffect">
                                  <p:stCondLst>
                                    <p:cond delay="0"/>
                                  </p:stCondLst>
                                  <p:iterate>
                                    <p:tmAbs val="0"/>
                                  </p:iterate>
                                  <p:childTnLst>
                                    <p:set>
                                      <p:cBhvr>
                                        <p:cTn id="286" fill="hold"/>
                                        <p:tgtEl>
                                          <p:spTgt spid="17"/>
                                        </p:tgtEl>
                                        <p:attrNameLst>
                                          <p:attrName>style.visibility</p:attrName>
                                        </p:attrNameLst>
                                      </p:cBhvr>
                                      <p:to>
                                        <p:strVal val="visible"/>
                                      </p:to>
                                    </p:set>
                                    <p:animEffect transition="in" filter="box(out)">
                                      <p:cBhvr>
                                        <p:cTn id="287" dur="200"/>
                                        <p:tgtEl>
                                          <p:spTgt spid="17"/>
                                        </p:tgtEl>
                                      </p:cBhvr>
                                    </p:animEffect>
                                  </p:childTnLst>
                                </p:cTn>
                              </p:par>
                            </p:childTnLst>
                          </p:cTn>
                        </p:par>
                      </p:childTnLst>
                    </p:cTn>
                  </p:par>
                  <p:par>
                    <p:cTn id="288" fill="hold">
                      <p:stCondLst>
                        <p:cond delay="indefinite"/>
                      </p:stCondLst>
                      <p:childTnLst>
                        <p:par>
                          <p:cTn id="289" fill="hold">
                            <p:stCondLst>
                              <p:cond delay="0"/>
                            </p:stCondLst>
                            <p:childTnLst>
                              <p:par>
                                <p:cTn id="290" presetID="-1" presetClass="path" presetSubtype="0" accel="50000" decel="50000" fill="hold" nodeType="clickEffect">
                                  <p:stCondLst>
                                    <p:cond delay="0"/>
                                  </p:stCondLst>
                                  <p:childTnLst>
                                    <p:animMotion origin="layout" path="M 0.000000 0.000000 L -0.208851 0.030492" pathEditMode="relative">
                                      <p:cBhvr>
                                        <p:cTn id="291" dur="1000" fill="hold"/>
                                        <p:tgtEl>
                                          <p:spTgt spid="17"/>
                                        </p:tgtEl>
                                        <p:attrNameLst>
                                          <p:attrName>ppt_x</p:attrName>
                                          <p:attrName>ppt_y</p:attrName>
                                        </p:attrNameLst>
                                      </p:cBhvr>
                                    </p:animMotion>
                                  </p:childTnLst>
                                </p:cTn>
                              </p:par>
                            </p:childTnLst>
                          </p:cTn>
                        </p:par>
                      </p:childTnLst>
                    </p:cTn>
                  </p:par>
                  <p:par>
                    <p:cTn id="292" fill="hold">
                      <p:stCondLst>
                        <p:cond delay="indefinite"/>
                      </p:stCondLst>
                      <p:childTnLst>
                        <p:par>
                          <p:cTn id="293" fill="hold">
                            <p:stCondLst>
                              <p:cond delay="0"/>
                            </p:stCondLst>
                            <p:childTnLst>
                              <p:par>
                                <p:cTn id="294" presetID="-1" presetClass="path" presetSubtype="0" accel="50000" decel="50000" fill="hold" nodeType="clickEffect">
                                  <p:stCondLst>
                                    <p:cond delay="0"/>
                                  </p:stCondLst>
                                  <p:childTnLst>
                                    <p:animMotion origin="layout" path="M -0.208851 0.030492 L -0.274422 -0.678708" pathEditMode="relative">
                                      <p:cBhvr>
                                        <p:cTn id="295" dur="1000" fill="hold"/>
                                        <p:tgtEl>
                                          <p:spTgt spid="17"/>
                                        </p:tgtEl>
                                        <p:attrNameLst>
                                          <p:attrName>ppt_x</p:attrName>
                                          <p:attrName>ppt_y</p:attrName>
                                        </p:attrNameLst>
                                      </p:cBhvr>
                                    </p:animMotion>
                                  </p:childTnLst>
                                </p:cTn>
                              </p:par>
                            </p:childTnLst>
                          </p:cTn>
                        </p:par>
                      </p:childTnLst>
                    </p:cTn>
                  </p:par>
                  <p:par>
                    <p:cTn id="296" fill="hold">
                      <p:stCondLst>
                        <p:cond delay="indefinite"/>
                      </p:stCondLst>
                      <p:childTnLst>
                        <p:par>
                          <p:cTn id="297" fill="hold">
                            <p:stCondLst>
                              <p:cond delay="0"/>
                            </p:stCondLst>
                            <p:childTnLst>
                              <p:par>
                                <p:cTn id="298" presetID="-1" presetClass="path" presetSubtype="0" accel="50000" decel="50000" fill="hold" nodeType="clickEffect">
                                  <p:stCondLst>
                                    <p:cond delay="0"/>
                                  </p:stCondLst>
                                  <p:childTnLst>
                                    <p:animMotion origin="layout" path="M -0.274422 -0.678708 L 0.098357 -0.385747" pathEditMode="relative">
                                      <p:cBhvr>
                                        <p:cTn id="299" dur="1000" fill="hold"/>
                                        <p:tgtEl>
                                          <p:spTgt spid="17"/>
                                        </p:tgtEl>
                                        <p:attrNameLst>
                                          <p:attrName>ppt_x</p:attrName>
                                          <p:attrName>ppt_y</p:attrName>
                                        </p:attrNameLst>
                                      </p:cBhvr>
                                    </p:animMotion>
                                  </p:childTnLst>
                                </p:cTn>
                              </p:par>
                            </p:childTnLst>
                          </p:cTn>
                        </p:par>
                      </p:childTnLst>
                    </p:cTn>
                  </p:par>
                  <p:par>
                    <p:cTn id="300" fill="hold">
                      <p:stCondLst>
                        <p:cond delay="indefinite"/>
                      </p:stCondLst>
                      <p:childTnLst>
                        <p:par>
                          <p:cTn id="301" fill="hold">
                            <p:stCondLst>
                              <p:cond delay="0"/>
                            </p:stCondLst>
                            <p:childTnLst>
                              <p:par>
                                <p:cTn id="302" presetID="-1" presetClass="path" presetSubtype="0" accel="50000" decel="50000" fill="hold" nodeType="clickEffect">
                                  <p:stCondLst>
                                    <p:cond delay="0"/>
                                  </p:stCondLst>
                                  <p:childTnLst>
                                    <p:animMotion origin="layout" path="M 0.098357 -0.385747 L 0.218882 -0.282960" pathEditMode="relative">
                                      <p:cBhvr>
                                        <p:cTn id="303" dur="1000" fill="hold"/>
                                        <p:tgtEl>
                                          <p:spTgt spid="17"/>
                                        </p:tgtEl>
                                        <p:attrNameLst>
                                          <p:attrName>ppt_x</p:attrName>
                                          <p:attrName>ppt_y</p:attrName>
                                        </p:attrNameLst>
                                      </p:cBhvr>
                                    </p:animMotion>
                                  </p:childTnLst>
                                </p:cTn>
                              </p:par>
                            </p:childTnLst>
                          </p:cTn>
                        </p:par>
                      </p:childTnLst>
                    </p:cTn>
                  </p:par>
                  <p:par>
                    <p:cTn id="304" fill="hold">
                      <p:stCondLst>
                        <p:cond delay="indefinite"/>
                      </p:stCondLst>
                      <p:childTnLst>
                        <p:par>
                          <p:cTn id="305" fill="hold">
                            <p:stCondLst>
                              <p:cond delay="0"/>
                            </p:stCondLst>
                            <p:childTnLst>
                              <p:par>
                                <p:cTn id="306" presetID="-1" presetClass="path" presetSubtype="0" accel="50000" decel="50000" fill="hold" nodeType="clickEffect">
                                  <p:stCondLst>
                                    <p:cond delay="0"/>
                                  </p:stCondLst>
                                  <p:childTnLst>
                                    <p:animMotion origin="layout" path="M 0.218882 -0.282960 L 0.241672 0.030492" pathEditMode="relative">
                                      <p:cBhvr>
                                        <p:cTn id="307" dur="1000" fill="hold"/>
                                        <p:tgtEl>
                                          <p:spTgt spid="17"/>
                                        </p:tgtEl>
                                        <p:attrNameLst>
                                          <p:attrName>ppt_x</p:attrName>
                                          <p:attrName>ppt_y</p:attrName>
                                        </p:attrNameLst>
                                      </p:cBhvr>
                                    </p:animMotion>
                                  </p:childTnLst>
                                </p:cTn>
                              </p:par>
                            </p:childTnLst>
                          </p:cTn>
                        </p:par>
                      </p:childTnLst>
                    </p:cTn>
                  </p:par>
                  <p:par>
                    <p:cTn id="308" fill="hold">
                      <p:stCondLst>
                        <p:cond delay="indefinite"/>
                      </p:stCondLst>
                      <p:childTnLst>
                        <p:par>
                          <p:cTn id="309" fill="hold">
                            <p:stCondLst>
                              <p:cond delay="0"/>
                            </p:stCondLst>
                            <p:childTnLst>
                              <p:par>
                                <p:cTn id="310" presetID="-1" presetClass="path" presetSubtype="0" accel="50000" decel="50000" fill="hold" nodeType="clickEffect">
                                  <p:stCondLst>
                                    <p:cond delay="0"/>
                                  </p:stCondLst>
                                  <p:childTnLst>
                                    <p:animMotion origin="layout" path="M 0.241672 0.030492 L 0.416468 -0.061963" pathEditMode="relative">
                                      <p:cBhvr>
                                        <p:cTn id="311" dur="1000" fill="hold"/>
                                        <p:tgtEl>
                                          <p:spTgt spid="17"/>
                                        </p:tgtEl>
                                        <p:attrNameLst>
                                          <p:attrName>ppt_x</p:attrName>
                                          <p:attrName>ppt_y</p:attrName>
                                        </p:attrNameLst>
                                      </p:cBhvr>
                                    </p:animMotion>
                                  </p:childTnLst>
                                </p:cTn>
                              </p:par>
                            </p:childTnLst>
                          </p:cTn>
                        </p:par>
                      </p:childTnLst>
                    </p:cTn>
                  </p:par>
                  <p:par>
                    <p:cTn id="312" fill="hold">
                      <p:stCondLst>
                        <p:cond delay="indefinite"/>
                      </p:stCondLst>
                      <p:childTnLst>
                        <p:par>
                          <p:cTn id="313" fill="hold">
                            <p:stCondLst>
                              <p:cond delay="0"/>
                            </p:stCondLst>
                            <p:childTnLst>
                              <p:par>
                                <p:cTn id="314" presetID="-1" presetClass="path" presetSubtype="0" accel="50000" decel="50000" fill="hold" nodeType="clickEffect">
                                  <p:stCondLst>
                                    <p:cond delay="0"/>
                                  </p:stCondLst>
                                  <p:childTnLst>
                                    <p:animMotion origin="layout" path="M 0.416468 -0.061963 L 0.512871 -0.172644" pathEditMode="relative">
                                      <p:cBhvr>
                                        <p:cTn id="315" dur="1000" fill="hold"/>
                                        <p:tgtEl>
                                          <p:spTgt spid="17"/>
                                        </p:tgtEl>
                                        <p:attrNameLst>
                                          <p:attrName>ppt_x</p:attrName>
                                          <p:attrName>ppt_y</p:attrName>
                                        </p:attrNameLst>
                                      </p:cBhvr>
                                    </p:animMotion>
                                  </p:childTnLst>
                                </p:cTn>
                              </p:par>
                            </p:childTnLst>
                          </p:cTn>
                        </p:par>
                      </p:childTnLst>
                    </p:cTn>
                  </p:par>
                  <p:par>
                    <p:cTn id="316" fill="hold">
                      <p:stCondLst>
                        <p:cond delay="indefinite"/>
                      </p:stCondLst>
                      <p:childTnLst>
                        <p:par>
                          <p:cTn id="317" fill="hold">
                            <p:stCondLst>
                              <p:cond delay="0"/>
                            </p:stCondLst>
                            <p:childTnLst>
                              <p:par>
                                <p:cTn id="318" presetID="-1" presetClass="path" presetSubtype="0" accel="50000" decel="50000" fill="hold" nodeType="clickEffect">
                                  <p:stCondLst>
                                    <p:cond delay="0"/>
                                  </p:stCondLst>
                                  <p:childTnLst>
                                    <p:animMotion origin="layout" path="M 0.512871 -0.172644 L 0.512871 -0.628391" pathEditMode="relative">
                                      <p:cBhvr>
                                        <p:cTn id="319" dur="1000" fill="hold"/>
                                        <p:tgtEl>
                                          <p:spTgt spid="17"/>
                                        </p:tgtEl>
                                        <p:attrNameLst>
                                          <p:attrName>ppt_x</p:attrName>
                                          <p:attrName>ppt_y</p:attrName>
                                        </p:attrNameLst>
                                      </p:cBhvr>
                                    </p:animMotion>
                                  </p:childTnLst>
                                </p:cTn>
                              </p:par>
                            </p:childTnLst>
                          </p:cTn>
                        </p:par>
                      </p:childTnLst>
                    </p:cTn>
                  </p:par>
                  <p:par>
                    <p:cTn id="320" fill="hold">
                      <p:stCondLst>
                        <p:cond delay="indefinite"/>
                      </p:stCondLst>
                      <p:childTnLst>
                        <p:par>
                          <p:cTn id="321" fill="hold">
                            <p:stCondLst>
                              <p:cond delay="0"/>
                            </p:stCondLst>
                            <p:childTnLst>
                              <p:par>
                                <p:cTn id="322" presetID="-1" presetClass="path" presetSubtype="0" accel="50000" decel="50000" fill="hold" nodeType="clickEffect">
                                  <p:stCondLst>
                                    <p:cond delay="0"/>
                                  </p:stCondLst>
                                  <p:childTnLst>
                                    <p:animMotion origin="layout" path="M 0.512871 -0.628391 L 0.614601 -0.245827" pathEditMode="relative">
                                      <p:cBhvr>
                                        <p:cTn id="323" dur="1000" fill="hold"/>
                                        <p:tgtEl>
                                          <p:spTgt spid="1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advAuto="0"/>
      <p:bldP spid="47" grpId="0" animBg="1" advAuto="0"/>
      <p:bldP spid="18" grpId="0" animBg="1" advAuto="0"/>
      <p:bldP spid="20" grpId="0" animBg="1" advAuto="0"/>
      <p:bldP spid="21" grpId="0" animBg="1" advAuto="0"/>
      <p:bldP spid="22" grpId="0" animBg="1" advAuto="0"/>
      <p:bldP spid="14" grpId="0" animBg="1" advAuto="0"/>
      <p:bldP spid="17" grpId="0" animBg="1"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265992" y="1422330"/>
            <a:ext cx="5057446" cy="30572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177800" indent="-177800" algn="l" defTabSz="990697">
              <a:buFont typeface="+mj-lt"/>
              <a:buAutoNum type="arabicPeriod"/>
            </a:pPr>
            <a:r>
              <a:rPr lang="fr-FR" sz="1200" b="1" dirty="0" smtClean="0">
                <a:latin typeface="Arial Narrow" panose="020B0606020202030204" pitchFamily="34" charset="0"/>
              </a:rPr>
              <a:t>Quels types d’énergie peut-on voir ? </a:t>
            </a:r>
            <a:r>
              <a:rPr lang="fr-FR" sz="1200" dirty="0" smtClean="0">
                <a:latin typeface="Arial Narrow" panose="020B0606020202030204" pitchFamily="34" charset="0"/>
              </a:rPr>
              <a:t>Éolienne</a:t>
            </a:r>
            <a:r>
              <a:rPr lang="fr-FR" sz="1200" dirty="0">
                <a:latin typeface="Arial Narrow" panose="020B0606020202030204" pitchFamily="34" charset="0"/>
              </a:rPr>
              <a:t>, méthanisation, photovoltaïque, hydraulique, bois </a:t>
            </a:r>
            <a:r>
              <a:rPr lang="fr-FR" sz="1200" dirty="0" smtClean="0">
                <a:latin typeface="Arial Narrow" panose="020B0606020202030204" pitchFamily="34" charset="0"/>
              </a:rPr>
              <a:t>énergie. On </a:t>
            </a:r>
            <a:r>
              <a:rPr lang="fr-FR" sz="1200" dirty="0">
                <a:latin typeface="Arial Narrow" panose="020B0606020202030204" pitchFamily="34" charset="0"/>
              </a:rPr>
              <a:t>n’a pas de nucléaire (car Julien Dossier est contre</a:t>
            </a:r>
            <a:r>
              <a:rPr lang="fr-FR" sz="1200" dirty="0" smtClean="0">
                <a:latin typeface="Arial Narrow" panose="020B0606020202030204" pitchFamily="34" charset="0"/>
              </a:rPr>
              <a:t>). </a:t>
            </a:r>
            <a:r>
              <a:rPr lang="fr-FR" sz="1200" dirty="0" err="1" smtClean="0">
                <a:latin typeface="Arial Narrow" panose="020B0606020202030204" pitchFamily="34" charset="0"/>
              </a:rPr>
              <a:t>Négawatt</a:t>
            </a:r>
            <a:r>
              <a:rPr lang="fr-FR" sz="1200" dirty="0" smtClean="0">
                <a:latin typeface="Arial Narrow" panose="020B0606020202030204" pitchFamily="34" charset="0"/>
              </a:rPr>
              <a:t> a proposé un scénario sans nucléaire, mais le gouvernement souhaite plutôt le développer, c’est un sujet qui fait débat.</a:t>
            </a:r>
            <a:br>
              <a:rPr lang="fr-FR" sz="1200" dirty="0" smtClean="0">
                <a:latin typeface="Arial Narrow" panose="020B0606020202030204" pitchFamily="34" charset="0"/>
              </a:rPr>
            </a:br>
            <a:endParaRPr lang="fr-FR" sz="1200" dirty="0" smtClean="0">
              <a:latin typeface="Arial Narrow" panose="020B0606020202030204" pitchFamily="34" charset="0"/>
            </a:endParaRPr>
          </a:p>
          <a:p>
            <a:pPr marL="177800" indent="-177800" algn="l" defTabSz="990697">
              <a:buFont typeface="+mj-lt"/>
              <a:buAutoNum type="arabicPeriod"/>
            </a:pPr>
            <a:r>
              <a:rPr lang="fr-FR" sz="1200" b="1" dirty="0" smtClean="0">
                <a:latin typeface="Arial Narrow" panose="020B0606020202030204" pitchFamily="34" charset="0"/>
              </a:rPr>
              <a:t>Les infrastructures</a:t>
            </a:r>
            <a:r>
              <a:rPr lang="fr-FR" sz="1200" dirty="0" smtClean="0">
                <a:latin typeface="Arial Narrow" panose="020B0606020202030204" pitchFamily="34" charset="0"/>
              </a:rPr>
              <a:t> (télécoms, électriques) vont devoir s’adapter au réchauffement climatique et elles vont devoir aussi se transformer car on va avoir beaucoup plus de choses qui vont fonctionner à l’électricité ou au biogaz (Ex. il va falloir développer les bornes de recharge électrique, passer de réseaux électriques centralisé à des réseaux locaux de production énergétique)</a:t>
            </a:r>
          </a:p>
          <a:p>
            <a:pPr marL="177800" indent="-177800" algn="l" defTabSz="990697">
              <a:buFont typeface="+mj-lt"/>
              <a:buAutoNum type="arabicPeriod"/>
            </a:pPr>
            <a:endParaRPr lang="fr-FR" sz="1200" dirty="0">
              <a:latin typeface="Arial Narrow" panose="020B0606020202030204" pitchFamily="34" charset="0"/>
            </a:endParaRPr>
          </a:p>
          <a:p>
            <a:pPr marL="177800" indent="-177800" algn="l" defTabSz="990697">
              <a:buFont typeface="+mj-lt"/>
              <a:buAutoNum type="arabicPeriod"/>
            </a:pPr>
            <a:r>
              <a:rPr lang="fr-FR" sz="1200" dirty="0" smtClean="0">
                <a:latin typeface="Arial Narrow" panose="020B0606020202030204" pitchFamily="34" charset="0"/>
              </a:rPr>
              <a:t>Au niveau du </a:t>
            </a:r>
            <a:r>
              <a:rPr lang="fr-FR" sz="1200" b="1" dirty="0" smtClean="0">
                <a:latin typeface="Arial Narrow" panose="020B0606020202030204" pitchFamily="34" charset="0"/>
              </a:rPr>
              <a:t>numérique</a:t>
            </a:r>
            <a:r>
              <a:rPr lang="fr-FR" sz="1200" dirty="0" smtClean="0">
                <a:latin typeface="Arial Narrow" panose="020B0606020202030204" pitchFamily="34" charset="0"/>
              </a:rPr>
              <a:t> on voit un ordinateur, mais pas de smartphones, peut-être qu’on n’aura plus de minéraux….</a:t>
            </a:r>
          </a:p>
          <a:p>
            <a:pPr algn="l" defTabSz="990697"/>
            <a:endParaRPr lang="fr-FR" sz="1200" dirty="0">
              <a:latin typeface="Arial Narrow" panose="020B0606020202030204" pitchFamily="34" charset="0"/>
            </a:endParaRPr>
          </a:p>
          <a:p>
            <a:pPr marL="228600" indent="-228600" algn="l" defTabSz="990697">
              <a:buFont typeface="+mj-lt"/>
              <a:buAutoNum type="arabicPeriod"/>
            </a:pPr>
            <a:endParaRPr lang="fr-FR" sz="1200" dirty="0" smtClean="0">
              <a:latin typeface="Arial Narrow" panose="020B0606020202030204" pitchFamily="34" charset="0"/>
            </a:endParaRPr>
          </a:p>
          <a:p>
            <a:pPr algn="l" defTabSz="990697"/>
            <a:endParaRPr lang="fr-FR" sz="1200" dirty="0">
              <a:latin typeface="Arial Narrow" panose="020B0606020202030204" pitchFamily="34" charset="0"/>
            </a:endParaRPr>
          </a:p>
        </p:txBody>
      </p:sp>
      <p:sp>
        <p:nvSpPr>
          <p:cNvPr id="6" name="infrastructure urbaine + sociale"/>
          <p:cNvSpPr/>
          <p:nvPr/>
        </p:nvSpPr>
        <p:spPr>
          <a:xfrm>
            <a:off x="0" y="653256"/>
            <a:ext cx="2714026" cy="515938"/>
          </a:xfrm>
          <a:prstGeom prst="rect">
            <a:avLst/>
          </a:prstGeom>
          <a:solidFill>
            <a:schemeClr val="accent5">
              <a:hueOff val="-82419"/>
              <a:satOff val="-9513"/>
              <a:lumOff val="-16343"/>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300" dirty="0"/>
              <a:t>Energie, </a:t>
            </a:r>
            <a:r>
              <a:rPr lang="fr-FR" sz="1300" dirty="0" smtClean="0"/>
              <a:t>infrastructures, numérique</a:t>
            </a:r>
            <a:endParaRPr sz="1300" dirty="0"/>
          </a:p>
        </p:txBody>
      </p:sp>
      <p:sp>
        <p:nvSpPr>
          <p:cNvPr id="9" name="Rectangle 8"/>
          <p:cNvSpPr/>
          <p:nvPr/>
        </p:nvSpPr>
        <p:spPr>
          <a:xfrm>
            <a:off x="1217356" y="1466001"/>
            <a:ext cx="603352"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0" name="Rectangle 9"/>
          <p:cNvSpPr/>
          <p:nvPr/>
        </p:nvSpPr>
        <p:spPr>
          <a:xfrm>
            <a:off x="477430" y="2394843"/>
            <a:ext cx="1180391"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1" name="Rectangle 10"/>
          <p:cNvSpPr/>
          <p:nvPr/>
        </p:nvSpPr>
        <p:spPr>
          <a:xfrm>
            <a:off x="1251860" y="3490117"/>
            <a:ext cx="64800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pic>
        <p:nvPicPr>
          <p:cNvPr id="2" name="Image 1"/>
          <p:cNvPicPr>
            <a:picLocks noChangeAspect="1"/>
          </p:cNvPicPr>
          <p:nvPr/>
        </p:nvPicPr>
        <p:blipFill>
          <a:blip r:embed="rId2">
            <a:duotone>
              <a:schemeClr val="bg2">
                <a:shade val="45000"/>
                <a:satMod val="135000"/>
              </a:schemeClr>
              <a:prstClr val="white"/>
            </a:duotone>
          </a:blip>
          <a:stretch>
            <a:fillRect/>
          </a:stretch>
        </p:blipFill>
        <p:spPr>
          <a:xfrm>
            <a:off x="5187287" y="3723824"/>
            <a:ext cx="4718713" cy="2091109"/>
          </a:xfrm>
          <a:prstGeom prst="rect">
            <a:avLst/>
          </a:prstGeom>
        </p:spPr>
      </p:pic>
      <p:pic>
        <p:nvPicPr>
          <p:cNvPr id="3" name="Image 2"/>
          <p:cNvPicPr>
            <a:picLocks noChangeAspect="1"/>
          </p:cNvPicPr>
          <p:nvPr/>
        </p:nvPicPr>
        <p:blipFill>
          <a:blip r:embed="rId3">
            <a:duotone>
              <a:schemeClr val="bg2">
                <a:shade val="45000"/>
                <a:satMod val="135000"/>
              </a:schemeClr>
              <a:prstClr val="white"/>
            </a:duotone>
          </a:blip>
          <a:stretch>
            <a:fillRect/>
          </a:stretch>
        </p:blipFill>
        <p:spPr>
          <a:xfrm>
            <a:off x="0" y="5584885"/>
            <a:ext cx="5858764" cy="1457070"/>
          </a:xfrm>
          <a:prstGeom prst="rect">
            <a:avLst/>
          </a:prstGeom>
        </p:spPr>
      </p:pic>
      <p:pic>
        <p:nvPicPr>
          <p:cNvPr id="4" name="Image 3"/>
          <p:cNvPicPr>
            <a:picLocks noChangeAspect="1"/>
          </p:cNvPicPr>
          <p:nvPr/>
        </p:nvPicPr>
        <p:blipFill>
          <a:blip r:embed="rId4">
            <a:duotone>
              <a:schemeClr val="bg2">
                <a:shade val="45000"/>
                <a:satMod val="135000"/>
              </a:schemeClr>
              <a:prstClr val="white"/>
            </a:duotone>
          </a:blip>
          <a:stretch>
            <a:fillRect/>
          </a:stretch>
        </p:blipFill>
        <p:spPr>
          <a:xfrm>
            <a:off x="5498948" y="5584885"/>
            <a:ext cx="4438273" cy="1457070"/>
          </a:xfrm>
          <a:prstGeom prst="rect">
            <a:avLst/>
          </a:prstGeom>
        </p:spPr>
      </p:pic>
    </p:spTree>
    <p:extLst>
      <p:ext uri="{BB962C8B-B14F-4D97-AF65-F5344CB8AC3E}">
        <p14:creationId xmlns:p14="http://schemas.microsoft.com/office/powerpoint/2010/main" val="2856075964"/>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1" name="Circle"/>
          <p:cNvSpPr/>
          <p:nvPr/>
        </p:nvSpPr>
        <p:spPr>
          <a:xfrm>
            <a:off x="3885715" y="3703387"/>
            <a:ext cx="550732" cy="851341"/>
          </a:xfrm>
          <a:prstGeom prst="ellipse">
            <a:avLst/>
          </a:prstGeom>
          <a:solidFill>
            <a:schemeClr val="accent1">
              <a:lumMod val="60000"/>
              <a:lumOff val="40000"/>
              <a:alpha val="41000"/>
            </a:scheme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pic>
        <p:nvPicPr>
          <p:cNvPr id="3" name="Image 2"/>
          <p:cNvPicPr>
            <a:picLocks noChangeAspect="1"/>
          </p:cNvPicPr>
          <p:nvPr/>
        </p:nvPicPr>
        <p:blipFill rotWithShape="1">
          <a:blip r:embed="rId2"/>
          <a:srcRect r="20287"/>
          <a:stretch/>
        </p:blipFill>
        <p:spPr>
          <a:xfrm>
            <a:off x="28160" y="1583822"/>
            <a:ext cx="9889563" cy="4054191"/>
          </a:xfrm>
          <a:prstGeom prst="rect">
            <a:avLst/>
          </a:prstGeom>
        </p:spPr>
      </p:pic>
      <p:sp>
        <p:nvSpPr>
          <p:cNvPr id="439" name="infrastructure urbaine + sociale"/>
          <p:cNvSpPr/>
          <p:nvPr/>
        </p:nvSpPr>
        <p:spPr>
          <a:xfrm>
            <a:off x="0" y="653256"/>
            <a:ext cx="2714026" cy="515938"/>
          </a:xfrm>
          <a:prstGeom prst="rect">
            <a:avLst/>
          </a:prstGeom>
          <a:solidFill>
            <a:schemeClr val="accent5">
              <a:hueOff val="-82419"/>
              <a:satOff val="-9513"/>
              <a:lumOff val="-16343"/>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300" dirty="0" smtClean="0"/>
              <a:t>Santé, solidarité, culture sport, éducation </a:t>
            </a:r>
            <a:endParaRPr sz="1300" dirty="0"/>
          </a:p>
        </p:txBody>
      </p:sp>
      <p:sp>
        <p:nvSpPr>
          <p:cNvPr id="11" name="Circle"/>
          <p:cNvSpPr/>
          <p:nvPr/>
        </p:nvSpPr>
        <p:spPr>
          <a:xfrm>
            <a:off x="1131121" y="4437411"/>
            <a:ext cx="918252" cy="837665"/>
          </a:xfrm>
          <a:prstGeom prst="ellipse">
            <a:avLst/>
          </a:prstGeom>
          <a:solidFill>
            <a:schemeClr val="accent6">
              <a:lumMod val="40000"/>
              <a:lumOff val="60000"/>
              <a:alpha val="41000"/>
            </a:scheme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
        <p:nvSpPr>
          <p:cNvPr id="13" name="Circle"/>
          <p:cNvSpPr/>
          <p:nvPr/>
        </p:nvSpPr>
        <p:spPr>
          <a:xfrm>
            <a:off x="1937417" y="4317868"/>
            <a:ext cx="1305493" cy="1362033"/>
          </a:xfrm>
          <a:prstGeom prst="ellipse">
            <a:avLst/>
          </a:prstGeom>
          <a:solidFill>
            <a:srgbClr val="7030A0">
              <a:alpha val="41000"/>
            </a:srgb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
        <p:nvSpPr>
          <p:cNvPr id="21" name="Circle"/>
          <p:cNvSpPr/>
          <p:nvPr/>
        </p:nvSpPr>
        <p:spPr>
          <a:xfrm>
            <a:off x="919394" y="4876204"/>
            <a:ext cx="211727" cy="470616"/>
          </a:xfrm>
          <a:prstGeom prst="ellipse">
            <a:avLst/>
          </a:prstGeom>
          <a:solidFill>
            <a:schemeClr val="accent6">
              <a:lumMod val="20000"/>
              <a:lumOff val="80000"/>
              <a:alpha val="41000"/>
            </a:scheme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
        <p:nvSpPr>
          <p:cNvPr id="19" name="Circle"/>
          <p:cNvSpPr/>
          <p:nvPr/>
        </p:nvSpPr>
        <p:spPr>
          <a:xfrm>
            <a:off x="1119700" y="4787435"/>
            <a:ext cx="265592" cy="390594"/>
          </a:xfrm>
          <a:prstGeom prst="ellipse">
            <a:avLst/>
          </a:prstGeom>
          <a:solidFill>
            <a:srgbClr val="FF9900">
              <a:alpha val="41000"/>
            </a:srgb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
        <p:nvSpPr>
          <p:cNvPr id="24" name="infrastructure urbaine + sociale"/>
          <p:cNvSpPr/>
          <p:nvPr/>
        </p:nvSpPr>
        <p:spPr>
          <a:xfrm>
            <a:off x="2266163" y="4101868"/>
            <a:ext cx="648000" cy="216000"/>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latin typeface="Arial Narrow" panose="020B0606020202030204" pitchFamily="34" charset="0"/>
              </a:rPr>
              <a:t>Culture</a:t>
            </a:r>
            <a:endParaRPr sz="1100" cap="all" dirty="0">
              <a:latin typeface="Arial Narrow" panose="020B0606020202030204" pitchFamily="34" charset="0"/>
            </a:endParaRPr>
          </a:p>
        </p:txBody>
      </p:sp>
      <p:sp>
        <p:nvSpPr>
          <p:cNvPr id="25" name="infrastructure urbaine + sociale"/>
          <p:cNvSpPr/>
          <p:nvPr/>
        </p:nvSpPr>
        <p:spPr>
          <a:xfrm>
            <a:off x="790612" y="4554728"/>
            <a:ext cx="504000" cy="216000"/>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latin typeface="Arial Narrow" panose="020B0606020202030204" pitchFamily="34" charset="0"/>
              </a:rPr>
              <a:t>Sport</a:t>
            </a:r>
            <a:endParaRPr sz="1100" cap="all" dirty="0">
              <a:latin typeface="Arial Narrow" panose="020B0606020202030204" pitchFamily="34" charset="0"/>
            </a:endParaRPr>
          </a:p>
        </p:txBody>
      </p:sp>
      <p:sp>
        <p:nvSpPr>
          <p:cNvPr id="26" name="infrastructure urbaine + sociale"/>
          <p:cNvSpPr/>
          <p:nvPr/>
        </p:nvSpPr>
        <p:spPr>
          <a:xfrm>
            <a:off x="1338247" y="4226707"/>
            <a:ext cx="504000" cy="216000"/>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latin typeface="Arial Narrow" panose="020B0606020202030204" pitchFamily="34" charset="0"/>
              </a:rPr>
              <a:t>Santé</a:t>
            </a:r>
            <a:endParaRPr sz="1100" cap="all" dirty="0">
              <a:latin typeface="Arial Narrow" panose="020B0606020202030204" pitchFamily="34" charset="0"/>
            </a:endParaRPr>
          </a:p>
        </p:txBody>
      </p:sp>
      <p:sp>
        <p:nvSpPr>
          <p:cNvPr id="30" name="infrastructure urbaine + sociale"/>
          <p:cNvSpPr/>
          <p:nvPr/>
        </p:nvSpPr>
        <p:spPr>
          <a:xfrm>
            <a:off x="3780168" y="3672755"/>
            <a:ext cx="792000" cy="216000"/>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latin typeface="Arial Narrow" panose="020B0606020202030204" pitchFamily="34" charset="0"/>
              </a:rPr>
              <a:t>Education</a:t>
            </a:r>
            <a:endParaRPr sz="1100" cap="all" dirty="0">
              <a:latin typeface="Arial Narrow" panose="020B0606020202030204" pitchFamily="34" charset="0"/>
            </a:endParaRPr>
          </a:p>
        </p:txBody>
      </p:sp>
      <p:sp>
        <p:nvSpPr>
          <p:cNvPr id="14" name="Rectangle 13"/>
          <p:cNvSpPr/>
          <p:nvPr/>
        </p:nvSpPr>
        <p:spPr>
          <a:xfrm>
            <a:off x="9239534" y="6198741"/>
            <a:ext cx="395785" cy="379591"/>
          </a:xfrm>
          <a:prstGeom prst="rect">
            <a:avLst/>
          </a:prstGeom>
          <a:solidFill>
            <a:schemeClr val="bg2">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fr-FR" sz="1800" b="0" i="0" u="none" strike="noStrike" cap="none" spc="0" normalizeH="0" baseline="0" dirty="0" smtClean="0">
                <a:ln>
                  <a:noFill/>
                </a:ln>
                <a:solidFill>
                  <a:srgbClr val="FFFFFF"/>
                </a:solidFill>
                <a:effectLst/>
                <a:uFillTx/>
                <a:latin typeface="Helvetica Neue Medium"/>
                <a:ea typeface="Helvetica Neue Medium"/>
                <a:cs typeface="Helvetica Neue Medium"/>
                <a:sym typeface="Helvetica Neue Medium"/>
              </a:rPr>
              <a:t>8</a:t>
            </a:r>
            <a:endParaRPr kumimoji="0" lang="fr-FR" sz="18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5" name="Circle"/>
          <p:cNvSpPr/>
          <p:nvPr/>
        </p:nvSpPr>
        <p:spPr>
          <a:xfrm>
            <a:off x="1396712" y="4881520"/>
            <a:ext cx="641239" cy="510874"/>
          </a:xfrm>
          <a:prstGeom prst="ellipse">
            <a:avLst/>
          </a:prstGeom>
          <a:solidFill>
            <a:schemeClr val="accent6">
              <a:lumMod val="40000"/>
              <a:lumOff val="60000"/>
              <a:alpha val="41000"/>
            </a:scheme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
        <p:nvSpPr>
          <p:cNvPr id="20" name="infrastructure urbaine + sociale"/>
          <p:cNvSpPr/>
          <p:nvPr/>
        </p:nvSpPr>
        <p:spPr>
          <a:xfrm>
            <a:off x="1167337" y="5308520"/>
            <a:ext cx="756000" cy="216000"/>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latin typeface="Arial Narrow" panose="020B0606020202030204" pitchFamily="34" charset="0"/>
              </a:rPr>
              <a:t>Solidarité</a:t>
            </a:r>
            <a:endParaRPr sz="1100" cap="all" dirty="0">
              <a:latin typeface="Arial Narrow" panose="020B0606020202030204" pitchFamily="34" charset="0"/>
            </a:endParaRPr>
          </a:p>
        </p:txBody>
      </p:sp>
    </p:spTree>
    <p:extLst>
      <p:ext uri="{BB962C8B-B14F-4D97-AF65-F5344CB8AC3E}">
        <p14:creationId xmlns:p14="http://schemas.microsoft.com/office/powerpoint/2010/main" val="214265971"/>
      </p:ext>
    </p:extLst>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 xmlns:m="http://schemas.openxmlformats.org/officeDocument/2006/math" xmlns:a14="http://schemas.microsoft.com/office/drawing/2010/main">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11"/>
                                        </p:tgtEl>
                                        <p:attrNameLst>
                                          <p:attrName>style.visibility</p:attrName>
                                        </p:attrNameLst>
                                      </p:cBhvr>
                                      <p:to>
                                        <p:strVal val="visible"/>
                                      </p:to>
                                    </p:set>
                                    <p:animEffect transition="in" filter="box(out)">
                                      <p:cBhvr>
                                        <p:cTn id="7" dur="2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path" presetSubtype="0" accel="50000" decel="50000" fill="hold" nodeType="clickEffect">
                                  <p:stCondLst>
                                    <p:cond delay="0"/>
                                  </p:stCondLst>
                                  <p:childTnLst>
                                    <p:animMotion origin="layout" path="M 0.000000 0.000000 L -0.208851 0.030492" pathEditMode="relative">
                                      <p:cBhvr>
                                        <p:cTn id="11" dur="1000" fill="hold"/>
                                        <p:tgtEl>
                                          <p:spTgt spid="11"/>
                                        </p:tgtEl>
                                        <p:attrNameLst>
                                          <p:attrName>ppt_x</p:attrName>
                                          <p:attrName>ppt_y</p:attrName>
                                        </p:attrNameLst>
                                      </p:cBhvr>
                                    </p:animMotion>
                                  </p:childTnLst>
                                </p:cTn>
                              </p:par>
                            </p:childTnLst>
                          </p:cTn>
                        </p:par>
                      </p:childTnLst>
                    </p:cTn>
                  </p:par>
                  <p:par>
                    <p:cTn id="12" fill="hold">
                      <p:stCondLst>
                        <p:cond delay="indefinite"/>
                      </p:stCondLst>
                      <p:childTnLst>
                        <p:par>
                          <p:cTn id="13" fill="hold">
                            <p:stCondLst>
                              <p:cond delay="0"/>
                            </p:stCondLst>
                            <p:childTnLst>
                              <p:par>
                                <p:cTn id="14" presetID="-1" presetClass="path" presetSubtype="0" accel="50000" decel="50000" fill="hold" nodeType="clickEffect">
                                  <p:stCondLst>
                                    <p:cond delay="0"/>
                                  </p:stCondLst>
                                  <p:childTnLst>
                                    <p:animMotion origin="layout" path="M -0.208851 0.030492 L -0.274422 -0.678708" pathEditMode="relative">
                                      <p:cBhvr>
                                        <p:cTn id="15" dur="1000" fill="hold"/>
                                        <p:tgtEl>
                                          <p:spTgt spid="11"/>
                                        </p:tgtEl>
                                        <p:attrNameLst>
                                          <p:attrName>ppt_x</p:attrName>
                                          <p:attrName>ppt_y</p:attrName>
                                        </p:attrNameLst>
                                      </p:cBhvr>
                                    </p:animMotion>
                                  </p:childTnLst>
                                </p:cTn>
                              </p:par>
                            </p:childTnLst>
                          </p:cTn>
                        </p:par>
                      </p:childTnLst>
                    </p:cTn>
                  </p:par>
                  <p:par>
                    <p:cTn id="16" fill="hold">
                      <p:stCondLst>
                        <p:cond delay="indefinite"/>
                      </p:stCondLst>
                      <p:childTnLst>
                        <p:par>
                          <p:cTn id="17" fill="hold">
                            <p:stCondLst>
                              <p:cond delay="0"/>
                            </p:stCondLst>
                            <p:childTnLst>
                              <p:par>
                                <p:cTn id="18" presetID="-1" presetClass="path" presetSubtype="0" accel="50000" decel="50000" fill="hold" nodeType="clickEffect">
                                  <p:stCondLst>
                                    <p:cond delay="0"/>
                                  </p:stCondLst>
                                  <p:childTnLst>
                                    <p:animMotion origin="layout" path="M -0.274422 -0.678708 L 0.098357 -0.385747" pathEditMode="relative">
                                      <p:cBhvr>
                                        <p:cTn id="19" dur="1000" fill="hold"/>
                                        <p:tgtEl>
                                          <p:spTgt spid="11"/>
                                        </p:tgtEl>
                                        <p:attrNameLst>
                                          <p:attrName>ppt_x</p:attrName>
                                          <p:attrName>ppt_y</p:attrName>
                                        </p:attrNameLst>
                                      </p:cBhvr>
                                    </p:animMotion>
                                  </p:childTnLst>
                                </p:cTn>
                              </p:par>
                            </p:childTnLst>
                          </p:cTn>
                        </p:par>
                      </p:childTnLst>
                    </p:cTn>
                  </p:par>
                  <p:par>
                    <p:cTn id="20" fill="hold">
                      <p:stCondLst>
                        <p:cond delay="indefinite"/>
                      </p:stCondLst>
                      <p:childTnLst>
                        <p:par>
                          <p:cTn id="21" fill="hold">
                            <p:stCondLst>
                              <p:cond delay="0"/>
                            </p:stCondLst>
                            <p:childTnLst>
                              <p:par>
                                <p:cTn id="22" presetID="-1" presetClass="path" presetSubtype="0" accel="50000" decel="50000" fill="hold" nodeType="clickEffect">
                                  <p:stCondLst>
                                    <p:cond delay="0"/>
                                  </p:stCondLst>
                                  <p:childTnLst>
                                    <p:animMotion origin="layout" path="M 0.098357 -0.385747 L 0.218882 -0.282960" pathEditMode="relative">
                                      <p:cBhvr>
                                        <p:cTn id="23" dur="1000" fill="hold"/>
                                        <p:tgtEl>
                                          <p:spTgt spid="11"/>
                                        </p:tgtEl>
                                        <p:attrNameLst>
                                          <p:attrName>ppt_x</p:attrName>
                                          <p:attrName>ppt_y</p:attrName>
                                        </p:attrNameLst>
                                      </p:cBhvr>
                                    </p:animMotion>
                                  </p:childTnLst>
                                </p:cTn>
                              </p:par>
                            </p:childTnLst>
                          </p:cTn>
                        </p:par>
                      </p:childTnLst>
                    </p:cTn>
                  </p:par>
                  <p:par>
                    <p:cTn id="24" fill="hold">
                      <p:stCondLst>
                        <p:cond delay="indefinite"/>
                      </p:stCondLst>
                      <p:childTnLst>
                        <p:par>
                          <p:cTn id="25" fill="hold">
                            <p:stCondLst>
                              <p:cond delay="0"/>
                            </p:stCondLst>
                            <p:childTnLst>
                              <p:par>
                                <p:cTn id="26" presetID="-1" presetClass="path" presetSubtype="0" accel="50000" decel="50000" fill="hold" nodeType="clickEffect">
                                  <p:stCondLst>
                                    <p:cond delay="0"/>
                                  </p:stCondLst>
                                  <p:childTnLst>
                                    <p:animMotion origin="layout" path="M 0.218882 -0.282960 L 0.241672 0.030492" pathEditMode="relative">
                                      <p:cBhvr>
                                        <p:cTn id="27" dur="1000" fill="hold"/>
                                        <p:tgtEl>
                                          <p:spTgt spid="11"/>
                                        </p:tgtEl>
                                        <p:attrNameLst>
                                          <p:attrName>ppt_x</p:attrName>
                                          <p:attrName>ppt_y</p:attrName>
                                        </p:attrNameLst>
                                      </p:cBhvr>
                                    </p:animMotion>
                                  </p:childTnLst>
                                </p:cTn>
                              </p:par>
                            </p:childTnLst>
                          </p:cTn>
                        </p:par>
                      </p:childTnLst>
                    </p:cTn>
                  </p:par>
                  <p:par>
                    <p:cTn id="28" fill="hold">
                      <p:stCondLst>
                        <p:cond delay="indefinite"/>
                      </p:stCondLst>
                      <p:childTnLst>
                        <p:par>
                          <p:cTn id="29" fill="hold">
                            <p:stCondLst>
                              <p:cond delay="0"/>
                            </p:stCondLst>
                            <p:childTnLst>
                              <p:par>
                                <p:cTn id="30" presetID="-1" presetClass="path" presetSubtype="0" accel="50000" decel="50000" fill="hold" nodeType="clickEffect">
                                  <p:stCondLst>
                                    <p:cond delay="0"/>
                                  </p:stCondLst>
                                  <p:childTnLst>
                                    <p:animMotion origin="layout" path="M 0.241672 0.030492 L 0.416468 -0.061963" pathEditMode="relative">
                                      <p:cBhvr>
                                        <p:cTn id="31" dur="1000" fill="hold"/>
                                        <p:tgtEl>
                                          <p:spTgt spid="11"/>
                                        </p:tgtEl>
                                        <p:attrNameLst>
                                          <p:attrName>ppt_x</p:attrName>
                                          <p:attrName>ppt_y</p:attrName>
                                        </p:attrNameLst>
                                      </p:cBhvr>
                                    </p:animMotion>
                                  </p:childTnLst>
                                </p:cTn>
                              </p:par>
                            </p:childTnLst>
                          </p:cTn>
                        </p:par>
                      </p:childTnLst>
                    </p:cTn>
                  </p:par>
                  <p:par>
                    <p:cTn id="32" fill="hold">
                      <p:stCondLst>
                        <p:cond delay="indefinite"/>
                      </p:stCondLst>
                      <p:childTnLst>
                        <p:par>
                          <p:cTn id="33" fill="hold">
                            <p:stCondLst>
                              <p:cond delay="0"/>
                            </p:stCondLst>
                            <p:childTnLst>
                              <p:par>
                                <p:cTn id="34" presetID="-1" presetClass="path" presetSubtype="0" accel="50000" decel="50000" fill="hold" nodeType="clickEffect">
                                  <p:stCondLst>
                                    <p:cond delay="0"/>
                                  </p:stCondLst>
                                  <p:childTnLst>
                                    <p:animMotion origin="layout" path="M 0.416468 -0.061963 L 0.512871 -0.172644" pathEditMode="relative">
                                      <p:cBhvr>
                                        <p:cTn id="35" dur="1000" fill="hold"/>
                                        <p:tgtEl>
                                          <p:spTgt spid="11"/>
                                        </p:tgtEl>
                                        <p:attrNameLst>
                                          <p:attrName>ppt_x</p:attrName>
                                          <p:attrName>ppt_y</p:attrName>
                                        </p:attrNameLst>
                                      </p:cBhvr>
                                    </p:animMotion>
                                  </p:childTnLst>
                                </p:cTn>
                              </p:par>
                            </p:childTnLst>
                          </p:cTn>
                        </p:par>
                      </p:childTnLst>
                    </p:cTn>
                  </p:par>
                  <p:par>
                    <p:cTn id="36" fill="hold">
                      <p:stCondLst>
                        <p:cond delay="indefinite"/>
                      </p:stCondLst>
                      <p:childTnLst>
                        <p:par>
                          <p:cTn id="37" fill="hold">
                            <p:stCondLst>
                              <p:cond delay="0"/>
                            </p:stCondLst>
                            <p:childTnLst>
                              <p:par>
                                <p:cTn id="38" presetID="-1" presetClass="path" presetSubtype="0" accel="50000" decel="50000" fill="hold" nodeType="clickEffect">
                                  <p:stCondLst>
                                    <p:cond delay="0"/>
                                  </p:stCondLst>
                                  <p:childTnLst>
                                    <p:animMotion origin="layout" path="M 0.512871 -0.172644 L 0.512871 -0.628391" pathEditMode="relative">
                                      <p:cBhvr>
                                        <p:cTn id="39" dur="1000" fill="hold"/>
                                        <p:tgtEl>
                                          <p:spTgt spid="11"/>
                                        </p:tgtEl>
                                        <p:attrNameLst>
                                          <p:attrName>ppt_x</p:attrName>
                                          <p:attrName>ppt_y</p:attrName>
                                        </p:attrNameLst>
                                      </p:cBhvr>
                                    </p:animMotion>
                                  </p:childTnLst>
                                </p:cTn>
                              </p:par>
                            </p:childTnLst>
                          </p:cTn>
                        </p:par>
                      </p:childTnLst>
                    </p:cTn>
                  </p:par>
                  <p:par>
                    <p:cTn id="40" fill="hold">
                      <p:stCondLst>
                        <p:cond delay="indefinite"/>
                      </p:stCondLst>
                      <p:childTnLst>
                        <p:par>
                          <p:cTn id="41" fill="hold">
                            <p:stCondLst>
                              <p:cond delay="0"/>
                            </p:stCondLst>
                            <p:childTnLst>
                              <p:par>
                                <p:cTn id="42" presetID="-1" presetClass="path" presetSubtype="0" accel="50000" decel="50000" fill="hold" nodeType="clickEffect">
                                  <p:stCondLst>
                                    <p:cond delay="0"/>
                                  </p:stCondLst>
                                  <p:childTnLst>
                                    <p:animMotion origin="layout" path="M 0.512871 -0.628391 L 0.614601 -0.245827" pathEditMode="relative">
                                      <p:cBhvr>
                                        <p:cTn id="43" dur="1000" fill="hold"/>
                                        <p:tgtEl>
                                          <p:spTgt spid="11"/>
                                        </p:tgtEl>
                                        <p:attrNameLst>
                                          <p:attrName>ppt_x</p:attrName>
                                          <p:attrName>ppt_y</p:attrName>
                                        </p:attrNameLst>
                                      </p:cBhvr>
                                    </p:animMotion>
                                  </p:childTnLst>
                                </p:cTn>
                              </p:par>
                            </p:childTnLst>
                          </p:cTn>
                        </p:par>
                        <p:par>
                          <p:cTn id="44" fill="hold">
                            <p:stCondLst>
                              <p:cond delay="1000"/>
                            </p:stCondLst>
                            <p:childTnLst>
                              <p:par>
                                <p:cTn id="45" presetID="4" presetClass="entr" presetSubtype="32" fill="hold" grpId="0" nodeType="afterEffect">
                                  <p:stCondLst>
                                    <p:cond delay="0"/>
                                  </p:stCondLst>
                                  <p:iterate>
                                    <p:tmAbs val="0"/>
                                  </p:iterate>
                                  <p:childTnLst>
                                    <p:set>
                                      <p:cBhvr>
                                        <p:cTn id="46" fill="hold"/>
                                        <p:tgtEl>
                                          <p:spTgt spid="13"/>
                                        </p:tgtEl>
                                        <p:attrNameLst>
                                          <p:attrName>style.visibility</p:attrName>
                                        </p:attrNameLst>
                                      </p:cBhvr>
                                      <p:to>
                                        <p:strVal val="visible"/>
                                      </p:to>
                                    </p:set>
                                    <p:animEffect transition="in" filter="box(out)">
                                      <p:cBhvr>
                                        <p:cTn id="47" dur="2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path" presetSubtype="0" accel="50000" decel="50000" fill="hold" nodeType="clickEffect">
                                  <p:stCondLst>
                                    <p:cond delay="0"/>
                                  </p:stCondLst>
                                  <p:childTnLst>
                                    <p:animMotion origin="layout" path="M 0.000000 0.000000 L -0.208851 0.030492" pathEditMode="relative">
                                      <p:cBhvr>
                                        <p:cTn id="51" dur="1000" fill="hold"/>
                                        <p:tgtEl>
                                          <p:spTgt spid="13"/>
                                        </p:tgtEl>
                                        <p:attrNameLst>
                                          <p:attrName>ppt_x</p:attrName>
                                          <p:attrName>ppt_y</p:attrName>
                                        </p:attrNameLst>
                                      </p:cBhvr>
                                    </p:animMotion>
                                  </p:childTnLst>
                                </p:cTn>
                              </p:par>
                            </p:childTnLst>
                          </p:cTn>
                        </p:par>
                      </p:childTnLst>
                    </p:cTn>
                  </p:par>
                  <p:par>
                    <p:cTn id="52" fill="hold">
                      <p:stCondLst>
                        <p:cond delay="indefinite"/>
                      </p:stCondLst>
                      <p:childTnLst>
                        <p:par>
                          <p:cTn id="53" fill="hold">
                            <p:stCondLst>
                              <p:cond delay="0"/>
                            </p:stCondLst>
                            <p:childTnLst>
                              <p:par>
                                <p:cTn id="54" presetID="-1" presetClass="path" presetSubtype="0" accel="50000" decel="50000" fill="hold" nodeType="clickEffect">
                                  <p:stCondLst>
                                    <p:cond delay="0"/>
                                  </p:stCondLst>
                                  <p:childTnLst>
                                    <p:animMotion origin="layout" path="M -0.208851 0.030492 L -0.274422 -0.678708" pathEditMode="relative">
                                      <p:cBhvr>
                                        <p:cTn id="55" dur="1000" fill="hold"/>
                                        <p:tgtEl>
                                          <p:spTgt spid="13"/>
                                        </p:tgtEl>
                                        <p:attrNameLst>
                                          <p:attrName>ppt_x</p:attrName>
                                          <p:attrName>ppt_y</p:attrName>
                                        </p:attrNameLst>
                                      </p:cBhvr>
                                    </p:animMotion>
                                  </p:childTnLst>
                                </p:cTn>
                              </p:par>
                            </p:childTnLst>
                          </p:cTn>
                        </p:par>
                      </p:childTnLst>
                    </p:cTn>
                  </p:par>
                  <p:par>
                    <p:cTn id="56" fill="hold">
                      <p:stCondLst>
                        <p:cond delay="indefinite"/>
                      </p:stCondLst>
                      <p:childTnLst>
                        <p:par>
                          <p:cTn id="57" fill="hold">
                            <p:stCondLst>
                              <p:cond delay="0"/>
                            </p:stCondLst>
                            <p:childTnLst>
                              <p:par>
                                <p:cTn id="58" presetID="-1" presetClass="path" presetSubtype="0" accel="50000" decel="50000" fill="hold" nodeType="clickEffect">
                                  <p:stCondLst>
                                    <p:cond delay="0"/>
                                  </p:stCondLst>
                                  <p:childTnLst>
                                    <p:animMotion origin="layout" path="M -0.274422 -0.678708 L 0.098357 -0.385747" pathEditMode="relative">
                                      <p:cBhvr>
                                        <p:cTn id="59" dur="1000" fill="hold"/>
                                        <p:tgtEl>
                                          <p:spTgt spid="13"/>
                                        </p:tgtEl>
                                        <p:attrNameLst>
                                          <p:attrName>ppt_x</p:attrName>
                                          <p:attrName>ppt_y</p:attrName>
                                        </p:attrNameLst>
                                      </p:cBhvr>
                                    </p:animMotion>
                                  </p:childTnLst>
                                </p:cTn>
                              </p:par>
                            </p:childTnLst>
                          </p:cTn>
                        </p:par>
                      </p:childTnLst>
                    </p:cTn>
                  </p:par>
                  <p:par>
                    <p:cTn id="60" fill="hold">
                      <p:stCondLst>
                        <p:cond delay="indefinite"/>
                      </p:stCondLst>
                      <p:childTnLst>
                        <p:par>
                          <p:cTn id="61" fill="hold">
                            <p:stCondLst>
                              <p:cond delay="0"/>
                            </p:stCondLst>
                            <p:childTnLst>
                              <p:par>
                                <p:cTn id="62" presetID="-1" presetClass="path" presetSubtype="0" accel="50000" decel="50000" fill="hold" nodeType="clickEffect">
                                  <p:stCondLst>
                                    <p:cond delay="0"/>
                                  </p:stCondLst>
                                  <p:childTnLst>
                                    <p:animMotion origin="layout" path="M 0.098357 -0.385747 L 0.218882 -0.282960" pathEditMode="relative">
                                      <p:cBhvr>
                                        <p:cTn id="63" dur="1000" fill="hold"/>
                                        <p:tgtEl>
                                          <p:spTgt spid="13"/>
                                        </p:tgtEl>
                                        <p:attrNameLst>
                                          <p:attrName>ppt_x</p:attrName>
                                          <p:attrName>ppt_y</p:attrName>
                                        </p:attrNameLst>
                                      </p:cBhvr>
                                    </p:animMotion>
                                  </p:childTnLst>
                                </p:cTn>
                              </p:par>
                            </p:childTnLst>
                          </p:cTn>
                        </p:par>
                      </p:childTnLst>
                    </p:cTn>
                  </p:par>
                  <p:par>
                    <p:cTn id="64" fill="hold">
                      <p:stCondLst>
                        <p:cond delay="indefinite"/>
                      </p:stCondLst>
                      <p:childTnLst>
                        <p:par>
                          <p:cTn id="65" fill="hold">
                            <p:stCondLst>
                              <p:cond delay="0"/>
                            </p:stCondLst>
                            <p:childTnLst>
                              <p:par>
                                <p:cTn id="66" presetID="-1" presetClass="path" presetSubtype="0" accel="50000" decel="50000" fill="hold" nodeType="clickEffect">
                                  <p:stCondLst>
                                    <p:cond delay="0"/>
                                  </p:stCondLst>
                                  <p:childTnLst>
                                    <p:animMotion origin="layout" path="M 0.218882 -0.282960 L 0.241672 0.030492" pathEditMode="relative">
                                      <p:cBhvr>
                                        <p:cTn id="67" dur="1000" fill="hold"/>
                                        <p:tgtEl>
                                          <p:spTgt spid="13"/>
                                        </p:tgtEl>
                                        <p:attrNameLst>
                                          <p:attrName>ppt_x</p:attrName>
                                          <p:attrName>ppt_y</p:attrName>
                                        </p:attrNameLst>
                                      </p:cBhvr>
                                    </p:animMotion>
                                  </p:childTnLst>
                                </p:cTn>
                              </p:par>
                            </p:childTnLst>
                          </p:cTn>
                        </p:par>
                      </p:childTnLst>
                    </p:cTn>
                  </p:par>
                  <p:par>
                    <p:cTn id="68" fill="hold">
                      <p:stCondLst>
                        <p:cond delay="indefinite"/>
                      </p:stCondLst>
                      <p:childTnLst>
                        <p:par>
                          <p:cTn id="69" fill="hold">
                            <p:stCondLst>
                              <p:cond delay="0"/>
                            </p:stCondLst>
                            <p:childTnLst>
                              <p:par>
                                <p:cTn id="70" presetID="-1" presetClass="path" presetSubtype="0" accel="50000" decel="50000" fill="hold" nodeType="clickEffect">
                                  <p:stCondLst>
                                    <p:cond delay="0"/>
                                  </p:stCondLst>
                                  <p:childTnLst>
                                    <p:animMotion origin="layout" path="M 0.241672 0.030492 L 0.416468 -0.061963" pathEditMode="relative">
                                      <p:cBhvr>
                                        <p:cTn id="71" dur="1000" fill="hold"/>
                                        <p:tgtEl>
                                          <p:spTgt spid="13"/>
                                        </p:tgtEl>
                                        <p:attrNameLst>
                                          <p:attrName>ppt_x</p:attrName>
                                          <p:attrName>ppt_y</p:attrName>
                                        </p:attrNameLst>
                                      </p:cBhvr>
                                    </p:animMotion>
                                  </p:childTnLst>
                                </p:cTn>
                              </p:par>
                            </p:childTnLst>
                          </p:cTn>
                        </p:par>
                      </p:childTnLst>
                    </p:cTn>
                  </p:par>
                  <p:par>
                    <p:cTn id="72" fill="hold">
                      <p:stCondLst>
                        <p:cond delay="indefinite"/>
                      </p:stCondLst>
                      <p:childTnLst>
                        <p:par>
                          <p:cTn id="73" fill="hold">
                            <p:stCondLst>
                              <p:cond delay="0"/>
                            </p:stCondLst>
                            <p:childTnLst>
                              <p:par>
                                <p:cTn id="74" presetID="-1" presetClass="path" presetSubtype="0" accel="50000" decel="50000" fill="hold" nodeType="clickEffect">
                                  <p:stCondLst>
                                    <p:cond delay="0"/>
                                  </p:stCondLst>
                                  <p:childTnLst>
                                    <p:animMotion origin="layout" path="M 0.416468 -0.061963 L 0.512871 -0.172644" pathEditMode="relative">
                                      <p:cBhvr>
                                        <p:cTn id="75" dur="1000" fill="hold"/>
                                        <p:tgtEl>
                                          <p:spTgt spid="13"/>
                                        </p:tgtEl>
                                        <p:attrNameLst>
                                          <p:attrName>ppt_x</p:attrName>
                                          <p:attrName>ppt_y</p:attrName>
                                        </p:attrNameLst>
                                      </p:cBhvr>
                                    </p:animMotion>
                                  </p:childTnLst>
                                </p:cTn>
                              </p:par>
                            </p:childTnLst>
                          </p:cTn>
                        </p:par>
                      </p:childTnLst>
                    </p:cTn>
                  </p:par>
                  <p:par>
                    <p:cTn id="76" fill="hold">
                      <p:stCondLst>
                        <p:cond delay="indefinite"/>
                      </p:stCondLst>
                      <p:childTnLst>
                        <p:par>
                          <p:cTn id="77" fill="hold">
                            <p:stCondLst>
                              <p:cond delay="0"/>
                            </p:stCondLst>
                            <p:childTnLst>
                              <p:par>
                                <p:cTn id="78" presetID="-1" presetClass="path" presetSubtype="0" accel="50000" decel="50000" fill="hold" nodeType="clickEffect">
                                  <p:stCondLst>
                                    <p:cond delay="0"/>
                                  </p:stCondLst>
                                  <p:childTnLst>
                                    <p:animMotion origin="layout" path="M 0.512871 -0.172644 L 0.512871 -0.628391" pathEditMode="relative">
                                      <p:cBhvr>
                                        <p:cTn id="79" dur="1000" fill="hold"/>
                                        <p:tgtEl>
                                          <p:spTgt spid="13"/>
                                        </p:tgtEl>
                                        <p:attrNameLst>
                                          <p:attrName>ppt_x</p:attrName>
                                          <p:attrName>ppt_y</p:attrName>
                                        </p:attrNameLst>
                                      </p:cBhvr>
                                    </p:animMotion>
                                  </p:childTnLst>
                                </p:cTn>
                              </p:par>
                            </p:childTnLst>
                          </p:cTn>
                        </p:par>
                      </p:childTnLst>
                    </p:cTn>
                  </p:par>
                  <p:par>
                    <p:cTn id="80" fill="hold">
                      <p:stCondLst>
                        <p:cond delay="indefinite"/>
                      </p:stCondLst>
                      <p:childTnLst>
                        <p:par>
                          <p:cTn id="81" fill="hold">
                            <p:stCondLst>
                              <p:cond delay="0"/>
                            </p:stCondLst>
                            <p:childTnLst>
                              <p:par>
                                <p:cTn id="82" presetID="-1" presetClass="path" presetSubtype="0" accel="50000" decel="50000" fill="hold" nodeType="clickEffect">
                                  <p:stCondLst>
                                    <p:cond delay="0"/>
                                  </p:stCondLst>
                                  <p:childTnLst>
                                    <p:animMotion origin="layout" path="M 0.512871 -0.628391 L 0.614601 -0.245827" pathEditMode="relative">
                                      <p:cBhvr>
                                        <p:cTn id="83" dur="1000" fill="hold"/>
                                        <p:tgtEl>
                                          <p:spTgt spid="13"/>
                                        </p:tgtEl>
                                        <p:attrNameLst>
                                          <p:attrName>ppt_x</p:attrName>
                                          <p:attrName>ppt_y</p:attrName>
                                        </p:attrNameLst>
                                      </p:cBhvr>
                                    </p:animMotion>
                                  </p:childTnLst>
                                </p:cTn>
                              </p:par>
                            </p:childTnLst>
                          </p:cTn>
                        </p:par>
                        <p:par>
                          <p:cTn id="84" fill="hold">
                            <p:stCondLst>
                              <p:cond delay="1000"/>
                            </p:stCondLst>
                            <p:childTnLst>
                              <p:par>
                                <p:cTn id="85" presetID="4" presetClass="entr" presetSubtype="32" fill="hold" grpId="0" nodeType="afterEffect">
                                  <p:stCondLst>
                                    <p:cond delay="0"/>
                                  </p:stCondLst>
                                  <p:iterate>
                                    <p:tmAbs val="0"/>
                                  </p:iterate>
                                  <p:childTnLst>
                                    <p:set>
                                      <p:cBhvr>
                                        <p:cTn id="86" fill="hold"/>
                                        <p:tgtEl>
                                          <p:spTgt spid="21"/>
                                        </p:tgtEl>
                                        <p:attrNameLst>
                                          <p:attrName>style.visibility</p:attrName>
                                        </p:attrNameLst>
                                      </p:cBhvr>
                                      <p:to>
                                        <p:strVal val="visible"/>
                                      </p:to>
                                    </p:set>
                                    <p:animEffect transition="in" filter="box(out)">
                                      <p:cBhvr>
                                        <p:cTn id="87" dur="200"/>
                                        <p:tgtEl>
                                          <p:spTgt spid="21"/>
                                        </p:tgtEl>
                                      </p:cBhvr>
                                    </p:animEffect>
                                  </p:childTnLst>
                                </p:cTn>
                              </p:par>
                            </p:childTnLst>
                          </p:cTn>
                        </p:par>
                      </p:childTnLst>
                    </p:cTn>
                  </p:par>
                  <p:par>
                    <p:cTn id="88" fill="hold">
                      <p:stCondLst>
                        <p:cond delay="indefinite"/>
                      </p:stCondLst>
                      <p:childTnLst>
                        <p:par>
                          <p:cTn id="89" fill="hold">
                            <p:stCondLst>
                              <p:cond delay="0"/>
                            </p:stCondLst>
                            <p:childTnLst>
                              <p:par>
                                <p:cTn id="90" presetID="-1" presetClass="path" presetSubtype="0" accel="50000" decel="50000" fill="hold" nodeType="clickEffect">
                                  <p:stCondLst>
                                    <p:cond delay="0"/>
                                  </p:stCondLst>
                                  <p:childTnLst>
                                    <p:animMotion origin="layout" path="M 0.000000 0.000000 L -0.208851 0.030492" pathEditMode="relative">
                                      <p:cBhvr>
                                        <p:cTn id="91" dur="1000" fill="hold"/>
                                        <p:tgtEl>
                                          <p:spTgt spid="21"/>
                                        </p:tgtEl>
                                        <p:attrNameLst>
                                          <p:attrName>ppt_x</p:attrName>
                                          <p:attrName>ppt_y</p:attrName>
                                        </p:attrNameLst>
                                      </p:cBhvr>
                                    </p:animMotion>
                                  </p:childTnLst>
                                </p:cTn>
                              </p:par>
                            </p:childTnLst>
                          </p:cTn>
                        </p:par>
                      </p:childTnLst>
                    </p:cTn>
                  </p:par>
                  <p:par>
                    <p:cTn id="92" fill="hold">
                      <p:stCondLst>
                        <p:cond delay="indefinite"/>
                      </p:stCondLst>
                      <p:childTnLst>
                        <p:par>
                          <p:cTn id="93" fill="hold">
                            <p:stCondLst>
                              <p:cond delay="0"/>
                            </p:stCondLst>
                            <p:childTnLst>
                              <p:par>
                                <p:cTn id="94" presetID="-1" presetClass="path" presetSubtype="0" accel="50000" decel="50000" fill="hold" nodeType="clickEffect">
                                  <p:stCondLst>
                                    <p:cond delay="0"/>
                                  </p:stCondLst>
                                  <p:childTnLst>
                                    <p:animMotion origin="layout" path="M -0.208851 0.030492 L -0.274422 -0.678708" pathEditMode="relative">
                                      <p:cBhvr>
                                        <p:cTn id="95" dur="1000" fill="hold"/>
                                        <p:tgtEl>
                                          <p:spTgt spid="21"/>
                                        </p:tgtEl>
                                        <p:attrNameLst>
                                          <p:attrName>ppt_x</p:attrName>
                                          <p:attrName>ppt_y</p:attrName>
                                        </p:attrNameLst>
                                      </p:cBhvr>
                                    </p:animMotion>
                                  </p:childTnLst>
                                </p:cTn>
                              </p:par>
                            </p:childTnLst>
                          </p:cTn>
                        </p:par>
                      </p:childTnLst>
                    </p:cTn>
                  </p:par>
                  <p:par>
                    <p:cTn id="96" fill="hold">
                      <p:stCondLst>
                        <p:cond delay="indefinite"/>
                      </p:stCondLst>
                      <p:childTnLst>
                        <p:par>
                          <p:cTn id="97" fill="hold">
                            <p:stCondLst>
                              <p:cond delay="0"/>
                            </p:stCondLst>
                            <p:childTnLst>
                              <p:par>
                                <p:cTn id="98" presetID="-1" presetClass="path" presetSubtype="0" accel="50000" decel="50000" fill="hold" nodeType="clickEffect">
                                  <p:stCondLst>
                                    <p:cond delay="0"/>
                                  </p:stCondLst>
                                  <p:childTnLst>
                                    <p:animMotion origin="layout" path="M -0.274422 -0.678708 L 0.098357 -0.385747" pathEditMode="relative">
                                      <p:cBhvr>
                                        <p:cTn id="99" dur="1000" fill="hold"/>
                                        <p:tgtEl>
                                          <p:spTgt spid="21"/>
                                        </p:tgtEl>
                                        <p:attrNameLst>
                                          <p:attrName>ppt_x</p:attrName>
                                          <p:attrName>ppt_y</p:attrName>
                                        </p:attrNameLst>
                                      </p:cBhvr>
                                    </p:animMotion>
                                  </p:childTnLst>
                                </p:cTn>
                              </p:par>
                            </p:childTnLst>
                          </p:cTn>
                        </p:par>
                      </p:childTnLst>
                    </p:cTn>
                  </p:par>
                  <p:par>
                    <p:cTn id="100" fill="hold">
                      <p:stCondLst>
                        <p:cond delay="indefinite"/>
                      </p:stCondLst>
                      <p:childTnLst>
                        <p:par>
                          <p:cTn id="101" fill="hold">
                            <p:stCondLst>
                              <p:cond delay="0"/>
                            </p:stCondLst>
                            <p:childTnLst>
                              <p:par>
                                <p:cTn id="102" presetID="-1" presetClass="path" presetSubtype="0" accel="50000" decel="50000" fill="hold" nodeType="clickEffect">
                                  <p:stCondLst>
                                    <p:cond delay="0"/>
                                  </p:stCondLst>
                                  <p:childTnLst>
                                    <p:animMotion origin="layout" path="M 0.098357 -0.385747 L 0.218882 -0.282960" pathEditMode="relative">
                                      <p:cBhvr>
                                        <p:cTn id="103" dur="1000" fill="hold"/>
                                        <p:tgtEl>
                                          <p:spTgt spid="21"/>
                                        </p:tgtEl>
                                        <p:attrNameLst>
                                          <p:attrName>ppt_x</p:attrName>
                                          <p:attrName>ppt_y</p:attrName>
                                        </p:attrNameLst>
                                      </p:cBhvr>
                                    </p:animMotion>
                                  </p:childTnLst>
                                </p:cTn>
                              </p:par>
                            </p:childTnLst>
                          </p:cTn>
                        </p:par>
                      </p:childTnLst>
                    </p:cTn>
                  </p:par>
                  <p:par>
                    <p:cTn id="104" fill="hold">
                      <p:stCondLst>
                        <p:cond delay="indefinite"/>
                      </p:stCondLst>
                      <p:childTnLst>
                        <p:par>
                          <p:cTn id="105" fill="hold">
                            <p:stCondLst>
                              <p:cond delay="0"/>
                            </p:stCondLst>
                            <p:childTnLst>
                              <p:par>
                                <p:cTn id="106" presetID="-1" presetClass="path" presetSubtype="0" accel="50000" decel="50000" fill="hold" nodeType="clickEffect">
                                  <p:stCondLst>
                                    <p:cond delay="0"/>
                                  </p:stCondLst>
                                  <p:childTnLst>
                                    <p:animMotion origin="layout" path="M 0.218882 -0.282960 L 0.241672 0.030492" pathEditMode="relative">
                                      <p:cBhvr>
                                        <p:cTn id="107" dur="1000" fill="hold"/>
                                        <p:tgtEl>
                                          <p:spTgt spid="21"/>
                                        </p:tgtEl>
                                        <p:attrNameLst>
                                          <p:attrName>ppt_x</p:attrName>
                                          <p:attrName>ppt_y</p:attrName>
                                        </p:attrNameLst>
                                      </p:cBhvr>
                                    </p:animMotion>
                                  </p:childTnLst>
                                </p:cTn>
                              </p:par>
                            </p:childTnLst>
                          </p:cTn>
                        </p:par>
                      </p:childTnLst>
                    </p:cTn>
                  </p:par>
                  <p:par>
                    <p:cTn id="108" fill="hold">
                      <p:stCondLst>
                        <p:cond delay="indefinite"/>
                      </p:stCondLst>
                      <p:childTnLst>
                        <p:par>
                          <p:cTn id="109" fill="hold">
                            <p:stCondLst>
                              <p:cond delay="0"/>
                            </p:stCondLst>
                            <p:childTnLst>
                              <p:par>
                                <p:cTn id="110" presetID="-1" presetClass="path" presetSubtype="0" accel="50000" decel="50000" fill="hold" nodeType="clickEffect">
                                  <p:stCondLst>
                                    <p:cond delay="0"/>
                                  </p:stCondLst>
                                  <p:childTnLst>
                                    <p:animMotion origin="layout" path="M 0.241672 0.030492 L 0.416468 -0.061963" pathEditMode="relative">
                                      <p:cBhvr>
                                        <p:cTn id="111" dur="1000" fill="hold"/>
                                        <p:tgtEl>
                                          <p:spTgt spid="21"/>
                                        </p:tgtEl>
                                        <p:attrNameLst>
                                          <p:attrName>ppt_x</p:attrName>
                                          <p:attrName>ppt_y</p:attrName>
                                        </p:attrNameLst>
                                      </p:cBhvr>
                                    </p:animMotion>
                                  </p:childTnLst>
                                </p:cTn>
                              </p:par>
                            </p:childTnLst>
                          </p:cTn>
                        </p:par>
                      </p:childTnLst>
                    </p:cTn>
                  </p:par>
                  <p:par>
                    <p:cTn id="112" fill="hold">
                      <p:stCondLst>
                        <p:cond delay="indefinite"/>
                      </p:stCondLst>
                      <p:childTnLst>
                        <p:par>
                          <p:cTn id="113" fill="hold">
                            <p:stCondLst>
                              <p:cond delay="0"/>
                            </p:stCondLst>
                            <p:childTnLst>
                              <p:par>
                                <p:cTn id="114" presetID="-1" presetClass="path" presetSubtype="0" accel="50000" decel="50000" fill="hold" nodeType="clickEffect">
                                  <p:stCondLst>
                                    <p:cond delay="0"/>
                                  </p:stCondLst>
                                  <p:childTnLst>
                                    <p:animMotion origin="layout" path="M 0.416468 -0.061963 L 0.512871 -0.172644" pathEditMode="relative">
                                      <p:cBhvr>
                                        <p:cTn id="115" dur="1000" fill="hold"/>
                                        <p:tgtEl>
                                          <p:spTgt spid="21"/>
                                        </p:tgtEl>
                                        <p:attrNameLst>
                                          <p:attrName>ppt_x</p:attrName>
                                          <p:attrName>ppt_y</p:attrName>
                                        </p:attrNameLst>
                                      </p:cBhvr>
                                    </p:animMotion>
                                  </p:childTnLst>
                                </p:cTn>
                              </p:par>
                            </p:childTnLst>
                          </p:cTn>
                        </p:par>
                      </p:childTnLst>
                    </p:cTn>
                  </p:par>
                  <p:par>
                    <p:cTn id="116" fill="hold">
                      <p:stCondLst>
                        <p:cond delay="indefinite"/>
                      </p:stCondLst>
                      <p:childTnLst>
                        <p:par>
                          <p:cTn id="117" fill="hold">
                            <p:stCondLst>
                              <p:cond delay="0"/>
                            </p:stCondLst>
                            <p:childTnLst>
                              <p:par>
                                <p:cTn id="118" presetID="-1" presetClass="path" presetSubtype="0" accel="50000" decel="50000" fill="hold" nodeType="clickEffect">
                                  <p:stCondLst>
                                    <p:cond delay="0"/>
                                  </p:stCondLst>
                                  <p:childTnLst>
                                    <p:animMotion origin="layout" path="M 0.512871 -0.172644 L 0.512871 -0.628391" pathEditMode="relative">
                                      <p:cBhvr>
                                        <p:cTn id="119" dur="1000" fill="hold"/>
                                        <p:tgtEl>
                                          <p:spTgt spid="21"/>
                                        </p:tgtEl>
                                        <p:attrNameLst>
                                          <p:attrName>ppt_x</p:attrName>
                                          <p:attrName>ppt_y</p:attrName>
                                        </p:attrNameLst>
                                      </p:cBhvr>
                                    </p:animMotion>
                                  </p:childTnLst>
                                </p:cTn>
                              </p:par>
                            </p:childTnLst>
                          </p:cTn>
                        </p:par>
                      </p:childTnLst>
                    </p:cTn>
                  </p:par>
                  <p:par>
                    <p:cTn id="120" fill="hold">
                      <p:stCondLst>
                        <p:cond delay="indefinite"/>
                      </p:stCondLst>
                      <p:childTnLst>
                        <p:par>
                          <p:cTn id="121" fill="hold">
                            <p:stCondLst>
                              <p:cond delay="0"/>
                            </p:stCondLst>
                            <p:childTnLst>
                              <p:par>
                                <p:cTn id="122" presetID="-1" presetClass="path" presetSubtype="0" accel="50000" decel="50000" fill="hold" nodeType="clickEffect">
                                  <p:stCondLst>
                                    <p:cond delay="0"/>
                                  </p:stCondLst>
                                  <p:childTnLst>
                                    <p:animMotion origin="layout" path="M 0.512871 -0.628391 L 0.614601 -0.245827" pathEditMode="relative">
                                      <p:cBhvr>
                                        <p:cTn id="123" dur="1000" fill="hold"/>
                                        <p:tgtEl>
                                          <p:spTgt spid="21"/>
                                        </p:tgtEl>
                                        <p:attrNameLst>
                                          <p:attrName>ppt_x</p:attrName>
                                          <p:attrName>ppt_y</p:attrName>
                                        </p:attrNameLst>
                                      </p:cBhvr>
                                    </p:animMotion>
                                  </p:childTnLst>
                                </p:cTn>
                              </p:par>
                            </p:childTnLst>
                          </p:cTn>
                        </p:par>
                        <p:par>
                          <p:cTn id="124" fill="hold">
                            <p:stCondLst>
                              <p:cond delay="1000"/>
                            </p:stCondLst>
                            <p:childTnLst>
                              <p:par>
                                <p:cTn id="125" presetID="4" presetClass="entr" presetSubtype="32" fill="hold" grpId="0" nodeType="afterEffect">
                                  <p:stCondLst>
                                    <p:cond delay="0"/>
                                  </p:stCondLst>
                                  <p:iterate>
                                    <p:tmAbs val="0"/>
                                  </p:iterate>
                                  <p:childTnLst>
                                    <p:set>
                                      <p:cBhvr>
                                        <p:cTn id="126" fill="hold"/>
                                        <p:tgtEl>
                                          <p:spTgt spid="19"/>
                                        </p:tgtEl>
                                        <p:attrNameLst>
                                          <p:attrName>style.visibility</p:attrName>
                                        </p:attrNameLst>
                                      </p:cBhvr>
                                      <p:to>
                                        <p:strVal val="visible"/>
                                      </p:to>
                                    </p:set>
                                    <p:animEffect transition="in" filter="box(out)">
                                      <p:cBhvr>
                                        <p:cTn id="127" dur="200"/>
                                        <p:tgtEl>
                                          <p:spTgt spid="19"/>
                                        </p:tgtEl>
                                      </p:cBhvr>
                                    </p:animEffect>
                                  </p:childTnLst>
                                </p:cTn>
                              </p:par>
                            </p:childTnLst>
                          </p:cTn>
                        </p:par>
                      </p:childTnLst>
                    </p:cTn>
                  </p:par>
                  <p:par>
                    <p:cTn id="128" fill="hold">
                      <p:stCondLst>
                        <p:cond delay="indefinite"/>
                      </p:stCondLst>
                      <p:childTnLst>
                        <p:par>
                          <p:cTn id="129" fill="hold">
                            <p:stCondLst>
                              <p:cond delay="0"/>
                            </p:stCondLst>
                            <p:childTnLst>
                              <p:par>
                                <p:cTn id="130" presetID="-1" presetClass="path" presetSubtype="0" accel="50000" decel="50000" fill="hold" nodeType="clickEffect">
                                  <p:stCondLst>
                                    <p:cond delay="0"/>
                                  </p:stCondLst>
                                  <p:childTnLst>
                                    <p:animMotion origin="layout" path="M 0.000000 0.000000 L -0.208851 0.030492" pathEditMode="relative">
                                      <p:cBhvr>
                                        <p:cTn id="131" dur="1000" fill="hold"/>
                                        <p:tgtEl>
                                          <p:spTgt spid="19"/>
                                        </p:tgtEl>
                                        <p:attrNameLst>
                                          <p:attrName>ppt_x</p:attrName>
                                          <p:attrName>ppt_y</p:attrName>
                                        </p:attrNameLst>
                                      </p:cBhvr>
                                    </p:animMotion>
                                  </p:childTnLst>
                                </p:cTn>
                              </p:par>
                            </p:childTnLst>
                          </p:cTn>
                        </p:par>
                      </p:childTnLst>
                    </p:cTn>
                  </p:par>
                  <p:par>
                    <p:cTn id="132" fill="hold">
                      <p:stCondLst>
                        <p:cond delay="indefinite"/>
                      </p:stCondLst>
                      <p:childTnLst>
                        <p:par>
                          <p:cTn id="133" fill="hold">
                            <p:stCondLst>
                              <p:cond delay="0"/>
                            </p:stCondLst>
                            <p:childTnLst>
                              <p:par>
                                <p:cTn id="134" presetID="-1" presetClass="path" presetSubtype="0" accel="50000" decel="50000" fill="hold" nodeType="clickEffect">
                                  <p:stCondLst>
                                    <p:cond delay="0"/>
                                  </p:stCondLst>
                                  <p:childTnLst>
                                    <p:animMotion origin="layout" path="M -0.208851 0.030492 L -0.274422 -0.678708" pathEditMode="relative">
                                      <p:cBhvr>
                                        <p:cTn id="135" dur="1000" fill="hold"/>
                                        <p:tgtEl>
                                          <p:spTgt spid="19"/>
                                        </p:tgtEl>
                                        <p:attrNameLst>
                                          <p:attrName>ppt_x</p:attrName>
                                          <p:attrName>ppt_y</p:attrName>
                                        </p:attrNameLst>
                                      </p:cBhvr>
                                    </p:animMotion>
                                  </p:childTnLst>
                                </p:cTn>
                              </p:par>
                            </p:childTnLst>
                          </p:cTn>
                        </p:par>
                      </p:childTnLst>
                    </p:cTn>
                  </p:par>
                  <p:par>
                    <p:cTn id="136" fill="hold">
                      <p:stCondLst>
                        <p:cond delay="indefinite"/>
                      </p:stCondLst>
                      <p:childTnLst>
                        <p:par>
                          <p:cTn id="137" fill="hold">
                            <p:stCondLst>
                              <p:cond delay="0"/>
                            </p:stCondLst>
                            <p:childTnLst>
                              <p:par>
                                <p:cTn id="138" presetID="-1" presetClass="path" presetSubtype="0" accel="50000" decel="50000" fill="hold" nodeType="clickEffect">
                                  <p:stCondLst>
                                    <p:cond delay="0"/>
                                  </p:stCondLst>
                                  <p:childTnLst>
                                    <p:animMotion origin="layout" path="M -0.274422 -0.678708 L 0.098357 -0.385747" pathEditMode="relative">
                                      <p:cBhvr>
                                        <p:cTn id="139" dur="1000" fill="hold"/>
                                        <p:tgtEl>
                                          <p:spTgt spid="19"/>
                                        </p:tgtEl>
                                        <p:attrNameLst>
                                          <p:attrName>ppt_x</p:attrName>
                                          <p:attrName>ppt_y</p:attrName>
                                        </p:attrNameLst>
                                      </p:cBhvr>
                                    </p:animMotion>
                                  </p:childTnLst>
                                </p:cTn>
                              </p:par>
                            </p:childTnLst>
                          </p:cTn>
                        </p:par>
                      </p:childTnLst>
                    </p:cTn>
                  </p:par>
                  <p:par>
                    <p:cTn id="140" fill="hold">
                      <p:stCondLst>
                        <p:cond delay="indefinite"/>
                      </p:stCondLst>
                      <p:childTnLst>
                        <p:par>
                          <p:cTn id="141" fill="hold">
                            <p:stCondLst>
                              <p:cond delay="0"/>
                            </p:stCondLst>
                            <p:childTnLst>
                              <p:par>
                                <p:cTn id="142" presetID="-1" presetClass="path" presetSubtype="0" accel="50000" decel="50000" fill="hold" nodeType="clickEffect">
                                  <p:stCondLst>
                                    <p:cond delay="0"/>
                                  </p:stCondLst>
                                  <p:childTnLst>
                                    <p:animMotion origin="layout" path="M 0.098357 -0.385747 L 0.218882 -0.282960" pathEditMode="relative">
                                      <p:cBhvr>
                                        <p:cTn id="143" dur="1000" fill="hold"/>
                                        <p:tgtEl>
                                          <p:spTgt spid="19"/>
                                        </p:tgtEl>
                                        <p:attrNameLst>
                                          <p:attrName>ppt_x</p:attrName>
                                          <p:attrName>ppt_y</p:attrName>
                                        </p:attrNameLst>
                                      </p:cBhvr>
                                    </p:animMotion>
                                  </p:childTnLst>
                                </p:cTn>
                              </p:par>
                            </p:childTnLst>
                          </p:cTn>
                        </p:par>
                      </p:childTnLst>
                    </p:cTn>
                  </p:par>
                  <p:par>
                    <p:cTn id="144" fill="hold">
                      <p:stCondLst>
                        <p:cond delay="indefinite"/>
                      </p:stCondLst>
                      <p:childTnLst>
                        <p:par>
                          <p:cTn id="145" fill="hold">
                            <p:stCondLst>
                              <p:cond delay="0"/>
                            </p:stCondLst>
                            <p:childTnLst>
                              <p:par>
                                <p:cTn id="146" presetID="-1" presetClass="path" presetSubtype="0" accel="50000" decel="50000" fill="hold" nodeType="clickEffect">
                                  <p:stCondLst>
                                    <p:cond delay="0"/>
                                  </p:stCondLst>
                                  <p:childTnLst>
                                    <p:animMotion origin="layout" path="M 0.218882 -0.282960 L 0.241672 0.030492" pathEditMode="relative">
                                      <p:cBhvr>
                                        <p:cTn id="147" dur="1000" fill="hold"/>
                                        <p:tgtEl>
                                          <p:spTgt spid="19"/>
                                        </p:tgtEl>
                                        <p:attrNameLst>
                                          <p:attrName>ppt_x</p:attrName>
                                          <p:attrName>ppt_y</p:attrName>
                                        </p:attrNameLst>
                                      </p:cBhvr>
                                    </p:animMotion>
                                  </p:childTnLst>
                                </p:cTn>
                              </p:par>
                            </p:childTnLst>
                          </p:cTn>
                        </p:par>
                      </p:childTnLst>
                    </p:cTn>
                  </p:par>
                  <p:par>
                    <p:cTn id="148" fill="hold">
                      <p:stCondLst>
                        <p:cond delay="indefinite"/>
                      </p:stCondLst>
                      <p:childTnLst>
                        <p:par>
                          <p:cTn id="149" fill="hold">
                            <p:stCondLst>
                              <p:cond delay="0"/>
                            </p:stCondLst>
                            <p:childTnLst>
                              <p:par>
                                <p:cTn id="150" presetID="-1" presetClass="path" presetSubtype="0" accel="50000" decel="50000" fill="hold" nodeType="clickEffect">
                                  <p:stCondLst>
                                    <p:cond delay="0"/>
                                  </p:stCondLst>
                                  <p:childTnLst>
                                    <p:animMotion origin="layout" path="M 0.241672 0.030492 L 0.416468 -0.061963" pathEditMode="relative">
                                      <p:cBhvr>
                                        <p:cTn id="151" dur="1000" fill="hold"/>
                                        <p:tgtEl>
                                          <p:spTgt spid="19"/>
                                        </p:tgtEl>
                                        <p:attrNameLst>
                                          <p:attrName>ppt_x</p:attrName>
                                          <p:attrName>ppt_y</p:attrName>
                                        </p:attrNameLst>
                                      </p:cBhvr>
                                    </p:animMotion>
                                  </p:childTnLst>
                                </p:cTn>
                              </p:par>
                            </p:childTnLst>
                          </p:cTn>
                        </p:par>
                      </p:childTnLst>
                    </p:cTn>
                  </p:par>
                  <p:par>
                    <p:cTn id="152" fill="hold">
                      <p:stCondLst>
                        <p:cond delay="indefinite"/>
                      </p:stCondLst>
                      <p:childTnLst>
                        <p:par>
                          <p:cTn id="153" fill="hold">
                            <p:stCondLst>
                              <p:cond delay="0"/>
                            </p:stCondLst>
                            <p:childTnLst>
                              <p:par>
                                <p:cTn id="154" presetID="-1" presetClass="path" presetSubtype="0" accel="50000" decel="50000" fill="hold" nodeType="clickEffect">
                                  <p:stCondLst>
                                    <p:cond delay="0"/>
                                  </p:stCondLst>
                                  <p:childTnLst>
                                    <p:animMotion origin="layout" path="M 0.416468 -0.061963 L 0.512871 -0.172644" pathEditMode="relative">
                                      <p:cBhvr>
                                        <p:cTn id="155" dur="1000" fill="hold"/>
                                        <p:tgtEl>
                                          <p:spTgt spid="19"/>
                                        </p:tgtEl>
                                        <p:attrNameLst>
                                          <p:attrName>ppt_x</p:attrName>
                                          <p:attrName>ppt_y</p:attrName>
                                        </p:attrNameLst>
                                      </p:cBhvr>
                                    </p:animMotion>
                                  </p:childTnLst>
                                </p:cTn>
                              </p:par>
                            </p:childTnLst>
                          </p:cTn>
                        </p:par>
                      </p:childTnLst>
                    </p:cTn>
                  </p:par>
                  <p:par>
                    <p:cTn id="156" fill="hold">
                      <p:stCondLst>
                        <p:cond delay="indefinite"/>
                      </p:stCondLst>
                      <p:childTnLst>
                        <p:par>
                          <p:cTn id="157" fill="hold">
                            <p:stCondLst>
                              <p:cond delay="0"/>
                            </p:stCondLst>
                            <p:childTnLst>
                              <p:par>
                                <p:cTn id="158" presetID="-1" presetClass="path" presetSubtype="0" accel="50000" decel="50000" fill="hold" nodeType="clickEffect">
                                  <p:stCondLst>
                                    <p:cond delay="0"/>
                                  </p:stCondLst>
                                  <p:childTnLst>
                                    <p:animMotion origin="layout" path="M 0.512871 -0.172644 L 0.512871 -0.628391" pathEditMode="relative">
                                      <p:cBhvr>
                                        <p:cTn id="159" dur="1000" fill="hold"/>
                                        <p:tgtEl>
                                          <p:spTgt spid="19"/>
                                        </p:tgtEl>
                                        <p:attrNameLst>
                                          <p:attrName>ppt_x</p:attrName>
                                          <p:attrName>ppt_y</p:attrName>
                                        </p:attrNameLst>
                                      </p:cBhvr>
                                    </p:animMotion>
                                  </p:childTnLst>
                                </p:cTn>
                              </p:par>
                            </p:childTnLst>
                          </p:cTn>
                        </p:par>
                      </p:childTnLst>
                    </p:cTn>
                  </p:par>
                  <p:par>
                    <p:cTn id="160" fill="hold">
                      <p:stCondLst>
                        <p:cond delay="indefinite"/>
                      </p:stCondLst>
                      <p:childTnLst>
                        <p:par>
                          <p:cTn id="161" fill="hold">
                            <p:stCondLst>
                              <p:cond delay="0"/>
                            </p:stCondLst>
                            <p:childTnLst>
                              <p:par>
                                <p:cTn id="162" presetID="-1" presetClass="path" presetSubtype="0" accel="50000" decel="50000" fill="hold" nodeType="clickEffect">
                                  <p:stCondLst>
                                    <p:cond delay="0"/>
                                  </p:stCondLst>
                                  <p:childTnLst>
                                    <p:animMotion origin="layout" path="M 0.512871 -0.628391 L 0.614601 -0.245827" pathEditMode="relative">
                                      <p:cBhvr>
                                        <p:cTn id="163" dur="1000" fill="hold"/>
                                        <p:tgtEl>
                                          <p:spTgt spid="19"/>
                                        </p:tgtEl>
                                        <p:attrNameLst>
                                          <p:attrName>ppt_x</p:attrName>
                                          <p:attrName>ppt_y</p:attrName>
                                        </p:attrNameLst>
                                      </p:cBhvr>
                                    </p:animMotion>
                                  </p:childTnLst>
                                </p:cTn>
                              </p:par>
                            </p:childTnLst>
                          </p:cTn>
                        </p:par>
                        <p:par>
                          <p:cTn id="164" fill="hold">
                            <p:stCondLst>
                              <p:cond delay="1000"/>
                            </p:stCondLst>
                            <p:childTnLst>
                              <p:par>
                                <p:cTn id="165" presetID="4" presetClass="entr" presetSubtype="32" fill="hold" grpId="0" nodeType="afterEffect">
                                  <p:stCondLst>
                                    <p:cond delay="0"/>
                                  </p:stCondLst>
                                  <p:iterate>
                                    <p:tmAbs val="0"/>
                                  </p:iterate>
                                  <p:childTnLst>
                                    <p:set>
                                      <p:cBhvr>
                                        <p:cTn id="166" fill="hold"/>
                                        <p:tgtEl>
                                          <p:spTgt spid="31"/>
                                        </p:tgtEl>
                                        <p:attrNameLst>
                                          <p:attrName>style.visibility</p:attrName>
                                        </p:attrNameLst>
                                      </p:cBhvr>
                                      <p:to>
                                        <p:strVal val="visible"/>
                                      </p:to>
                                    </p:set>
                                    <p:animEffect transition="in" filter="box(out)">
                                      <p:cBhvr>
                                        <p:cTn id="167" dur="200"/>
                                        <p:tgtEl>
                                          <p:spTgt spid="31"/>
                                        </p:tgtEl>
                                      </p:cBhvr>
                                    </p:animEffect>
                                  </p:childTnLst>
                                </p:cTn>
                              </p:par>
                            </p:childTnLst>
                          </p:cTn>
                        </p:par>
                      </p:childTnLst>
                    </p:cTn>
                  </p:par>
                  <p:par>
                    <p:cTn id="168" fill="hold">
                      <p:stCondLst>
                        <p:cond delay="indefinite"/>
                      </p:stCondLst>
                      <p:childTnLst>
                        <p:par>
                          <p:cTn id="169" fill="hold">
                            <p:stCondLst>
                              <p:cond delay="0"/>
                            </p:stCondLst>
                            <p:childTnLst>
                              <p:par>
                                <p:cTn id="170" presetID="-1" presetClass="path" presetSubtype="0" accel="50000" decel="50000" fill="hold" nodeType="clickEffect">
                                  <p:stCondLst>
                                    <p:cond delay="0"/>
                                  </p:stCondLst>
                                  <p:childTnLst>
                                    <p:animMotion origin="layout" path="M 0.000000 0.000000 L -0.208851 0.030492" pathEditMode="relative">
                                      <p:cBhvr>
                                        <p:cTn id="171" dur="1000" fill="hold"/>
                                        <p:tgtEl>
                                          <p:spTgt spid="31"/>
                                        </p:tgtEl>
                                        <p:attrNameLst>
                                          <p:attrName>ppt_x</p:attrName>
                                          <p:attrName>ppt_y</p:attrName>
                                        </p:attrNameLst>
                                      </p:cBhvr>
                                    </p:animMotion>
                                  </p:childTnLst>
                                </p:cTn>
                              </p:par>
                            </p:childTnLst>
                          </p:cTn>
                        </p:par>
                      </p:childTnLst>
                    </p:cTn>
                  </p:par>
                  <p:par>
                    <p:cTn id="172" fill="hold">
                      <p:stCondLst>
                        <p:cond delay="indefinite"/>
                      </p:stCondLst>
                      <p:childTnLst>
                        <p:par>
                          <p:cTn id="173" fill="hold">
                            <p:stCondLst>
                              <p:cond delay="0"/>
                            </p:stCondLst>
                            <p:childTnLst>
                              <p:par>
                                <p:cTn id="174" presetID="-1" presetClass="path" presetSubtype="0" accel="50000" decel="50000" fill="hold" nodeType="clickEffect">
                                  <p:stCondLst>
                                    <p:cond delay="0"/>
                                  </p:stCondLst>
                                  <p:childTnLst>
                                    <p:animMotion origin="layout" path="M -0.208851 0.030492 L -0.274422 -0.678708" pathEditMode="relative">
                                      <p:cBhvr>
                                        <p:cTn id="175" dur="1000" fill="hold"/>
                                        <p:tgtEl>
                                          <p:spTgt spid="31"/>
                                        </p:tgtEl>
                                        <p:attrNameLst>
                                          <p:attrName>ppt_x</p:attrName>
                                          <p:attrName>ppt_y</p:attrName>
                                        </p:attrNameLst>
                                      </p:cBhvr>
                                    </p:animMotion>
                                  </p:childTnLst>
                                </p:cTn>
                              </p:par>
                            </p:childTnLst>
                          </p:cTn>
                        </p:par>
                      </p:childTnLst>
                    </p:cTn>
                  </p:par>
                  <p:par>
                    <p:cTn id="176" fill="hold">
                      <p:stCondLst>
                        <p:cond delay="indefinite"/>
                      </p:stCondLst>
                      <p:childTnLst>
                        <p:par>
                          <p:cTn id="177" fill="hold">
                            <p:stCondLst>
                              <p:cond delay="0"/>
                            </p:stCondLst>
                            <p:childTnLst>
                              <p:par>
                                <p:cTn id="178" presetID="-1" presetClass="path" presetSubtype="0" accel="50000" decel="50000" fill="hold" nodeType="clickEffect">
                                  <p:stCondLst>
                                    <p:cond delay="0"/>
                                  </p:stCondLst>
                                  <p:childTnLst>
                                    <p:animMotion origin="layout" path="M -0.274422 -0.678708 L 0.098357 -0.385747" pathEditMode="relative">
                                      <p:cBhvr>
                                        <p:cTn id="179" dur="1000" fill="hold"/>
                                        <p:tgtEl>
                                          <p:spTgt spid="31"/>
                                        </p:tgtEl>
                                        <p:attrNameLst>
                                          <p:attrName>ppt_x</p:attrName>
                                          <p:attrName>ppt_y</p:attrName>
                                        </p:attrNameLst>
                                      </p:cBhvr>
                                    </p:animMotion>
                                  </p:childTnLst>
                                </p:cTn>
                              </p:par>
                            </p:childTnLst>
                          </p:cTn>
                        </p:par>
                      </p:childTnLst>
                    </p:cTn>
                  </p:par>
                  <p:par>
                    <p:cTn id="180" fill="hold">
                      <p:stCondLst>
                        <p:cond delay="indefinite"/>
                      </p:stCondLst>
                      <p:childTnLst>
                        <p:par>
                          <p:cTn id="181" fill="hold">
                            <p:stCondLst>
                              <p:cond delay="0"/>
                            </p:stCondLst>
                            <p:childTnLst>
                              <p:par>
                                <p:cTn id="182" presetID="-1" presetClass="path" presetSubtype="0" accel="50000" decel="50000" fill="hold" nodeType="clickEffect">
                                  <p:stCondLst>
                                    <p:cond delay="0"/>
                                  </p:stCondLst>
                                  <p:childTnLst>
                                    <p:animMotion origin="layout" path="M 0.098357 -0.385747 L 0.218882 -0.282960" pathEditMode="relative">
                                      <p:cBhvr>
                                        <p:cTn id="183" dur="1000" fill="hold"/>
                                        <p:tgtEl>
                                          <p:spTgt spid="31"/>
                                        </p:tgtEl>
                                        <p:attrNameLst>
                                          <p:attrName>ppt_x</p:attrName>
                                          <p:attrName>ppt_y</p:attrName>
                                        </p:attrNameLst>
                                      </p:cBhvr>
                                    </p:animMotion>
                                  </p:childTnLst>
                                </p:cTn>
                              </p:par>
                            </p:childTnLst>
                          </p:cTn>
                        </p:par>
                      </p:childTnLst>
                    </p:cTn>
                  </p:par>
                  <p:par>
                    <p:cTn id="184" fill="hold">
                      <p:stCondLst>
                        <p:cond delay="indefinite"/>
                      </p:stCondLst>
                      <p:childTnLst>
                        <p:par>
                          <p:cTn id="185" fill="hold">
                            <p:stCondLst>
                              <p:cond delay="0"/>
                            </p:stCondLst>
                            <p:childTnLst>
                              <p:par>
                                <p:cTn id="186" presetID="-1" presetClass="path" presetSubtype="0" accel="50000" decel="50000" fill="hold" nodeType="clickEffect">
                                  <p:stCondLst>
                                    <p:cond delay="0"/>
                                  </p:stCondLst>
                                  <p:childTnLst>
                                    <p:animMotion origin="layout" path="M 0.218882 -0.282960 L 0.241672 0.030492" pathEditMode="relative">
                                      <p:cBhvr>
                                        <p:cTn id="187" dur="1000" fill="hold"/>
                                        <p:tgtEl>
                                          <p:spTgt spid="31"/>
                                        </p:tgtEl>
                                        <p:attrNameLst>
                                          <p:attrName>ppt_x</p:attrName>
                                          <p:attrName>ppt_y</p:attrName>
                                        </p:attrNameLst>
                                      </p:cBhvr>
                                    </p:animMotion>
                                  </p:childTnLst>
                                </p:cTn>
                              </p:par>
                            </p:childTnLst>
                          </p:cTn>
                        </p:par>
                      </p:childTnLst>
                    </p:cTn>
                  </p:par>
                  <p:par>
                    <p:cTn id="188" fill="hold">
                      <p:stCondLst>
                        <p:cond delay="indefinite"/>
                      </p:stCondLst>
                      <p:childTnLst>
                        <p:par>
                          <p:cTn id="189" fill="hold">
                            <p:stCondLst>
                              <p:cond delay="0"/>
                            </p:stCondLst>
                            <p:childTnLst>
                              <p:par>
                                <p:cTn id="190" presetID="-1" presetClass="path" presetSubtype="0" accel="50000" decel="50000" fill="hold" nodeType="clickEffect">
                                  <p:stCondLst>
                                    <p:cond delay="0"/>
                                  </p:stCondLst>
                                  <p:childTnLst>
                                    <p:animMotion origin="layout" path="M 0.241672 0.030492 L 0.416468 -0.061963" pathEditMode="relative">
                                      <p:cBhvr>
                                        <p:cTn id="191" dur="1000" fill="hold"/>
                                        <p:tgtEl>
                                          <p:spTgt spid="31"/>
                                        </p:tgtEl>
                                        <p:attrNameLst>
                                          <p:attrName>ppt_x</p:attrName>
                                          <p:attrName>ppt_y</p:attrName>
                                        </p:attrNameLst>
                                      </p:cBhvr>
                                    </p:animMotion>
                                  </p:childTnLst>
                                </p:cTn>
                              </p:par>
                            </p:childTnLst>
                          </p:cTn>
                        </p:par>
                      </p:childTnLst>
                    </p:cTn>
                  </p:par>
                  <p:par>
                    <p:cTn id="192" fill="hold">
                      <p:stCondLst>
                        <p:cond delay="indefinite"/>
                      </p:stCondLst>
                      <p:childTnLst>
                        <p:par>
                          <p:cTn id="193" fill="hold">
                            <p:stCondLst>
                              <p:cond delay="0"/>
                            </p:stCondLst>
                            <p:childTnLst>
                              <p:par>
                                <p:cTn id="194" presetID="-1" presetClass="path" presetSubtype="0" accel="50000" decel="50000" fill="hold" nodeType="clickEffect">
                                  <p:stCondLst>
                                    <p:cond delay="0"/>
                                  </p:stCondLst>
                                  <p:childTnLst>
                                    <p:animMotion origin="layout" path="M 0.416468 -0.061963 L 0.512871 -0.172644" pathEditMode="relative">
                                      <p:cBhvr>
                                        <p:cTn id="195" dur="1000" fill="hold"/>
                                        <p:tgtEl>
                                          <p:spTgt spid="31"/>
                                        </p:tgtEl>
                                        <p:attrNameLst>
                                          <p:attrName>ppt_x</p:attrName>
                                          <p:attrName>ppt_y</p:attrName>
                                        </p:attrNameLst>
                                      </p:cBhvr>
                                    </p:animMotion>
                                  </p:childTnLst>
                                </p:cTn>
                              </p:par>
                            </p:childTnLst>
                          </p:cTn>
                        </p:par>
                      </p:childTnLst>
                    </p:cTn>
                  </p:par>
                  <p:par>
                    <p:cTn id="196" fill="hold">
                      <p:stCondLst>
                        <p:cond delay="indefinite"/>
                      </p:stCondLst>
                      <p:childTnLst>
                        <p:par>
                          <p:cTn id="197" fill="hold">
                            <p:stCondLst>
                              <p:cond delay="0"/>
                            </p:stCondLst>
                            <p:childTnLst>
                              <p:par>
                                <p:cTn id="198" presetID="-1" presetClass="path" presetSubtype="0" accel="50000" decel="50000" fill="hold" nodeType="clickEffect">
                                  <p:stCondLst>
                                    <p:cond delay="0"/>
                                  </p:stCondLst>
                                  <p:childTnLst>
                                    <p:animMotion origin="layout" path="M 0.512871 -0.172644 L 0.512871 -0.628391" pathEditMode="relative">
                                      <p:cBhvr>
                                        <p:cTn id="199" dur="1000" fill="hold"/>
                                        <p:tgtEl>
                                          <p:spTgt spid="31"/>
                                        </p:tgtEl>
                                        <p:attrNameLst>
                                          <p:attrName>ppt_x</p:attrName>
                                          <p:attrName>ppt_y</p:attrName>
                                        </p:attrNameLst>
                                      </p:cBhvr>
                                    </p:animMotion>
                                  </p:childTnLst>
                                </p:cTn>
                              </p:par>
                            </p:childTnLst>
                          </p:cTn>
                        </p:par>
                      </p:childTnLst>
                    </p:cTn>
                  </p:par>
                  <p:par>
                    <p:cTn id="200" fill="hold">
                      <p:stCondLst>
                        <p:cond delay="indefinite"/>
                      </p:stCondLst>
                      <p:childTnLst>
                        <p:par>
                          <p:cTn id="201" fill="hold">
                            <p:stCondLst>
                              <p:cond delay="0"/>
                            </p:stCondLst>
                            <p:childTnLst>
                              <p:par>
                                <p:cTn id="202" presetID="-1" presetClass="path" presetSubtype="0" accel="50000" decel="50000" fill="hold" nodeType="clickEffect">
                                  <p:stCondLst>
                                    <p:cond delay="0"/>
                                  </p:stCondLst>
                                  <p:childTnLst>
                                    <p:animMotion origin="layout" path="M 0.512871 -0.628391 L 0.614601 -0.245827" pathEditMode="relative">
                                      <p:cBhvr>
                                        <p:cTn id="203" dur="1000" fill="hold"/>
                                        <p:tgtEl>
                                          <p:spTgt spid="31"/>
                                        </p:tgtEl>
                                        <p:attrNameLst>
                                          <p:attrName>ppt_x</p:attrName>
                                          <p:attrName>ppt_y</p:attrName>
                                        </p:attrNameLst>
                                      </p:cBhvr>
                                    </p:animMotion>
                                  </p:childTnLst>
                                </p:cTn>
                              </p:par>
                            </p:childTnLst>
                          </p:cTn>
                        </p:par>
                        <p:par>
                          <p:cTn id="204" fill="hold">
                            <p:stCondLst>
                              <p:cond delay="1000"/>
                            </p:stCondLst>
                            <p:childTnLst>
                              <p:par>
                                <p:cTn id="205" presetID="4" presetClass="entr" presetSubtype="32" fill="hold" grpId="0" nodeType="afterEffect">
                                  <p:stCondLst>
                                    <p:cond delay="0"/>
                                  </p:stCondLst>
                                  <p:iterate>
                                    <p:tmAbs val="0"/>
                                  </p:iterate>
                                  <p:childTnLst>
                                    <p:set>
                                      <p:cBhvr>
                                        <p:cTn id="206" fill="hold"/>
                                        <p:tgtEl>
                                          <p:spTgt spid="15"/>
                                        </p:tgtEl>
                                        <p:attrNameLst>
                                          <p:attrName>style.visibility</p:attrName>
                                        </p:attrNameLst>
                                      </p:cBhvr>
                                      <p:to>
                                        <p:strVal val="visible"/>
                                      </p:to>
                                    </p:set>
                                    <p:animEffect transition="in" filter="box(out)">
                                      <p:cBhvr>
                                        <p:cTn id="207" dur="200"/>
                                        <p:tgtEl>
                                          <p:spTgt spid="15"/>
                                        </p:tgtEl>
                                      </p:cBhvr>
                                    </p:animEffect>
                                  </p:childTnLst>
                                </p:cTn>
                              </p:par>
                            </p:childTnLst>
                          </p:cTn>
                        </p:par>
                      </p:childTnLst>
                    </p:cTn>
                  </p:par>
                  <p:par>
                    <p:cTn id="208" fill="hold">
                      <p:stCondLst>
                        <p:cond delay="indefinite"/>
                      </p:stCondLst>
                      <p:childTnLst>
                        <p:par>
                          <p:cTn id="209" fill="hold">
                            <p:stCondLst>
                              <p:cond delay="0"/>
                            </p:stCondLst>
                            <p:childTnLst>
                              <p:par>
                                <p:cTn id="210" presetID="-1" presetClass="path" presetSubtype="0" accel="50000" decel="50000" fill="hold" nodeType="clickEffect">
                                  <p:stCondLst>
                                    <p:cond delay="0"/>
                                  </p:stCondLst>
                                  <p:childTnLst>
                                    <p:animMotion origin="layout" path="M 0.000000 0.000000 L -0.208851 0.030492" pathEditMode="relative">
                                      <p:cBhvr>
                                        <p:cTn id="211" dur="1000" fill="hold"/>
                                        <p:tgtEl>
                                          <p:spTgt spid="15"/>
                                        </p:tgtEl>
                                        <p:attrNameLst>
                                          <p:attrName>ppt_x</p:attrName>
                                          <p:attrName>ppt_y</p:attrName>
                                        </p:attrNameLst>
                                      </p:cBhvr>
                                    </p:animMotion>
                                  </p:childTnLst>
                                </p:cTn>
                              </p:par>
                            </p:childTnLst>
                          </p:cTn>
                        </p:par>
                      </p:childTnLst>
                    </p:cTn>
                  </p:par>
                  <p:par>
                    <p:cTn id="212" fill="hold">
                      <p:stCondLst>
                        <p:cond delay="indefinite"/>
                      </p:stCondLst>
                      <p:childTnLst>
                        <p:par>
                          <p:cTn id="213" fill="hold">
                            <p:stCondLst>
                              <p:cond delay="0"/>
                            </p:stCondLst>
                            <p:childTnLst>
                              <p:par>
                                <p:cTn id="214" presetID="-1" presetClass="path" presetSubtype="0" accel="50000" decel="50000" fill="hold" nodeType="clickEffect">
                                  <p:stCondLst>
                                    <p:cond delay="0"/>
                                  </p:stCondLst>
                                  <p:childTnLst>
                                    <p:animMotion origin="layout" path="M -0.208851 0.030492 L -0.274422 -0.678708" pathEditMode="relative">
                                      <p:cBhvr>
                                        <p:cTn id="215" dur="1000" fill="hold"/>
                                        <p:tgtEl>
                                          <p:spTgt spid="15"/>
                                        </p:tgtEl>
                                        <p:attrNameLst>
                                          <p:attrName>ppt_x</p:attrName>
                                          <p:attrName>ppt_y</p:attrName>
                                        </p:attrNameLst>
                                      </p:cBhvr>
                                    </p:animMotion>
                                  </p:childTnLst>
                                </p:cTn>
                              </p:par>
                            </p:childTnLst>
                          </p:cTn>
                        </p:par>
                      </p:childTnLst>
                    </p:cTn>
                  </p:par>
                  <p:par>
                    <p:cTn id="216" fill="hold">
                      <p:stCondLst>
                        <p:cond delay="indefinite"/>
                      </p:stCondLst>
                      <p:childTnLst>
                        <p:par>
                          <p:cTn id="217" fill="hold">
                            <p:stCondLst>
                              <p:cond delay="0"/>
                            </p:stCondLst>
                            <p:childTnLst>
                              <p:par>
                                <p:cTn id="218" presetID="-1" presetClass="path" presetSubtype="0" accel="50000" decel="50000" fill="hold" nodeType="clickEffect">
                                  <p:stCondLst>
                                    <p:cond delay="0"/>
                                  </p:stCondLst>
                                  <p:childTnLst>
                                    <p:animMotion origin="layout" path="M -0.274422 -0.678708 L 0.098357 -0.385747" pathEditMode="relative">
                                      <p:cBhvr>
                                        <p:cTn id="219" dur="1000" fill="hold"/>
                                        <p:tgtEl>
                                          <p:spTgt spid="15"/>
                                        </p:tgtEl>
                                        <p:attrNameLst>
                                          <p:attrName>ppt_x</p:attrName>
                                          <p:attrName>ppt_y</p:attrName>
                                        </p:attrNameLst>
                                      </p:cBhvr>
                                    </p:animMotion>
                                  </p:childTnLst>
                                </p:cTn>
                              </p:par>
                            </p:childTnLst>
                          </p:cTn>
                        </p:par>
                      </p:childTnLst>
                    </p:cTn>
                  </p:par>
                  <p:par>
                    <p:cTn id="220" fill="hold">
                      <p:stCondLst>
                        <p:cond delay="indefinite"/>
                      </p:stCondLst>
                      <p:childTnLst>
                        <p:par>
                          <p:cTn id="221" fill="hold">
                            <p:stCondLst>
                              <p:cond delay="0"/>
                            </p:stCondLst>
                            <p:childTnLst>
                              <p:par>
                                <p:cTn id="222" presetID="-1" presetClass="path" presetSubtype="0" accel="50000" decel="50000" fill="hold" nodeType="clickEffect">
                                  <p:stCondLst>
                                    <p:cond delay="0"/>
                                  </p:stCondLst>
                                  <p:childTnLst>
                                    <p:animMotion origin="layout" path="M 0.098357 -0.385747 L 0.218882 -0.282960" pathEditMode="relative">
                                      <p:cBhvr>
                                        <p:cTn id="223" dur="1000" fill="hold"/>
                                        <p:tgtEl>
                                          <p:spTgt spid="15"/>
                                        </p:tgtEl>
                                        <p:attrNameLst>
                                          <p:attrName>ppt_x</p:attrName>
                                          <p:attrName>ppt_y</p:attrName>
                                        </p:attrNameLst>
                                      </p:cBhvr>
                                    </p:animMotion>
                                  </p:childTnLst>
                                </p:cTn>
                              </p:par>
                            </p:childTnLst>
                          </p:cTn>
                        </p:par>
                      </p:childTnLst>
                    </p:cTn>
                  </p:par>
                  <p:par>
                    <p:cTn id="224" fill="hold">
                      <p:stCondLst>
                        <p:cond delay="indefinite"/>
                      </p:stCondLst>
                      <p:childTnLst>
                        <p:par>
                          <p:cTn id="225" fill="hold">
                            <p:stCondLst>
                              <p:cond delay="0"/>
                            </p:stCondLst>
                            <p:childTnLst>
                              <p:par>
                                <p:cTn id="226" presetID="-1" presetClass="path" presetSubtype="0" accel="50000" decel="50000" fill="hold" nodeType="clickEffect">
                                  <p:stCondLst>
                                    <p:cond delay="0"/>
                                  </p:stCondLst>
                                  <p:childTnLst>
                                    <p:animMotion origin="layout" path="M 0.218882 -0.282960 L 0.241672 0.030492" pathEditMode="relative">
                                      <p:cBhvr>
                                        <p:cTn id="227" dur="1000" fill="hold"/>
                                        <p:tgtEl>
                                          <p:spTgt spid="15"/>
                                        </p:tgtEl>
                                        <p:attrNameLst>
                                          <p:attrName>ppt_x</p:attrName>
                                          <p:attrName>ppt_y</p:attrName>
                                        </p:attrNameLst>
                                      </p:cBhvr>
                                    </p:animMotion>
                                  </p:childTnLst>
                                </p:cTn>
                              </p:par>
                            </p:childTnLst>
                          </p:cTn>
                        </p:par>
                      </p:childTnLst>
                    </p:cTn>
                  </p:par>
                  <p:par>
                    <p:cTn id="228" fill="hold">
                      <p:stCondLst>
                        <p:cond delay="indefinite"/>
                      </p:stCondLst>
                      <p:childTnLst>
                        <p:par>
                          <p:cTn id="229" fill="hold">
                            <p:stCondLst>
                              <p:cond delay="0"/>
                            </p:stCondLst>
                            <p:childTnLst>
                              <p:par>
                                <p:cTn id="230" presetID="-1" presetClass="path" presetSubtype="0" accel="50000" decel="50000" fill="hold" nodeType="clickEffect">
                                  <p:stCondLst>
                                    <p:cond delay="0"/>
                                  </p:stCondLst>
                                  <p:childTnLst>
                                    <p:animMotion origin="layout" path="M 0.241672 0.030492 L 0.416468 -0.061963" pathEditMode="relative">
                                      <p:cBhvr>
                                        <p:cTn id="231" dur="1000" fill="hold"/>
                                        <p:tgtEl>
                                          <p:spTgt spid="15"/>
                                        </p:tgtEl>
                                        <p:attrNameLst>
                                          <p:attrName>ppt_x</p:attrName>
                                          <p:attrName>ppt_y</p:attrName>
                                        </p:attrNameLst>
                                      </p:cBhvr>
                                    </p:animMotion>
                                  </p:childTnLst>
                                </p:cTn>
                              </p:par>
                            </p:childTnLst>
                          </p:cTn>
                        </p:par>
                      </p:childTnLst>
                    </p:cTn>
                  </p:par>
                  <p:par>
                    <p:cTn id="232" fill="hold">
                      <p:stCondLst>
                        <p:cond delay="indefinite"/>
                      </p:stCondLst>
                      <p:childTnLst>
                        <p:par>
                          <p:cTn id="233" fill="hold">
                            <p:stCondLst>
                              <p:cond delay="0"/>
                            </p:stCondLst>
                            <p:childTnLst>
                              <p:par>
                                <p:cTn id="234" presetID="-1" presetClass="path" presetSubtype="0" accel="50000" decel="50000" fill="hold" nodeType="clickEffect">
                                  <p:stCondLst>
                                    <p:cond delay="0"/>
                                  </p:stCondLst>
                                  <p:childTnLst>
                                    <p:animMotion origin="layout" path="M 0.416468 -0.061963 L 0.512871 -0.172644" pathEditMode="relative">
                                      <p:cBhvr>
                                        <p:cTn id="235" dur="1000" fill="hold"/>
                                        <p:tgtEl>
                                          <p:spTgt spid="15"/>
                                        </p:tgtEl>
                                        <p:attrNameLst>
                                          <p:attrName>ppt_x</p:attrName>
                                          <p:attrName>ppt_y</p:attrName>
                                        </p:attrNameLst>
                                      </p:cBhvr>
                                    </p:animMotion>
                                  </p:childTnLst>
                                </p:cTn>
                              </p:par>
                            </p:childTnLst>
                          </p:cTn>
                        </p:par>
                      </p:childTnLst>
                    </p:cTn>
                  </p:par>
                  <p:par>
                    <p:cTn id="236" fill="hold">
                      <p:stCondLst>
                        <p:cond delay="indefinite"/>
                      </p:stCondLst>
                      <p:childTnLst>
                        <p:par>
                          <p:cTn id="237" fill="hold">
                            <p:stCondLst>
                              <p:cond delay="0"/>
                            </p:stCondLst>
                            <p:childTnLst>
                              <p:par>
                                <p:cTn id="238" presetID="-1" presetClass="path" presetSubtype="0" accel="50000" decel="50000" fill="hold" nodeType="clickEffect">
                                  <p:stCondLst>
                                    <p:cond delay="0"/>
                                  </p:stCondLst>
                                  <p:childTnLst>
                                    <p:animMotion origin="layout" path="M 0.512871 -0.172644 L 0.512871 -0.628391" pathEditMode="relative">
                                      <p:cBhvr>
                                        <p:cTn id="239" dur="1000" fill="hold"/>
                                        <p:tgtEl>
                                          <p:spTgt spid="15"/>
                                        </p:tgtEl>
                                        <p:attrNameLst>
                                          <p:attrName>ppt_x</p:attrName>
                                          <p:attrName>ppt_y</p:attrName>
                                        </p:attrNameLst>
                                      </p:cBhvr>
                                    </p:animMotion>
                                  </p:childTnLst>
                                </p:cTn>
                              </p:par>
                            </p:childTnLst>
                          </p:cTn>
                        </p:par>
                      </p:childTnLst>
                    </p:cTn>
                  </p:par>
                  <p:par>
                    <p:cTn id="240" fill="hold">
                      <p:stCondLst>
                        <p:cond delay="indefinite"/>
                      </p:stCondLst>
                      <p:childTnLst>
                        <p:par>
                          <p:cTn id="241" fill="hold">
                            <p:stCondLst>
                              <p:cond delay="0"/>
                            </p:stCondLst>
                            <p:childTnLst>
                              <p:par>
                                <p:cTn id="242" presetID="-1" presetClass="path" presetSubtype="0" accel="50000" decel="50000" fill="hold" nodeType="clickEffect">
                                  <p:stCondLst>
                                    <p:cond delay="0"/>
                                  </p:stCondLst>
                                  <p:childTnLst>
                                    <p:animMotion origin="layout" path="M 0.512871 -0.628391 L 0.614601 -0.245827" pathEditMode="relative">
                                      <p:cBhvr>
                                        <p:cTn id="243" dur="1000" fill="hold"/>
                                        <p:tgtEl>
                                          <p:spTgt spid="1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advAuto="0"/>
      <p:bldP spid="11" grpId="0" animBg="1" advAuto="0"/>
      <p:bldP spid="13" grpId="0" animBg="1" advAuto="0"/>
      <p:bldP spid="21" grpId="0" animBg="1" advAuto="0"/>
      <p:bldP spid="19" grpId="0" animBg="1" advAuto="0"/>
      <p:bldP spid="15" grpId="0"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frastructure urbaine + sociale"/>
          <p:cNvSpPr/>
          <p:nvPr/>
        </p:nvSpPr>
        <p:spPr>
          <a:xfrm>
            <a:off x="0" y="653256"/>
            <a:ext cx="2714026" cy="515938"/>
          </a:xfrm>
          <a:prstGeom prst="rect">
            <a:avLst/>
          </a:prstGeom>
          <a:solidFill>
            <a:schemeClr val="accent5">
              <a:hueOff val="-82419"/>
              <a:satOff val="-9513"/>
              <a:lumOff val="-16343"/>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300" dirty="0" smtClean="0"/>
              <a:t>Santé, solidarité, culture sport, éducation </a:t>
            </a:r>
            <a:endParaRPr sz="1300" dirty="0"/>
          </a:p>
        </p:txBody>
      </p:sp>
      <p:sp>
        <p:nvSpPr>
          <p:cNvPr id="10" name="ZoneTexte 9"/>
          <p:cNvSpPr txBox="1"/>
          <p:nvPr/>
        </p:nvSpPr>
        <p:spPr>
          <a:xfrm>
            <a:off x="257900" y="1574730"/>
            <a:ext cx="4666300" cy="28725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77800" indent="-177800" algn="l" defTabSz="990697">
              <a:buFont typeface="+mj-lt"/>
              <a:buAutoNum type="arabicPeriod"/>
            </a:pPr>
            <a:r>
              <a:rPr lang="fr-FR" sz="1200" dirty="0" smtClean="0">
                <a:latin typeface="Arial Narrow" panose="020B0606020202030204" pitchFamily="34" charset="0"/>
              </a:rPr>
              <a:t>Il va falloir aussi transformer notre système de </a:t>
            </a:r>
            <a:r>
              <a:rPr lang="fr-FR" sz="1200" b="1" dirty="0" smtClean="0">
                <a:latin typeface="Arial Narrow" panose="020B0606020202030204" pitchFamily="34" charset="0"/>
              </a:rPr>
              <a:t>santé</a:t>
            </a:r>
            <a:r>
              <a:rPr lang="fr-FR" sz="1200" dirty="0" smtClean="0">
                <a:latin typeface="Arial Narrow" panose="020B0606020202030204" pitchFamily="34" charset="0"/>
              </a:rPr>
              <a:t> pour limiter ses émissions mais aussi être capable d’encaisser les risques qui vont augmenter</a:t>
            </a:r>
            <a:br>
              <a:rPr lang="fr-FR" sz="1200" dirty="0" smtClean="0">
                <a:latin typeface="Arial Narrow" panose="020B0606020202030204" pitchFamily="34" charset="0"/>
              </a:rPr>
            </a:br>
            <a:r>
              <a:rPr lang="fr-FR" sz="1200" dirty="0" smtClean="0">
                <a:latin typeface="Arial Narrow" panose="020B0606020202030204" pitchFamily="34" charset="0"/>
              </a:rPr>
              <a:t> </a:t>
            </a:r>
          </a:p>
          <a:p>
            <a:pPr marL="177800" indent="-177800" algn="l" defTabSz="990697">
              <a:buFont typeface="+mj-lt"/>
              <a:buAutoNum type="arabicPeriod"/>
            </a:pPr>
            <a:r>
              <a:rPr lang="fr-FR" sz="1200" dirty="0" smtClean="0">
                <a:latin typeface="Arial Narrow" panose="020B0606020202030204" pitchFamily="34" charset="0"/>
              </a:rPr>
              <a:t>Développer la </a:t>
            </a:r>
            <a:r>
              <a:rPr lang="fr-FR" sz="1200" b="1" dirty="0" smtClean="0">
                <a:latin typeface="Arial Narrow" panose="020B0606020202030204" pitchFamily="34" charset="0"/>
              </a:rPr>
              <a:t>solidarité</a:t>
            </a:r>
            <a:r>
              <a:rPr lang="fr-FR" sz="1200" dirty="0" smtClean="0">
                <a:latin typeface="Arial Narrow" panose="020B0606020202030204" pitchFamily="34" charset="0"/>
              </a:rPr>
              <a:t> (accueil des réfugiés climatiques, mesures pour prévenir les problèmes de précarité)</a:t>
            </a:r>
          </a:p>
          <a:p>
            <a:pPr marL="177800" indent="-177800" algn="l" defTabSz="990697">
              <a:buFont typeface="+mj-lt"/>
              <a:buAutoNum type="arabicPeriod"/>
            </a:pPr>
            <a:endParaRPr lang="fr-FR" sz="1200" dirty="0" smtClean="0">
              <a:latin typeface="Arial Narrow" panose="020B0606020202030204" pitchFamily="34" charset="0"/>
            </a:endParaRPr>
          </a:p>
          <a:p>
            <a:pPr marL="177800" indent="-177800" algn="l" defTabSz="990697">
              <a:buFont typeface="+mj-lt"/>
              <a:buAutoNum type="arabicPeriod"/>
            </a:pPr>
            <a:r>
              <a:rPr lang="fr-FR" sz="1200" dirty="0" smtClean="0">
                <a:latin typeface="Arial Narrow" panose="020B0606020202030204" pitchFamily="34" charset="0"/>
              </a:rPr>
              <a:t>Au niveau de la </a:t>
            </a:r>
            <a:r>
              <a:rPr lang="fr-FR" sz="1200" b="1" dirty="0" smtClean="0">
                <a:latin typeface="Arial Narrow" panose="020B0606020202030204" pitchFamily="34" charset="0"/>
              </a:rPr>
              <a:t>culture</a:t>
            </a:r>
            <a:r>
              <a:rPr lang="fr-FR" sz="1200" dirty="0" smtClean="0">
                <a:latin typeface="Arial Narrow" panose="020B0606020202030204" pitchFamily="34" charset="0"/>
              </a:rPr>
              <a:t> </a:t>
            </a:r>
            <a:r>
              <a:rPr lang="fr-FR" sz="1200" dirty="0" smtClean="0">
                <a:latin typeface="Arial Narrow" panose="020B0606020202030204" pitchFamily="34" charset="0"/>
              </a:rPr>
              <a:t>et du </a:t>
            </a:r>
            <a:r>
              <a:rPr lang="fr-FR" sz="1200" b="1" dirty="0" smtClean="0">
                <a:latin typeface="Arial Narrow" panose="020B0606020202030204" pitchFamily="34" charset="0"/>
              </a:rPr>
              <a:t>sport</a:t>
            </a:r>
            <a:r>
              <a:rPr lang="fr-FR" sz="1200" dirty="0" smtClean="0">
                <a:latin typeface="Arial Narrow" panose="020B0606020202030204" pitchFamily="34" charset="0"/>
              </a:rPr>
              <a:t> ce qui émet le plus c’est le déplacement des spectateurs. Il va falloir diminuer la taille des </a:t>
            </a:r>
            <a:r>
              <a:rPr lang="fr-FR" sz="1200" dirty="0" smtClean="0">
                <a:latin typeface="Arial Narrow" panose="020B0606020202030204" pitchFamily="34" charset="0"/>
              </a:rPr>
              <a:t>événements </a:t>
            </a:r>
            <a:r>
              <a:rPr lang="fr-FR" sz="1200" dirty="0" smtClean="0">
                <a:latin typeface="Arial Narrow" panose="020B0606020202030204" pitchFamily="34" charset="0"/>
              </a:rPr>
              <a:t>et redévelopper les évènements locaux qui favorisent le lien social.</a:t>
            </a:r>
          </a:p>
          <a:p>
            <a:pPr marL="177800" indent="-177800" algn="l" defTabSz="990697">
              <a:buFont typeface="+mj-lt"/>
              <a:buAutoNum type="arabicPeriod"/>
            </a:pPr>
            <a:endParaRPr lang="fr-FR" sz="1200" dirty="0" smtClean="0">
              <a:latin typeface="Arial Narrow" panose="020B0606020202030204" pitchFamily="34" charset="0"/>
            </a:endParaRPr>
          </a:p>
          <a:p>
            <a:pPr marL="177800" indent="-177800" algn="l" defTabSz="990697">
              <a:buFont typeface="+mj-lt"/>
              <a:buAutoNum type="arabicPeriod"/>
            </a:pPr>
            <a:r>
              <a:rPr lang="fr-FR" sz="1200" dirty="0" smtClean="0">
                <a:latin typeface="Arial Narrow" panose="020B0606020202030204" pitchFamily="34" charset="0"/>
              </a:rPr>
              <a:t>Au niveau de l’</a:t>
            </a:r>
            <a:r>
              <a:rPr lang="fr-FR" sz="1200" b="1" dirty="0" smtClean="0">
                <a:latin typeface="Arial Narrow" panose="020B0606020202030204" pitchFamily="34" charset="0"/>
              </a:rPr>
              <a:t>éducation</a:t>
            </a:r>
            <a:r>
              <a:rPr lang="fr-FR" sz="1200" dirty="0" smtClean="0">
                <a:latin typeface="Arial Narrow" panose="020B0606020202030204" pitchFamily="34" charset="0"/>
              </a:rPr>
              <a:t> il faut sensibiliser tout le monde, mais aussi former les actifs dont le métier va évoluer (ex. un jardinier qui plantait auparavant des massifs de fleurs annuelles, plante des vivaces, des arbres, favorise la biodiversité)</a:t>
            </a:r>
          </a:p>
          <a:p>
            <a:pPr algn="l" defTabSz="990697"/>
            <a:endParaRPr lang="fr-FR" sz="1200" dirty="0">
              <a:latin typeface="Arial Narrow" panose="020B0606020202030204" pitchFamily="34" charset="0"/>
            </a:endParaRPr>
          </a:p>
        </p:txBody>
      </p:sp>
      <p:sp>
        <p:nvSpPr>
          <p:cNvPr id="11" name="Rectangle 10"/>
          <p:cNvSpPr/>
          <p:nvPr/>
        </p:nvSpPr>
        <p:spPr>
          <a:xfrm>
            <a:off x="1273999" y="2182746"/>
            <a:ext cx="603352"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2" name="Rectangle 11"/>
          <p:cNvSpPr/>
          <p:nvPr/>
        </p:nvSpPr>
        <p:spPr>
          <a:xfrm>
            <a:off x="3021516" y="1635112"/>
            <a:ext cx="433249"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3" name="Rectangle 12"/>
          <p:cNvSpPr/>
          <p:nvPr/>
        </p:nvSpPr>
        <p:spPr>
          <a:xfrm>
            <a:off x="1234608" y="3472771"/>
            <a:ext cx="68400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4" name="Rectangle 13"/>
          <p:cNvSpPr/>
          <p:nvPr/>
        </p:nvSpPr>
        <p:spPr>
          <a:xfrm>
            <a:off x="1357013" y="2737758"/>
            <a:ext cx="1161900" cy="233004"/>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5" name="ZoneTexte 14"/>
          <p:cNvSpPr txBox="1"/>
          <p:nvPr/>
        </p:nvSpPr>
        <p:spPr>
          <a:xfrm>
            <a:off x="2441673" y="4391182"/>
            <a:ext cx="2729908" cy="923330"/>
          </a:xfrm>
          <a:prstGeom prst="rect">
            <a:avLst/>
          </a:prstGeom>
          <a:solidFill>
            <a:schemeClr val="bg1">
              <a:lumMod val="75000"/>
            </a:schemeClr>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CULTURE</a:t>
            </a:r>
            <a:endParaRPr lang="fr-FR" sz="5400" kern="1200" dirty="0">
              <a:solidFill>
                <a:prstClr val="white"/>
              </a:solidFill>
              <a:latin typeface="Calibri" panose="020F0502020204030204"/>
            </a:endParaRPr>
          </a:p>
        </p:txBody>
      </p:sp>
      <p:sp>
        <p:nvSpPr>
          <p:cNvPr id="16" name="ZoneTexte 15"/>
          <p:cNvSpPr txBox="1"/>
          <p:nvPr/>
        </p:nvSpPr>
        <p:spPr>
          <a:xfrm>
            <a:off x="262871" y="4391182"/>
            <a:ext cx="2022257" cy="923330"/>
          </a:xfrm>
          <a:prstGeom prst="rect">
            <a:avLst/>
          </a:prstGeom>
          <a:solidFill>
            <a:schemeClr val="bg1">
              <a:lumMod val="75000"/>
            </a:schemeClr>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SPORT</a:t>
            </a:r>
            <a:endParaRPr lang="fr-FR" sz="5400" kern="1200" dirty="0">
              <a:solidFill>
                <a:prstClr val="white"/>
              </a:solidFill>
              <a:latin typeface="Calibri" panose="020F0502020204030204"/>
            </a:endParaRPr>
          </a:p>
        </p:txBody>
      </p:sp>
      <p:sp>
        <p:nvSpPr>
          <p:cNvPr id="17" name="ZoneTexte 16"/>
          <p:cNvSpPr txBox="1"/>
          <p:nvPr/>
        </p:nvSpPr>
        <p:spPr>
          <a:xfrm>
            <a:off x="4243947" y="5460863"/>
            <a:ext cx="3830168" cy="923330"/>
          </a:xfrm>
          <a:prstGeom prst="rect">
            <a:avLst/>
          </a:prstGeom>
          <a:solidFill>
            <a:schemeClr val="bg1">
              <a:lumMod val="75000"/>
            </a:schemeClr>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ÉDUCATION</a:t>
            </a:r>
            <a:endParaRPr lang="fr-FR" sz="5400" kern="1200" dirty="0">
              <a:solidFill>
                <a:prstClr val="white"/>
              </a:solidFill>
              <a:latin typeface="Calibri" panose="020F0502020204030204"/>
            </a:endParaRPr>
          </a:p>
        </p:txBody>
      </p:sp>
      <p:sp>
        <p:nvSpPr>
          <p:cNvPr id="18" name="ZoneTexte 17"/>
          <p:cNvSpPr txBox="1"/>
          <p:nvPr/>
        </p:nvSpPr>
        <p:spPr>
          <a:xfrm>
            <a:off x="257900" y="5460863"/>
            <a:ext cx="3830168" cy="923330"/>
          </a:xfrm>
          <a:prstGeom prst="rect">
            <a:avLst/>
          </a:prstGeom>
          <a:solidFill>
            <a:schemeClr val="bg1">
              <a:lumMod val="75000"/>
            </a:schemeClr>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SOLIDARIT</a:t>
            </a:r>
            <a:r>
              <a:rPr lang="fr-FR" sz="5400" kern="1200" dirty="0">
                <a:solidFill>
                  <a:prstClr val="white"/>
                </a:solidFill>
                <a:latin typeface="Calibri" panose="020F0502020204030204"/>
              </a:rPr>
              <a:t>É</a:t>
            </a:r>
          </a:p>
        </p:txBody>
      </p:sp>
      <p:sp>
        <p:nvSpPr>
          <p:cNvPr id="19" name="ZoneTexte 18"/>
          <p:cNvSpPr txBox="1"/>
          <p:nvPr/>
        </p:nvSpPr>
        <p:spPr>
          <a:xfrm>
            <a:off x="5328126" y="4391182"/>
            <a:ext cx="2122603" cy="923330"/>
          </a:xfrm>
          <a:prstGeom prst="rect">
            <a:avLst/>
          </a:prstGeom>
          <a:solidFill>
            <a:schemeClr val="bg1">
              <a:lumMod val="75000"/>
            </a:schemeClr>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SANTÉ</a:t>
            </a:r>
            <a:endParaRPr lang="fr-FR" sz="5400" kern="1200" dirty="0">
              <a:solidFill>
                <a:prstClr val="white"/>
              </a:solidFill>
              <a:latin typeface="Calibri" panose="020F0502020204030204"/>
            </a:endParaRPr>
          </a:p>
        </p:txBody>
      </p:sp>
    </p:spTree>
    <p:extLst>
      <p:ext uri="{BB962C8B-B14F-4D97-AF65-F5344CB8AC3E}">
        <p14:creationId xmlns:p14="http://schemas.microsoft.com/office/powerpoint/2010/main" val="1973216772"/>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Image 2"/>
          <p:cNvPicPr>
            <a:picLocks noChangeAspect="1"/>
          </p:cNvPicPr>
          <p:nvPr/>
        </p:nvPicPr>
        <p:blipFill rotWithShape="1">
          <a:blip r:embed="rId2"/>
          <a:srcRect r="20060"/>
          <a:stretch/>
        </p:blipFill>
        <p:spPr>
          <a:xfrm>
            <a:off x="0" y="744083"/>
            <a:ext cx="9917723" cy="4054191"/>
          </a:xfrm>
          <a:prstGeom prst="rect">
            <a:avLst/>
          </a:prstGeom>
        </p:spPr>
      </p:pic>
      <p:sp>
        <p:nvSpPr>
          <p:cNvPr id="439" name="infrastructure urbaine + sociale"/>
          <p:cNvSpPr/>
          <p:nvPr/>
        </p:nvSpPr>
        <p:spPr>
          <a:xfrm>
            <a:off x="0" y="94045"/>
            <a:ext cx="2714026" cy="515938"/>
          </a:xfrm>
          <a:prstGeom prst="rect">
            <a:avLst/>
          </a:prstGeom>
          <a:solidFill>
            <a:schemeClr val="accent5">
              <a:hueOff val="-82419"/>
              <a:satOff val="-9513"/>
              <a:lumOff val="-16343"/>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300" dirty="0"/>
              <a:t>Administration, gouvernance, sécurité</a:t>
            </a:r>
            <a:endParaRPr sz="1300" dirty="0"/>
          </a:p>
        </p:txBody>
      </p:sp>
      <p:sp>
        <p:nvSpPr>
          <p:cNvPr id="18" name="Circle"/>
          <p:cNvSpPr/>
          <p:nvPr/>
        </p:nvSpPr>
        <p:spPr>
          <a:xfrm>
            <a:off x="5883125" y="638688"/>
            <a:ext cx="576206" cy="1911050"/>
          </a:xfrm>
          <a:prstGeom prst="ellipse">
            <a:avLst/>
          </a:prstGeom>
          <a:solidFill>
            <a:schemeClr val="accent4">
              <a:alpha val="41000"/>
            </a:scheme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
        <p:nvSpPr>
          <p:cNvPr id="13" name="Circle"/>
          <p:cNvSpPr/>
          <p:nvPr/>
        </p:nvSpPr>
        <p:spPr>
          <a:xfrm>
            <a:off x="1191505" y="2656772"/>
            <a:ext cx="881036" cy="1063875"/>
          </a:xfrm>
          <a:prstGeom prst="ellipse">
            <a:avLst/>
          </a:prstGeom>
          <a:solidFill>
            <a:schemeClr val="accent3">
              <a:alpha val="41000"/>
            </a:scheme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
        <p:nvSpPr>
          <p:cNvPr id="31" name="Circle"/>
          <p:cNvSpPr/>
          <p:nvPr/>
        </p:nvSpPr>
        <p:spPr>
          <a:xfrm>
            <a:off x="6459330" y="623298"/>
            <a:ext cx="482146" cy="1241294"/>
          </a:xfrm>
          <a:prstGeom prst="ellipse">
            <a:avLst/>
          </a:prstGeom>
          <a:solidFill>
            <a:schemeClr val="accent5">
              <a:lumMod val="75000"/>
              <a:alpha val="41000"/>
            </a:schemeClr>
          </a:solidFill>
          <a:ln w="12700">
            <a:miter lim="400000"/>
          </a:ln>
        </p:spPr>
        <p:txBody>
          <a:bodyPr lIns="15478" tIns="15478" rIns="15478" bIns="15478" anchor="ctr"/>
          <a:lstStyle/>
          <a:p>
            <a:pPr defTabSz="335401">
              <a:defRPr sz="3000">
                <a:solidFill>
                  <a:srgbClr val="FFFFFF"/>
                </a:solidFill>
                <a:latin typeface="Helvetica Neue Medium"/>
                <a:ea typeface="Helvetica Neue Medium"/>
                <a:cs typeface="Helvetica Neue Medium"/>
                <a:sym typeface="Helvetica Neue Medium"/>
              </a:defRPr>
            </a:pPr>
            <a:endParaRPr sz="1219" dirty="0"/>
          </a:p>
        </p:txBody>
      </p:sp>
      <p:sp>
        <p:nvSpPr>
          <p:cNvPr id="20" name="infrastructure urbaine + sociale"/>
          <p:cNvSpPr/>
          <p:nvPr/>
        </p:nvSpPr>
        <p:spPr>
          <a:xfrm>
            <a:off x="1065227" y="2432821"/>
            <a:ext cx="1133592" cy="223951"/>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latin typeface="Arial Narrow" panose="020B0606020202030204" pitchFamily="34" charset="0"/>
              </a:rPr>
              <a:t>Administration</a:t>
            </a:r>
            <a:endParaRPr sz="1100" cap="all" dirty="0">
              <a:latin typeface="Arial Narrow" panose="020B0606020202030204" pitchFamily="34" charset="0"/>
            </a:endParaRPr>
          </a:p>
        </p:txBody>
      </p:sp>
      <p:sp>
        <p:nvSpPr>
          <p:cNvPr id="30" name="infrastructure urbaine + sociale"/>
          <p:cNvSpPr/>
          <p:nvPr/>
        </p:nvSpPr>
        <p:spPr>
          <a:xfrm>
            <a:off x="6865226" y="744083"/>
            <a:ext cx="811791" cy="268288"/>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latin typeface="Arial Narrow" panose="020B0606020202030204" pitchFamily="34" charset="0"/>
              </a:rPr>
              <a:t>Sécurité</a:t>
            </a:r>
            <a:endParaRPr sz="1100" cap="all" dirty="0">
              <a:latin typeface="Arial Narrow" panose="020B0606020202030204" pitchFamily="34" charset="0"/>
            </a:endParaRPr>
          </a:p>
        </p:txBody>
      </p:sp>
      <p:sp>
        <p:nvSpPr>
          <p:cNvPr id="10" name="Rectangle 9"/>
          <p:cNvSpPr/>
          <p:nvPr/>
        </p:nvSpPr>
        <p:spPr>
          <a:xfrm>
            <a:off x="9239534" y="6198741"/>
            <a:ext cx="395785" cy="379591"/>
          </a:xfrm>
          <a:prstGeom prst="rect">
            <a:avLst/>
          </a:prstGeom>
          <a:solidFill>
            <a:schemeClr val="bg2">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fr-FR" sz="1800" b="0" i="0" u="none" strike="noStrike" cap="none" spc="0" normalizeH="0" baseline="0" dirty="0" smtClean="0">
                <a:ln>
                  <a:noFill/>
                </a:ln>
                <a:solidFill>
                  <a:srgbClr val="FFFFFF"/>
                </a:solidFill>
                <a:effectLst/>
                <a:uFillTx/>
                <a:latin typeface="Helvetica Neue Medium"/>
                <a:ea typeface="Helvetica Neue Medium"/>
                <a:cs typeface="Helvetica Neue Medium"/>
                <a:sym typeface="Helvetica Neue Medium"/>
              </a:rPr>
              <a:t>9</a:t>
            </a:r>
            <a:endParaRPr kumimoji="0" lang="fr-FR" sz="18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32" name="infrastructure urbaine + sociale"/>
          <p:cNvSpPr/>
          <p:nvPr/>
        </p:nvSpPr>
        <p:spPr>
          <a:xfrm>
            <a:off x="5647539" y="370400"/>
            <a:ext cx="1047377" cy="268288"/>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latin typeface="Arial Narrow" panose="020B0606020202030204" pitchFamily="34" charset="0"/>
              </a:rPr>
              <a:t>Gouvernance</a:t>
            </a:r>
            <a:endParaRPr sz="1100" cap="all" dirty="0">
              <a:latin typeface="Arial Narrow" panose="020B0606020202030204" pitchFamily="34" charset="0"/>
            </a:endParaRPr>
          </a:p>
        </p:txBody>
      </p:sp>
    </p:spTree>
    <p:extLst>
      <p:ext uri="{BB962C8B-B14F-4D97-AF65-F5344CB8AC3E}">
        <p14:creationId xmlns:p14="http://schemas.microsoft.com/office/powerpoint/2010/main" val="3610018706"/>
      </p:ext>
    </p:extLst>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 xmlns:m="http://schemas.openxmlformats.org/officeDocument/2006/math" xmlns:a14="http://schemas.microsoft.com/office/drawing/2010/main">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18"/>
                                        </p:tgtEl>
                                        <p:attrNameLst>
                                          <p:attrName>style.visibility</p:attrName>
                                        </p:attrNameLst>
                                      </p:cBhvr>
                                      <p:to>
                                        <p:strVal val="visible"/>
                                      </p:to>
                                    </p:set>
                                    <p:animEffect transition="in" filter="box(out)">
                                      <p:cBhvr>
                                        <p:cTn id="7" dur="2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 presetClass="path" presetSubtype="0" accel="50000" decel="50000" fill="hold" nodeType="clickEffect">
                                  <p:stCondLst>
                                    <p:cond delay="0"/>
                                  </p:stCondLst>
                                  <p:childTnLst>
                                    <p:animMotion origin="layout" path="M 0.000000 0.000000 L -0.208851 0.030492" pathEditMode="relative">
                                      <p:cBhvr>
                                        <p:cTn id="11" dur="1000" fill="hold"/>
                                        <p:tgtEl>
                                          <p:spTgt spid="18"/>
                                        </p:tgtEl>
                                        <p:attrNameLst>
                                          <p:attrName>ppt_x</p:attrName>
                                          <p:attrName>ppt_y</p:attrName>
                                        </p:attrNameLst>
                                      </p:cBhvr>
                                    </p:animMotion>
                                  </p:childTnLst>
                                </p:cTn>
                              </p:par>
                            </p:childTnLst>
                          </p:cTn>
                        </p:par>
                      </p:childTnLst>
                    </p:cTn>
                  </p:par>
                  <p:par>
                    <p:cTn id="12" fill="hold">
                      <p:stCondLst>
                        <p:cond delay="indefinite"/>
                      </p:stCondLst>
                      <p:childTnLst>
                        <p:par>
                          <p:cTn id="13" fill="hold">
                            <p:stCondLst>
                              <p:cond delay="0"/>
                            </p:stCondLst>
                            <p:childTnLst>
                              <p:par>
                                <p:cTn id="14" presetID="-1" presetClass="path" presetSubtype="0" accel="50000" decel="50000" fill="hold" nodeType="clickEffect">
                                  <p:stCondLst>
                                    <p:cond delay="0"/>
                                  </p:stCondLst>
                                  <p:childTnLst>
                                    <p:animMotion origin="layout" path="M -0.208851 0.030492 L -0.274422 -0.678708" pathEditMode="relative">
                                      <p:cBhvr>
                                        <p:cTn id="15" dur="1000" fill="hold"/>
                                        <p:tgtEl>
                                          <p:spTgt spid="18"/>
                                        </p:tgtEl>
                                        <p:attrNameLst>
                                          <p:attrName>ppt_x</p:attrName>
                                          <p:attrName>ppt_y</p:attrName>
                                        </p:attrNameLst>
                                      </p:cBhvr>
                                    </p:animMotion>
                                  </p:childTnLst>
                                </p:cTn>
                              </p:par>
                            </p:childTnLst>
                          </p:cTn>
                        </p:par>
                      </p:childTnLst>
                    </p:cTn>
                  </p:par>
                  <p:par>
                    <p:cTn id="16" fill="hold">
                      <p:stCondLst>
                        <p:cond delay="indefinite"/>
                      </p:stCondLst>
                      <p:childTnLst>
                        <p:par>
                          <p:cTn id="17" fill="hold">
                            <p:stCondLst>
                              <p:cond delay="0"/>
                            </p:stCondLst>
                            <p:childTnLst>
                              <p:par>
                                <p:cTn id="18" presetID="-1" presetClass="path" presetSubtype="0" accel="50000" decel="50000" fill="hold" nodeType="clickEffect">
                                  <p:stCondLst>
                                    <p:cond delay="0"/>
                                  </p:stCondLst>
                                  <p:childTnLst>
                                    <p:animMotion origin="layout" path="M -0.274422 -0.678708 L 0.098357 -0.385747" pathEditMode="relative">
                                      <p:cBhvr>
                                        <p:cTn id="19" dur="1000" fill="hold"/>
                                        <p:tgtEl>
                                          <p:spTgt spid="18"/>
                                        </p:tgtEl>
                                        <p:attrNameLst>
                                          <p:attrName>ppt_x</p:attrName>
                                          <p:attrName>ppt_y</p:attrName>
                                        </p:attrNameLst>
                                      </p:cBhvr>
                                    </p:animMotion>
                                  </p:childTnLst>
                                </p:cTn>
                              </p:par>
                            </p:childTnLst>
                          </p:cTn>
                        </p:par>
                      </p:childTnLst>
                    </p:cTn>
                  </p:par>
                  <p:par>
                    <p:cTn id="20" fill="hold">
                      <p:stCondLst>
                        <p:cond delay="indefinite"/>
                      </p:stCondLst>
                      <p:childTnLst>
                        <p:par>
                          <p:cTn id="21" fill="hold">
                            <p:stCondLst>
                              <p:cond delay="0"/>
                            </p:stCondLst>
                            <p:childTnLst>
                              <p:par>
                                <p:cTn id="22" presetID="-1" presetClass="path" presetSubtype="0" accel="50000" decel="50000" fill="hold" nodeType="clickEffect">
                                  <p:stCondLst>
                                    <p:cond delay="0"/>
                                  </p:stCondLst>
                                  <p:childTnLst>
                                    <p:animMotion origin="layout" path="M 0.098357 -0.385747 L 0.218882 -0.282960" pathEditMode="relative">
                                      <p:cBhvr>
                                        <p:cTn id="23" dur="1000" fill="hold"/>
                                        <p:tgtEl>
                                          <p:spTgt spid="18"/>
                                        </p:tgtEl>
                                        <p:attrNameLst>
                                          <p:attrName>ppt_x</p:attrName>
                                          <p:attrName>ppt_y</p:attrName>
                                        </p:attrNameLst>
                                      </p:cBhvr>
                                    </p:animMotion>
                                  </p:childTnLst>
                                </p:cTn>
                              </p:par>
                            </p:childTnLst>
                          </p:cTn>
                        </p:par>
                      </p:childTnLst>
                    </p:cTn>
                  </p:par>
                  <p:par>
                    <p:cTn id="24" fill="hold">
                      <p:stCondLst>
                        <p:cond delay="indefinite"/>
                      </p:stCondLst>
                      <p:childTnLst>
                        <p:par>
                          <p:cTn id="25" fill="hold">
                            <p:stCondLst>
                              <p:cond delay="0"/>
                            </p:stCondLst>
                            <p:childTnLst>
                              <p:par>
                                <p:cTn id="26" presetID="-1" presetClass="path" presetSubtype="0" accel="50000" decel="50000" fill="hold" nodeType="clickEffect">
                                  <p:stCondLst>
                                    <p:cond delay="0"/>
                                  </p:stCondLst>
                                  <p:childTnLst>
                                    <p:animMotion origin="layout" path="M 0.218882 -0.282960 L 0.241672 0.030492" pathEditMode="relative">
                                      <p:cBhvr>
                                        <p:cTn id="27" dur="1000" fill="hold"/>
                                        <p:tgtEl>
                                          <p:spTgt spid="18"/>
                                        </p:tgtEl>
                                        <p:attrNameLst>
                                          <p:attrName>ppt_x</p:attrName>
                                          <p:attrName>ppt_y</p:attrName>
                                        </p:attrNameLst>
                                      </p:cBhvr>
                                    </p:animMotion>
                                  </p:childTnLst>
                                </p:cTn>
                              </p:par>
                            </p:childTnLst>
                          </p:cTn>
                        </p:par>
                      </p:childTnLst>
                    </p:cTn>
                  </p:par>
                  <p:par>
                    <p:cTn id="28" fill="hold">
                      <p:stCondLst>
                        <p:cond delay="indefinite"/>
                      </p:stCondLst>
                      <p:childTnLst>
                        <p:par>
                          <p:cTn id="29" fill="hold">
                            <p:stCondLst>
                              <p:cond delay="0"/>
                            </p:stCondLst>
                            <p:childTnLst>
                              <p:par>
                                <p:cTn id="30" presetID="-1" presetClass="path" presetSubtype="0" accel="50000" decel="50000" fill="hold" nodeType="clickEffect">
                                  <p:stCondLst>
                                    <p:cond delay="0"/>
                                  </p:stCondLst>
                                  <p:childTnLst>
                                    <p:animMotion origin="layout" path="M 0.241672 0.030492 L 0.416468 -0.061963" pathEditMode="relative">
                                      <p:cBhvr>
                                        <p:cTn id="31" dur="1000" fill="hold"/>
                                        <p:tgtEl>
                                          <p:spTgt spid="18"/>
                                        </p:tgtEl>
                                        <p:attrNameLst>
                                          <p:attrName>ppt_x</p:attrName>
                                          <p:attrName>ppt_y</p:attrName>
                                        </p:attrNameLst>
                                      </p:cBhvr>
                                    </p:animMotion>
                                  </p:childTnLst>
                                </p:cTn>
                              </p:par>
                            </p:childTnLst>
                          </p:cTn>
                        </p:par>
                      </p:childTnLst>
                    </p:cTn>
                  </p:par>
                  <p:par>
                    <p:cTn id="32" fill="hold">
                      <p:stCondLst>
                        <p:cond delay="indefinite"/>
                      </p:stCondLst>
                      <p:childTnLst>
                        <p:par>
                          <p:cTn id="33" fill="hold">
                            <p:stCondLst>
                              <p:cond delay="0"/>
                            </p:stCondLst>
                            <p:childTnLst>
                              <p:par>
                                <p:cTn id="34" presetID="-1" presetClass="path" presetSubtype="0" accel="50000" decel="50000" fill="hold" nodeType="clickEffect">
                                  <p:stCondLst>
                                    <p:cond delay="0"/>
                                  </p:stCondLst>
                                  <p:childTnLst>
                                    <p:animMotion origin="layout" path="M 0.416468 -0.061963 L 0.512871 -0.172644" pathEditMode="relative">
                                      <p:cBhvr>
                                        <p:cTn id="35" dur="1000" fill="hold"/>
                                        <p:tgtEl>
                                          <p:spTgt spid="18"/>
                                        </p:tgtEl>
                                        <p:attrNameLst>
                                          <p:attrName>ppt_x</p:attrName>
                                          <p:attrName>ppt_y</p:attrName>
                                        </p:attrNameLst>
                                      </p:cBhvr>
                                    </p:animMotion>
                                  </p:childTnLst>
                                </p:cTn>
                              </p:par>
                            </p:childTnLst>
                          </p:cTn>
                        </p:par>
                      </p:childTnLst>
                    </p:cTn>
                  </p:par>
                  <p:par>
                    <p:cTn id="36" fill="hold">
                      <p:stCondLst>
                        <p:cond delay="indefinite"/>
                      </p:stCondLst>
                      <p:childTnLst>
                        <p:par>
                          <p:cTn id="37" fill="hold">
                            <p:stCondLst>
                              <p:cond delay="0"/>
                            </p:stCondLst>
                            <p:childTnLst>
                              <p:par>
                                <p:cTn id="38" presetID="-1" presetClass="path" presetSubtype="0" accel="50000" decel="50000" fill="hold" nodeType="clickEffect">
                                  <p:stCondLst>
                                    <p:cond delay="0"/>
                                  </p:stCondLst>
                                  <p:childTnLst>
                                    <p:animMotion origin="layout" path="M 0.512871 -0.172644 L 0.512871 -0.628391" pathEditMode="relative">
                                      <p:cBhvr>
                                        <p:cTn id="39" dur="1000" fill="hold"/>
                                        <p:tgtEl>
                                          <p:spTgt spid="18"/>
                                        </p:tgtEl>
                                        <p:attrNameLst>
                                          <p:attrName>ppt_x</p:attrName>
                                          <p:attrName>ppt_y</p:attrName>
                                        </p:attrNameLst>
                                      </p:cBhvr>
                                    </p:animMotion>
                                  </p:childTnLst>
                                </p:cTn>
                              </p:par>
                            </p:childTnLst>
                          </p:cTn>
                        </p:par>
                      </p:childTnLst>
                    </p:cTn>
                  </p:par>
                  <p:par>
                    <p:cTn id="40" fill="hold">
                      <p:stCondLst>
                        <p:cond delay="indefinite"/>
                      </p:stCondLst>
                      <p:childTnLst>
                        <p:par>
                          <p:cTn id="41" fill="hold">
                            <p:stCondLst>
                              <p:cond delay="0"/>
                            </p:stCondLst>
                            <p:childTnLst>
                              <p:par>
                                <p:cTn id="42" presetID="-1" presetClass="path" presetSubtype="0" accel="50000" decel="50000" fill="hold" nodeType="clickEffect">
                                  <p:stCondLst>
                                    <p:cond delay="0"/>
                                  </p:stCondLst>
                                  <p:childTnLst>
                                    <p:animMotion origin="layout" path="M 0.512871 -0.628391 L 0.614601 -0.245827" pathEditMode="relative">
                                      <p:cBhvr>
                                        <p:cTn id="43" dur="1000" fill="hold"/>
                                        <p:tgtEl>
                                          <p:spTgt spid="18"/>
                                        </p:tgtEl>
                                        <p:attrNameLst>
                                          <p:attrName>ppt_x</p:attrName>
                                          <p:attrName>ppt_y</p:attrName>
                                        </p:attrNameLst>
                                      </p:cBhvr>
                                    </p:animMotion>
                                  </p:childTnLst>
                                </p:cTn>
                              </p:par>
                            </p:childTnLst>
                          </p:cTn>
                        </p:par>
                        <p:par>
                          <p:cTn id="44" fill="hold">
                            <p:stCondLst>
                              <p:cond delay="1000"/>
                            </p:stCondLst>
                            <p:childTnLst>
                              <p:par>
                                <p:cTn id="45" presetID="4" presetClass="entr" presetSubtype="32" fill="hold" grpId="0" nodeType="afterEffect">
                                  <p:stCondLst>
                                    <p:cond delay="0"/>
                                  </p:stCondLst>
                                  <p:iterate>
                                    <p:tmAbs val="0"/>
                                  </p:iterate>
                                  <p:childTnLst>
                                    <p:set>
                                      <p:cBhvr>
                                        <p:cTn id="46" fill="hold"/>
                                        <p:tgtEl>
                                          <p:spTgt spid="13"/>
                                        </p:tgtEl>
                                        <p:attrNameLst>
                                          <p:attrName>style.visibility</p:attrName>
                                        </p:attrNameLst>
                                      </p:cBhvr>
                                      <p:to>
                                        <p:strVal val="visible"/>
                                      </p:to>
                                    </p:set>
                                    <p:animEffect transition="in" filter="box(out)">
                                      <p:cBhvr>
                                        <p:cTn id="47" dur="2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path" presetSubtype="0" accel="50000" decel="50000" fill="hold" nodeType="clickEffect">
                                  <p:stCondLst>
                                    <p:cond delay="0"/>
                                  </p:stCondLst>
                                  <p:childTnLst>
                                    <p:animMotion origin="layout" path="M 0.000000 0.000000 L -0.208851 0.030492" pathEditMode="relative">
                                      <p:cBhvr>
                                        <p:cTn id="51" dur="1000" fill="hold"/>
                                        <p:tgtEl>
                                          <p:spTgt spid="13"/>
                                        </p:tgtEl>
                                        <p:attrNameLst>
                                          <p:attrName>ppt_x</p:attrName>
                                          <p:attrName>ppt_y</p:attrName>
                                        </p:attrNameLst>
                                      </p:cBhvr>
                                    </p:animMotion>
                                  </p:childTnLst>
                                </p:cTn>
                              </p:par>
                            </p:childTnLst>
                          </p:cTn>
                        </p:par>
                      </p:childTnLst>
                    </p:cTn>
                  </p:par>
                  <p:par>
                    <p:cTn id="52" fill="hold">
                      <p:stCondLst>
                        <p:cond delay="indefinite"/>
                      </p:stCondLst>
                      <p:childTnLst>
                        <p:par>
                          <p:cTn id="53" fill="hold">
                            <p:stCondLst>
                              <p:cond delay="0"/>
                            </p:stCondLst>
                            <p:childTnLst>
                              <p:par>
                                <p:cTn id="54" presetID="-1" presetClass="path" presetSubtype="0" accel="50000" decel="50000" fill="hold" nodeType="clickEffect">
                                  <p:stCondLst>
                                    <p:cond delay="0"/>
                                  </p:stCondLst>
                                  <p:childTnLst>
                                    <p:animMotion origin="layout" path="M -0.208851 0.030492 L -0.274422 -0.678708" pathEditMode="relative">
                                      <p:cBhvr>
                                        <p:cTn id="55" dur="1000" fill="hold"/>
                                        <p:tgtEl>
                                          <p:spTgt spid="13"/>
                                        </p:tgtEl>
                                        <p:attrNameLst>
                                          <p:attrName>ppt_x</p:attrName>
                                          <p:attrName>ppt_y</p:attrName>
                                        </p:attrNameLst>
                                      </p:cBhvr>
                                    </p:animMotion>
                                  </p:childTnLst>
                                </p:cTn>
                              </p:par>
                            </p:childTnLst>
                          </p:cTn>
                        </p:par>
                      </p:childTnLst>
                    </p:cTn>
                  </p:par>
                  <p:par>
                    <p:cTn id="56" fill="hold">
                      <p:stCondLst>
                        <p:cond delay="indefinite"/>
                      </p:stCondLst>
                      <p:childTnLst>
                        <p:par>
                          <p:cTn id="57" fill="hold">
                            <p:stCondLst>
                              <p:cond delay="0"/>
                            </p:stCondLst>
                            <p:childTnLst>
                              <p:par>
                                <p:cTn id="58" presetID="-1" presetClass="path" presetSubtype="0" accel="50000" decel="50000" fill="hold" nodeType="clickEffect">
                                  <p:stCondLst>
                                    <p:cond delay="0"/>
                                  </p:stCondLst>
                                  <p:childTnLst>
                                    <p:animMotion origin="layout" path="M -0.274422 -0.678708 L 0.098357 -0.385747" pathEditMode="relative">
                                      <p:cBhvr>
                                        <p:cTn id="59" dur="1000" fill="hold"/>
                                        <p:tgtEl>
                                          <p:spTgt spid="13"/>
                                        </p:tgtEl>
                                        <p:attrNameLst>
                                          <p:attrName>ppt_x</p:attrName>
                                          <p:attrName>ppt_y</p:attrName>
                                        </p:attrNameLst>
                                      </p:cBhvr>
                                    </p:animMotion>
                                  </p:childTnLst>
                                </p:cTn>
                              </p:par>
                            </p:childTnLst>
                          </p:cTn>
                        </p:par>
                      </p:childTnLst>
                    </p:cTn>
                  </p:par>
                  <p:par>
                    <p:cTn id="60" fill="hold">
                      <p:stCondLst>
                        <p:cond delay="indefinite"/>
                      </p:stCondLst>
                      <p:childTnLst>
                        <p:par>
                          <p:cTn id="61" fill="hold">
                            <p:stCondLst>
                              <p:cond delay="0"/>
                            </p:stCondLst>
                            <p:childTnLst>
                              <p:par>
                                <p:cTn id="62" presetID="-1" presetClass="path" presetSubtype="0" accel="50000" decel="50000" fill="hold" nodeType="clickEffect">
                                  <p:stCondLst>
                                    <p:cond delay="0"/>
                                  </p:stCondLst>
                                  <p:childTnLst>
                                    <p:animMotion origin="layout" path="M 0.098357 -0.385747 L 0.218882 -0.282960" pathEditMode="relative">
                                      <p:cBhvr>
                                        <p:cTn id="63" dur="1000" fill="hold"/>
                                        <p:tgtEl>
                                          <p:spTgt spid="13"/>
                                        </p:tgtEl>
                                        <p:attrNameLst>
                                          <p:attrName>ppt_x</p:attrName>
                                          <p:attrName>ppt_y</p:attrName>
                                        </p:attrNameLst>
                                      </p:cBhvr>
                                    </p:animMotion>
                                  </p:childTnLst>
                                </p:cTn>
                              </p:par>
                            </p:childTnLst>
                          </p:cTn>
                        </p:par>
                      </p:childTnLst>
                    </p:cTn>
                  </p:par>
                  <p:par>
                    <p:cTn id="64" fill="hold">
                      <p:stCondLst>
                        <p:cond delay="indefinite"/>
                      </p:stCondLst>
                      <p:childTnLst>
                        <p:par>
                          <p:cTn id="65" fill="hold">
                            <p:stCondLst>
                              <p:cond delay="0"/>
                            </p:stCondLst>
                            <p:childTnLst>
                              <p:par>
                                <p:cTn id="66" presetID="-1" presetClass="path" presetSubtype="0" accel="50000" decel="50000" fill="hold" nodeType="clickEffect">
                                  <p:stCondLst>
                                    <p:cond delay="0"/>
                                  </p:stCondLst>
                                  <p:childTnLst>
                                    <p:animMotion origin="layout" path="M 0.218882 -0.282960 L 0.241672 0.030492" pathEditMode="relative">
                                      <p:cBhvr>
                                        <p:cTn id="67" dur="1000" fill="hold"/>
                                        <p:tgtEl>
                                          <p:spTgt spid="13"/>
                                        </p:tgtEl>
                                        <p:attrNameLst>
                                          <p:attrName>ppt_x</p:attrName>
                                          <p:attrName>ppt_y</p:attrName>
                                        </p:attrNameLst>
                                      </p:cBhvr>
                                    </p:animMotion>
                                  </p:childTnLst>
                                </p:cTn>
                              </p:par>
                            </p:childTnLst>
                          </p:cTn>
                        </p:par>
                      </p:childTnLst>
                    </p:cTn>
                  </p:par>
                  <p:par>
                    <p:cTn id="68" fill="hold">
                      <p:stCondLst>
                        <p:cond delay="indefinite"/>
                      </p:stCondLst>
                      <p:childTnLst>
                        <p:par>
                          <p:cTn id="69" fill="hold">
                            <p:stCondLst>
                              <p:cond delay="0"/>
                            </p:stCondLst>
                            <p:childTnLst>
                              <p:par>
                                <p:cTn id="70" presetID="-1" presetClass="path" presetSubtype="0" accel="50000" decel="50000" fill="hold" nodeType="clickEffect">
                                  <p:stCondLst>
                                    <p:cond delay="0"/>
                                  </p:stCondLst>
                                  <p:childTnLst>
                                    <p:animMotion origin="layout" path="M 0.241672 0.030492 L 0.416468 -0.061963" pathEditMode="relative">
                                      <p:cBhvr>
                                        <p:cTn id="71" dur="1000" fill="hold"/>
                                        <p:tgtEl>
                                          <p:spTgt spid="13"/>
                                        </p:tgtEl>
                                        <p:attrNameLst>
                                          <p:attrName>ppt_x</p:attrName>
                                          <p:attrName>ppt_y</p:attrName>
                                        </p:attrNameLst>
                                      </p:cBhvr>
                                    </p:animMotion>
                                  </p:childTnLst>
                                </p:cTn>
                              </p:par>
                            </p:childTnLst>
                          </p:cTn>
                        </p:par>
                      </p:childTnLst>
                    </p:cTn>
                  </p:par>
                  <p:par>
                    <p:cTn id="72" fill="hold">
                      <p:stCondLst>
                        <p:cond delay="indefinite"/>
                      </p:stCondLst>
                      <p:childTnLst>
                        <p:par>
                          <p:cTn id="73" fill="hold">
                            <p:stCondLst>
                              <p:cond delay="0"/>
                            </p:stCondLst>
                            <p:childTnLst>
                              <p:par>
                                <p:cTn id="74" presetID="-1" presetClass="path" presetSubtype="0" accel="50000" decel="50000" fill="hold" nodeType="clickEffect">
                                  <p:stCondLst>
                                    <p:cond delay="0"/>
                                  </p:stCondLst>
                                  <p:childTnLst>
                                    <p:animMotion origin="layout" path="M 0.416468 -0.061963 L 0.512871 -0.172644" pathEditMode="relative">
                                      <p:cBhvr>
                                        <p:cTn id="75" dur="1000" fill="hold"/>
                                        <p:tgtEl>
                                          <p:spTgt spid="13"/>
                                        </p:tgtEl>
                                        <p:attrNameLst>
                                          <p:attrName>ppt_x</p:attrName>
                                          <p:attrName>ppt_y</p:attrName>
                                        </p:attrNameLst>
                                      </p:cBhvr>
                                    </p:animMotion>
                                  </p:childTnLst>
                                </p:cTn>
                              </p:par>
                            </p:childTnLst>
                          </p:cTn>
                        </p:par>
                      </p:childTnLst>
                    </p:cTn>
                  </p:par>
                  <p:par>
                    <p:cTn id="76" fill="hold">
                      <p:stCondLst>
                        <p:cond delay="indefinite"/>
                      </p:stCondLst>
                      <p:childTnLst>
                        <p:par>
                          <p:cTn id="77" fill="hold">
                            <p:stCondLst>
                              <p:cond delay="0"/>
                            </p:stCondLst>
                            <p:childTnLst>
                              <p:par>
                                <p:cTn id="78" presetID="-1" presetClass="path" presetSubtype="0" accel="50000" decel="50000" fill="hold" nodeType="clickEffect">
                                  <p:stCondLst>
                                    <p:cond delay="0"/>
                                  </p:stCondLst>
                                  <p:childTnLst>
                                    <p:animMotion origin="layout" path="M 0.512871 -0.172644 L 0.512871 -0.628391" pathEditMode="relative">
                                      <p:cBhvr>
                                        <p:cTn id="79" dur="1000" fill="hold"/>
                                        <p:tgtEl>
                                          <p:spTgt spid="13"/>
                                        </p:tgtEl>
                                        <p:attrNameLst>
                                          <p:attrName>ppt_x</p:attrName>
                                          <p:attrName>ppt_y</p:attrName>
                                        </p:attrNameLst>
                                      </p:cBhvr>
                                    </p:animMotion>
                                  </p:childTnLst>
                                </p:cTn>
                              </p:par>
                            </p:childTnLst>
                          </p:cTn>
                        </p:par>
                      </p:childTnLst>
                    </p:cTn>
                  </p:par>
                  <p:par>
                    <p:cTn id="80" fill="hold">
                      <p:stCondLst>
                        <p:cond delay="indefinite"/>
                      </p:stCondLst>
                      <p:childTnLst>
                        <p:par>
                          <p:cTn id="81" fill="hold">
                            <p:stCondLst>
                              <p:cond delay="0"/>
                            </p:stCondLst>
                            <p:childTnLst>
                              <p:par>
                                <p:cTn id="82" presetID="-1" presetClass="path" presetSubtype="0" accel="50000" decel="50000" fill="hold" nodeType="clickEffect">
                                  <p:stCondLst>
                                    <p:cond delay="0"/>
                                  </p:stCondLst>
                                  <p:childTnLst>
                                    <p:animMotion origin="layout" path="M 0.512871 -0.628391 L 0.614601 -0.245827" pathEditMode="relative">
                                      <p:cBhvr>
                                        <p:cTn id="83" dur="1000" fill="hold"/>
                                        <p:tgtEl>
                                          <p:spTgt spid="13"/>
                                        </p:tgtEl>
                                        <p:attrNameLst>
                                          <p:attrName>ppt_x</p:attrName>
                                          <p:attrName>ppt_y</p:attrName>
                                        </p:attrNameLst>
                                      </p:cBhvr>
                                    </p:animMotion>
                                  </p:childTnLst>
                                </p:cTn>
                              </p:par>
                            </p:childTnLst>
                          </p:cTn>
                        </p:par>
                        <p:par>
                          <p:cTn id="84" fill="hold">
                            <p:stCondLst>
                              <p:cond delay="1000"/>
                            </p:stCondLst>
                            <p:childTnLst>
                              <p:par>
                                <p:cTn id="85" presetID="4" presetClass="entr" presetSubtype="32" fill="hold" grpId="0" nodeType="afterEffect">
                                  <p:stCondLst>
                                    <p:cond delay="0"/>
                                  </p:stCondLst>
                                  <p:iterate>
                                    <p:tmAbs val="0"/>
                                  </p:iterate>
                                  <p:childTnLst>
                                    <p:set>
                                      <p:cBhvr>
                                        <p:cTn id="86" fill="hold"/>
                                        <p:tgtEl>
                                          <p:spTgt spid="31"/>
                                        </p:tgtEl>
                                        <p:attrNameLst>
                                          <p:attrName>style.visibility</p:attrName>
                                        </p:attrNameLst>
                                      </p:cBhvr>
                                      <p:to>
                                        <p:strVal val="visible"/>
                                      </p:to>
                                    </p:set>
                                    <p:animEffect transition="in" filter="box(out)">
                                      <p:cBhvr>
                                        <p:cTn id="87" dur="200"/>
                                        <p:tgtEl>
                                          <p:spTgt spid="31"/>
                                        </p:tgtEl>
                                      </p:cBhvr>
                                    </p:animEffect>
                                  </p:childTnLst>
                                </p:cTn>
                              </p:par>
                            </p:childTnLst>
                          </p:cTn>
                        </p:par>
                      </p:childTnLst>
                    </p:cTn>
                  </p:par>
                  <p:par>
                    <p:cTn id="88" fill="hold">
                      <p:stCondLst>
                        <p:cond delay="indefinite"/>
                      </p:stCondLst>
                      <p:childTnLst>
                        <p:par>
                          <p:cTn id="89" fill="hold">
                            <p:stCondLst>
                              <p:cond delay="0"/>
                            </p:stCondLst>
                            <p:childTnLst>
                              <p:par>
                                <p:cTn id="90" presetID="-1" presetClass="path" presetSubtype="0" accel="50000" decel="50000" fill="hold" nodeType="clickEffect">
                                  <p:stCondLst>
                                    <p:cond delay="0"/>
                                  </p:stCondLst>
                                  <p:childTnLst>
                                    <p:animMotion origin="layout" path="M 0.000000 0.000000 L -0.208851 0.030492" pathEditMode="relative">
                                      <p:cBhvr>
                                        <p:cTn id="91" dur="1000" fill="hold"/>
                                        <p:tgtEl>
                                          <p:spTgt spid="31"/>
                                        </p:tgtEl>
                                        <p:attrNameLst>
                                          <p:attrName>ppt_x</p:attrName>
                                          <p:attrName>ppt_y</p:attrName>
                                        </p:attrNameLst>
                                      </p:cBhvr>
                                    </p:animMotion>
                                  </p:childTnLst>
                                </p:cTn>
                              </p:par>
                            </p:childTnLst>
                          </p:cTn>
                        </p:par>
                      </p:childTnLst>
                    </p:cTn>
                  </p:par>
                  <p:par>
                    <p:cTn id="92" fill="hold">
                      <p:stCondLst>
                        <p:cond delay="indefinite"/>
                      </p:stCondLst>
                      <p:childTnLst>
                        <p:par>
                          <p:cTn id="93" fill="hold">
                            <p:stCondLst>
                              <p:cond delay="0"/>
                            </p:stCondLst>
                            <p:childTnLst>
                              <p:par>
                                <p:cTn id="94" presetID="-1" presetClass="path" presetSubtype="0" accel="50000" decel="50000" fill="hold" nodeType="clickEffect">
                                  <p:stCondLst>
                                    <p:cond delay="0"/>
                                  </p:stCondLst>
                                  <p:childTnLst>
                                    <p:animMotion origin="layout" path="M -0.208851 0.030492 L -0.274422 -0.678708" pathEditMode="relative">
                                      <p:cBhvr>
                                        <p:cTn id="95" dur="1000" fill="hold"/>
                                        <p:tgtEl>
                                          <p:spTgt spid="31"/>
                                        </p:tgtEl>
                                        <p:attrNameLst>
                                          <p:attrName>ppt_x</p:attrName>
                                          <p:attrName>ppt_y</p:attrName>
                                        </p:attrNameLst>
                                      </p:cBhvr>
                                    </p:animMotion>
                                  </p:childTnLst>
                                </p:cTn>
                              </p:par>
                            </p:childTnLst>
                          </p:cTn>
                        </p:par>
                      </p:childTnLst>
                    </p:cTn>
                  </p:par>
                  <p:par>
                    <p:cTn id="96" fill="hold">
                      <p:stCondLst>
                        <p:cond delay="indefinite"/>
                      </p:stCondLst>
                      <p:childTnLst>
                        <p:par>
                          <p:cTn id="97" fill="hold">
                            <p:stCondLst>
                              <p:cond delay="0"/>
                            </p:stCondLst>
                            <p:childTnLst>
                              <p:par>
                                <p:cTn id="98" presetID="-1" presetClass="path" presetSubtype="0" accel="50000" decel="50000" fill="hold" nodeType="clickEffect">
                                  <p:stCondLst>
                                    <p:cond delay="0"/>
                                  </p:stCondLst>
                                  <p:childTnLst>
                                    <p:animMotion origin="layout" path="M -0.274422 -0.678708 L 0.098357 -0.385747" pathEditMode="relative">
                                      <p:cBhvr>
                                        <p:cTn id="99" dur="1000" fill="hold"/>
                                        <p:tgtEl>
                                          <p:spTgt spid="31"/>
                                        </p:tgtEl>
                                        <p:attrNameLst>
                                          <p:attrName>ppt_x</p:attrName>
                                          <p:attrName>ppt_y</p:attrName>
                                        </p:attrNameLst>
                                      </p:cBhvr>
                                    </p:animMotion>
                                  </p:childTnLst>
                                </p:cTn>
                              </p:par>
                            </p:childTnLst>
                          </p:cTn>
                        </p:par>
                      </p:childTnLst>
                    </p:cTn>
                  </p:par>
                  <p:par>
                    <p:cTn id="100" fill="hold">
                      <p:stCondLst>
                        <p:cond delay="indefinite"/>
                      </p:stCondLst>
                      <p:childTnLst>
                        <p:par>
                          <p:cTn id="101" fill="hold">
                            <p:stCondLst>
                              <p:cond delay="0"/>
                            </p:stCondLst>
                            <p:childTnLst>
                              <p:par>
                                <p:cTn id="102" presetID="-1" presetClass="path" presetSubtype="0" accel="50000" decel="50000" fill="hold" nodeType="clickEffect">
                                  <p:stCondLst>
                                    <p:cond delay="0"/>
                                  </p:stCondLst>
                                  <p:childTnLst>
                                    <p:animMotion origin="layout" path="M 0.098357 -0.385747 L 0.218882 -0.282960" pathEditMode="relative">
                                      <p:cBhvr>
                                        <p:cTn id="103" dur="1000" fill="hold"/>
                                        <p:tgtEl>
                                          <p:spTgt spid="31"/>
                                        </p:tgtEl>
                                        <p:attrNameLst>
                                          <p:attrName>ppt_x</p:attrName>
                                          <p:attrName>ppt_y</p:attrName>
                                        </p:attrNameLst>
                                      </p:cBhvr>
                                    </p:animMotion>
                                  </p:childTnLst>
                                </p:cTn>
                              </p:par>
                            </p:childTnLst>
                          </p:cTn>
                        </p:par>
                      </p:childTnLst>
                    </p:cTn>
                  </p:par>
                  <p:par>
                    <p:cTn id="104" fill="hold">
                      <p:stCondLst>
                        <p:cond delay="indefinite"/>
                      </p:stCondLst>
                      <p:childTnLst>
                        <p:par>
                          <p:cTn id="105" fill="hold">
                            <p:stCondLst>
                              <p:cond delay="0"/>
                            </p:stCondLst>
                            <p:childTnLst>
                              <p:par>
                                <p:cTn id="106" presetID="-1" presetClass="path" presetSubtype="0" accel="50000" decel="50000" fill="hold" nodeType="clickEffect">
                                  <p:stCondLst>
                                    <p:cond delay="0"/>
                                  </p:stCondLst>
                                  <p:childTnLst>
                                    <p:animMotion origin="layout" path="M 0.218882 -0.282960 L 0.241672 0.030492" pathEditMode="relative">
                                      <p:cBhvr>
                                        <p:cTn id="107" dur="1000" fill="hold"/>
                                        <p:tgtEl>
                                          <p:spTgt spid="31"/>
                                        </p:tgtEl>
                                        <p:attrNameLst>
                                          <p:attrName>ppt_x</p:attrName>
                                          <p:attrName>ppt_y</p:attrName>
                                        </p:attrNameLst>
                                      </p:cBhvr>
                                    </p:animMotion>
                                  </p:childTnLst>
                                </p:cTn>
                              </p:par>
                            </p:childTnLst>
                          </p:cTn>
                        </p:par>
                      </p:childTnLst>
                    </p:cTn>
                  </p:par>
                  <p:par>
                    <p:cTn id="108" fill="hold">
                      <p:stCondLst>
                        <p:cond delay="indefinite"/>
                      </p:stCondLst>
                      <p:childTnLst>
                        <p:par>
                          <p:cTn id="109" fill="hold">
                            <p:stCondLst>
                              <p:cond delay="0"/>
                            </p:stCondLst>
                            <p:childTnLst>
                              <p:par>
                                <p:cTn id="110" presetID="-1" presetClass="path" presetSubtype="0" accel="50000" decel="50000" fill="hold" nodeType="clickEffect">
                                  <p:stCondLst>
                                    <p:cond delay="0"/>
                                  </p:stCondLst>
                                  <p:childTnLst>
                                    <p:animMotion origin="layout" path="M 0.241672 0.030492 L 0.416468 -0.061963" pathEditMode="relative">
                                      <p:cBhvr>
                                        <p:cTn id="111" dur="1000" fill="hold"/>
                                        <p:tgtEl>
                                          <p:spTgt spid="31"/>
                                        </p:tgtEl>
                                        <p:attrNameLst>
                                          <p:attrName>ppt_x</p:attrName>
                                          <p:attrName>ppt_y</p:attrName>
                                        </p:attrNameLst>
                                      </p:cBhvr>
                                    </p:animMotion>
                                  </p:childTnLst>
                                </p:cTn>
                              </p:par>
                            </p:childTnLst>
                          </p:cTn>
                        </p:par>
                      </p:childTnLst>
                    </p:cTn>
                  </p:par>
                  <p:par>
                    <p:cTn id="112" fill="hold">
                      <p:stCondLst>
                        <p:cond delay="indefinite"/>
                      </p:stCondLst>
                      <p:childTnLst>
                        <p:par>
                          <p:cTn id="113" fill="hold">
                            <p:stCondLst>
                              <p:cond delay="0"/>
                            </p:stCondLst>
                            <p:childTnLst>
                              <p:par>
                                <p:cTn id="114" presetID="-1" presetClass="path" presetSubtype="0" accel="50000" decel="50000" fill="hold" nodeType="clickEffect">
                                  <p:stCondLst>
                                    <p:cond delay="0"/>
                                  </p:stCondLst>
                                  <p:childTnLst>
                                    <p:animMotion origin="layout" path="M 0.416468 -0.061963 L 0.512871 -0.172644" pathEditMode="relative">
                                      <p:cBhvr>
                                        <p:cTn id="115" dur="1000" fill="hold"/>
                                        <p:tgtEl>
                                          <p:spTgt spid="31"/>
                                        </p:tgtEl>
                                        <p:attrNameLst>
                                          <p:attrName>ppt_x</p:attrName>
                                          <p:attrName>ppt_y</p:attrName>
                                        </p:attrNameLst>
                                      </p:cBhvr>
                                    </p:animMotion>
                                  </p:childTnLst>
                                </p:cTn>
                              </p:par>
                            </p:childTnLst>
                          </p:cTn>
                        </p:par>
                      </p:childTnLst>
                    </p:cTn>
                  </p:par>
                  <p:par>
                    <p:cTn id="116" fill="hold">
                      <p:stCondLst>
                        <p:cond delay="indefinite"/>
                      </p:stCondLst>
                      <p:childTnLst>
                        <p:par>
                          <p:cTn id="117" fill="hold">
                            <p:stCondLst>
                              <p:cond delay="0"/>
                            </p:stCondLst>
                            <p:childTnLst>
                              <p:par>
                                <p:cTn id="118" presetID="-1" presetClass="path" presetSubtype="0" accel="50000" decel="50000" fill="hold" nodeType="clickEffect">
                                  <p:stCondLst>
                                    <p:cond delay="0"/>
                                  </p:stCondLst>
                                  <p:childTnLst>
                                    <p:animMotion origin="layout" path="M 0.512871 -0.172644 L 0.512871 -0.628391" pathEditMode="relative">
                                      <p:cBhvr>
                                        <p:cTn id="119" dur="1000" fill="hold"/>
                                        <p:tgtEl>
                                          <p:spTgt spid="31"/>
                                        </p:tgtEl>
                                        <p:attrNameLst>
                                          <p:attrName>ppt_x</p:attrName>
                                          <p:attrName>ppt_y</p:attrName>
                                        </p:attrNameLst>
                                      </p:cBhvr>
                                    </p:animMotion>
                                  </p:childTnLst>
                                </p:cTn>
                              </p:par>
                            </p:childTnLst>
                          </p:cTn>
                        </p:par>
                      </p:childTnLst>
                    </p:cTn>
                  </p:par>
                  <p:par>
                    <p:cTn id="120" fill="hold">
                      <p:stCondLst>
                        <p:cond delay="indefinite"/>
                      </p:stCondLst>
                      <p:childTnLst>
                        <p:par>
                          <p:cTn id="121" fill="hold">
                            <p:stCondLst>
                              <p:cond delay="0"/>
                            </p:stCondLst>
                            <p:childTnLst>
                              <p:par>
                                <p:cTn id="122" presetID="-1" presetClass="path" presetSubtype="0" accel="50000" decel="50000" fill="hold" nodeType="clickEffect">
                                  <p:stCondLst>
                                    <p:cond delay="0"/>
                                  </p:stCondLst>
                                  <p:childTnLst>
                                    <p:animMotion origin="layout" path="M 0.512871 -0.628391 L 0.614601 -0.245827" pathEditMode="relative">
                                      <p:cBhvr>
                                        <p:cTn id="123" dur="1000" fill="hold"/>
                                        <p:tgtEl>
                                          <p:spTgt spid="31"/>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advAuto="0"/>
      <p:bldP spid="13" grpId="0" animBg="1" advAuto="0"/>
      <p:bldP spid="31" grpId="0" animBg="1" advAuto="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frastructure urbaine + sociale"/>
          <p:cNvSpPr/>
          <p:nvPr/>
        </p:nvSpPr>
        <p:spPr>
          <a:xfrm>
            <a:off x="0" y="445026"/>
            <a:ext cx="2714026" cy="515938"/>
          </a:xfrm>
          <a:prstGeom prst="rect">
            <a:avLst/>
          </a:prstGeom>
          <a:solidFill>
            <a:schemeClr val="accent5">
              <a:hueOff val="-82419"/>
              <a:satOff val="-9513"/>
              <a:lumOff val="-16343"/>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300" dirty="0"/>
              <a:t>Administration, gouvernance, </a:t>
            </a:r>
            <a:r>
              <a:rPr lang="fr-FR" sz="1300" dirty="0" smtClean="0"/>
              <a:t>sécurité + conclusions</a:t>
            </a:r>
            <a:endParaRPr sz="1300" dirty="0"/>
          </a:p>
        </p:txBody>
      </p:sp>
      <p:sp>
        <p:nvSpPr>
          <p:cNvPr id="10" name="ZoneTexte 9"/>
          <p:cNvSpPr txBox="1"/>
          <p:nvPr/>
        </p:nvSpPr>
        <p:spPr>
          <a:xfrm>
            <a:off x="257900" y="1321115"/>
            <a:ext cx="4666300" cy="54579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177800" indent="-177800" algn="l" defTabSz="990697">
              <a:buFont typeface="+mj-lt"/>
              <a:buAutoNum type="arabicPeriod"/>
            </a:pPr>
            <a:r>
              <a:rPr lang="fr-FR" sz="1200" dirty="0" smtClean="0">
                <a:latin typeface="Arial Narrow" panose="020B0606020202030204" pitchFamily="34" charset="0"/>
              </a:rPr>
              <a:t>L’</a:t>
            </a:r>
            <a:r>
              <a:rPr lang="fr-FR" sz="1200" b="1" dirty="0" smtClean="0">
                <a:latin typeface="Arial Narrow" panose="020B0606020202030204" pitchFamily="34" charset="0"/>
              </a:rPr>
              <a:t>administration</a:t>
            </a:r>
            <a:r>
              <a:rPr lang="fr-FR" sz="1200" dirty="0" smtClean="0">
                <a:latin typeface="Arial Narrow" panose="020B0606020202030204" pitchFamily="34" charset="0"/>
              </a:rPr>
              <a:t> dispose de leviers dans quasiment tous les chantiers de transition. Elle peut favoriser des modes de vie bas carbone (en agissant sur les 4 grands secteurs, montrer les cartes prospectives (mobilité, alimentation agriculture, bâtiment, consommation), adapter notre territoire au changement climatique, tout en préservant la biodiversité.</a:t>
            </a:r>
          </a:p>
          <a:p>
            <a:pPr marL="177800" indent="-177800" algn="l" defTabSz="990697">
              <a:buFont typeface="+mj-lt"/>
              <a:buAutoNum type="arabicPeriod"/>
            </a:pPr>
            <a:endParaRPr lang="fr-FR" sz="1200" dirty="0">
              <a:latin typeface="Arial Narrow" panose="020B0606020202030204" pitchFamily="34" charset="0"/>
            </a:endParaRPr>
          </a:p>
          <a:p>
            <a:pPr marL="177800" indent="-177800" algn="l" defTabSz="990697">
              <a:buFont typeface="+mj-lt"/>
              <a:buAutoNum type="arabicPeriod"/>
            </a:pPr>
            <a:r>
              <a:rPr lang="fr-FR" sz="1200" dirty="0" smtClean="0">
                <a:latin typeface="Arial Narrow" panose="020B0606020202030204" pitchFamily="34" charset="0"/>
              </a:rPr>
              <a:t>On va aussi devoir développer les instances de </a:t>
            </a:r>
            <a:r>
              <a:rPr lang="fr-FR" sz="1200" b="1" dirty="0" smtClean="0">
                <a:latin typeface="Arial Narrow" panose="020B0606020202030204" pitchFamily="34" charset="0"/>
              </a:rPr>
              <a:t>gouvernance</a:t>
            </a:r>
            <a:r>
              <a:rPr lang="fr-FR" sz="1200" dirty="0" smtClean="0">
                <a:latin typeface="Arial Narrow" panose="020B0606020202030204" pitchFamily="34" charset="0"/>
              </a:rPr>
              <a:t>. Exemple les agences de l’eau qui assurent sa gestion avec </a:t>
            </a:r>
            <a:r>
              <a:rPr lang="fr-FR" sz="1200" dirty="0">
                <a:latin typeface="Arial Narrow" panose="020B0606020202030204" pitchFamily="34" charset="0"/>
              </a:rPr>
              <a:t>les différentes </a:t>
            </a:r>
            <a:r>
              <a:rPr lang="fr-FR" sz="1200" dirty="0" smtClean="0">
                <a:latin typeface="Arial Narrow" panose="020B0606020202030204" pitchFamily="34" charset="0"/>
              </a:rPr>
              <a:t>parties </a:t>
            </a:r>
            <a:r>
              <a:rPr lang="fr-FR" sz="1200" dirty="0">
                <a:latin typeface="Arial Narrow" panose="020B0606020202030204" pitchFamily="34" charset="0"/>
              </a:rPr>
              <a:t>prenantes </a:t>
            </a:r>
            <a:r>
              <a:rPr lang="fr-FR" sz="1200" dirty="0" smtClean="0">
                <a:latin typeface="Arial Narrow" panose="020B0606020202030204" pitchFamily="34" charset="0"/>
              </a:rPr>
              <a:t>.</a:t>
            </a:r>
            <a:endParaRPr lang="fr-FR" sz="1200" dirty="0">
              <a:latin typeface="Arial Narrow" panose="020B0606020202030204" pitchFamily="34" charset="0"/>
            </a:endParaRPr>
          </a:p>
          <a:p>
            <a:pPr marL="177800" indent="-177800" algn="l" defTabSz="990697">
              <a:buFont typeface="+mj-lt"/>
              <a:buAutoNum type="arabicPeriod"/>
            </a:pPr>
            <a:r>
              <a:rPr lang="fr-FR" sz="1200" dirty="0">
                <a:solidFill>
                  <a:srgbClr val="00B050"/>
                </a:solidFill>
                <a:latin typeface="Arial Narrow" panose="020B0606020202030204" pitchFamily="34" charset="0"/>
              </a:rPr>
              <a:t>Poser la carte </a:t>
            </a:r>
            <a:r>
              <a:rPr lang="fr-FR" sz="1200" b="1" dirty="0">
                <a:solidFill>
                  <a:srgbClr val="00B050"/>
                </a:solidFill>
                <a:latin typeface="Arial Narrow" panose="020B0606020202030204" pitchFamily="34" charset="0"/>
              </a:rPr>
              <a:t>sécurité</a:t>
            </a:r>
            <a:r>
              <a:rPr lang="fr-FR" sz="1200" dirty="0" smtClean="0">
                <a:latin typeface="Arial Narrow" panose="020B0606020202030204" pitchFamily="34" charset="0"/>
              </a:rPr>
              <a:t> </a:t>
            </a:r>
            <a:r>
              <a:rPr lang="fr-FR" sz="1200" dirty="0">
                <a:latin typeface="Arial Narrow" panose="020B0606020202030204" pitchFamily="34" charset="0"/>
              </a:rPr>
              <a:t>I</a:t>
            </a:r>
            <a:r>
              <a:rPr lang="fr-FR" sz="1200" dirty="0" smtClean="0">
                <a:latin typeface="Arial Narrow" panose="020B0606020202030204" pitchFamily="34" charset="0"/>
              </a:rPr>
              <a:t>l faut aussi </a:t>
            </a:r>
            <a:r>
              <a:rPr lang="fr-FR" sz="1200" b="1" dirty="0" smtClean="0">
                <a:latin typeface="Arial Narrow" panose="020B0606020202030204" pitchFamily="34" charset="0"/>
              </a:rPr>
              <a:t>adapter</a:t>
            </a:r>
            <a:r>
              <a:rPr lang="fr-FR" sz="1200" dirty="0" smtClean="0">
                <a:latin typeface="Arial Narrow" panose="020B0606020202030204" pitchFamily="34" charset="0"/>
              </a:rPr>
              <a:t> le territoire pour le rendre résilient face aux risques, qui vont </a:t>
            </a:r>
            <a:r>
              <a:rPr lang="fr-FR" sz="1200" dirty="0" smtClean="0">
                <a:latin typeface="Arial Narrow" panose="020B0606020202030204" pitchFamily="34" charset="0"/>
              </a:rPr>
              <a:t>s’accroître </a:t>
            </a:r>
            <a:r>
              <a:rPr lang="fr-FR" sz="1200" dirty="0" smtClean="0">
                <a:latin typeface="Arial Narrow" panose="020B0606020202030204" pitchFamily="34" charset="0"/>
              </a:rPr>
              <a:t>à l’avenir. </a:t>
            </a:r>
          </a:p>
          <a:p>
            <a:pPr marL="177800" indent="-177800" algn="l" defTabSz="990697">
              <a:buFont typeface="+mj-lt"/>
              <a:buAutoNum type="arabicPeriod"/>
            </a:pPr>
            <a:endParaRPr lang="fr-FR" sz="1200" dirty="0">
              <a:latin typeface="Arial Narrow" panose="020B0606020202030204" pitchFamily="34" charset="0"/>
            </a:endParaRPr>
          </a:p>
          <a:p>
            <a:pPr marL="177800" indent="-177800" algn="l" defTabSz="990697">
              <a:buFont typeface="+mj-lt"/>
              <a:buAutoNum type="arabicPeriod"/>
            </a:pPr>
            <a:r>
              <a:rPr lang="fr-FR" sz="1200" b="1" dirty="0" smtClean="0">
                <a:latin typeface="Arial Narrow" panose="020B0606020202030204" pitchFamily="34" charset="0"/>
              </a:rPr>
              <a:t>Conclusion : </a:t>
            </a:r>
            <a:r>
              <a:rPr lang="fr-FR" sz="1200" dirty="0" smtClean="0">
                <a:latin typeface="Arial Narrow" panose="020B0606020202030204" pitchFamily="34" charset="0"/>
              </a:rPr>
              <a:t/>
            </a:r>
            <a:br>
              <a:rPr lang="fr-FR" sz="1200" dirty="0" smtClean="0">
                <a:latin typeface="Arial Narrow" panose="020B0606020202030204" pitchFamily="34" charset="0"/>
              </a:rPr>
            </a:br>
            <a:r>
              <a:rPr lang="fr-FR" sz="1200" dirty="0" smtClean="0">
                <a:latin typeface="Arial Narrow" panose="020B0606020202030204" pitchFamily="34" charset="0"/>
              </a:rPr>
              <a:t>Quand on regarde vos post-its on voit que rien qu’avec ce groupe on peut agir sur </a:t>
            </a:r>
            <a:r>
              <a:rPr lang="fr-FR" sz="1200" dirty="0" smtClean="0">
                <a:latin typeface="Arial Narrow" panose="020B0606020202030204" pitchFamily="34" charset="0"/>
              </a:rPr>
              <a:t>plein </a:t>
            </a:r>
            <a:r>
              <a:rPr lang="fr-FR" sz="1200" dirty="0" smtClean="0">
                <a:latin typeface="Arial Narrow" panose="020B0606020202030204" pitchFamily="34" charset="0"/>
              </a:rPr>
              <a:t>de chantiers de la transition. Et que la transition nécessite une approche systémique (Ex. dans une école on peut agir sur la mobilité, l’alimentation, l’économie circulaire, la biodiversité avec les cours d’école végétalisées)</a:t>
            </a:r>
            <a:br>
              <a:rPr lang="fr-FR" sz="1200" dirty="0" smtClean="0">
                <a:latin typeface="Arial Narrow" panose="020B0606020202030204" pitchFamily="34" charset="0"/>
              </a:rPr>
            </a:br>
            <a:r>
              <a:rPr lang="fr-FR" sz="1200" dirty="0" smtClean="0">
                <a:latin typeface="Arial Narrow" panose="020B0606020202030204" pitchFamily="34" charset="0"/>
              </a:rPr>
              <a:t/>
            </a:r>
            <a:br>
              <a:rPr lang="fr-FR" sz="1200" dirty="0" smtClean="0">
                <a:latin typeface="Arial Narrow" panose="020B0606020202030204" pitchFamily="34" charset="0"/>
              </a:rPr>
            </a:br>
            <a:r>
              <a:rPr lang="fr-FR" sz="1200" dirty="0">
                <a:latin typeface="Arial Narrow" panose="020B0606020202030204" pitchFamily="34" charset="0"/>
              </a:rPr>
              <a:t>Représenter les diapos de la boussole et les 4 chantiers liés à la réduction des gaz à effet de serre en prenant appui sur les cartes </a:t>
            </a:r>
            <a:r>
              <a:rPr lang="fr-FR" sz="1200" dirty="0" smtClean="0">
                <a:latin typeface="Arial Narrow" panose="020B0606020202030204" pitchFamily="34" charset="0"/>
              </a:rPr>
              <a:t>prospectives </a:t>
            </a:r>
            <a:r>
              <a:rPr lang="fr-FR" sz="1200" dirty="0">
                <a:latin typeface="Arial Narrow" panose="020B0606020202030204" pitchFamily="34" charset="0"/>
              </a:rPr>
              <a:t>: mobilité, alimentation-agriculture, bâtiment, économie.</a:t>
            </a:r>
            <a:br>
              <a:rPr lang="fr-FR" sz="1200" dirty="0">
                <a:latin typeface="Arial Narrow" panose="020B0606020202030204" pitchFamily="34" charset="0"/>
              </a:rPr>
            </a:br>
            <a:endParaRPr lang="fr-FR" sz="1200" dirty="0">
              <a:latin typeface="Arial Narrow" panose="020B0606020202030204" pitchFamily="34" charset="0"/>
            </a:endParaRPr>
          </a:p>
          <a:p>
            <a:pPr lvl="1" indent="180975" algn="l" defTabSz="990697"/>
            <a:r>
              <a:rPr lang="fr-FR" sz="1200" dirty="0" smtClean="0">
                <a:latin typeface="Arial Narrow" panose="020B0606020202030204" pitchFamily="34" charset="0"/>
              </a:rPr>
              <a:t>Cela va aussi nécessiter de la planification : 0-1 ans, 1-5 ans, +5 ans</a:t>
            </a:r>
          </a:p>
          <a:p>
            <a:pPr marL="177800" indent="-177800" algn="l" defTabSz="990697">
              <a:buFont typeface="+mj-lt"/>
              <a:buAutoNum type="arabicPeriod"/>
            </a:pPr>
            <a:endParaRPr lang="fr-FR" sz="1200" dirty="0">
              <a:latin typeface="Arial Narrow" panose="020B0606020202030204" pitchFamily="34" charset="0"/>
            </a:endParaRPr>
          </a:p>
          <a:p>
            <a:pPr marL="177800" indent="-177800" algn="l" defTabSz="990697">
              <a:buFont typeface="+mj-lt"/>
              <a:buAutoNum type="arabicPeriod"/>
            </a:pPr>
            <a:r>
              <a:rPr lang="fr-FR" sz="1200" b="1" dirty="0" smtClean="0">
                <a:latin typeface="Arial Narrow" panose="020B0606020202030204" pitchFamily="34" charset="0"/>
              </a:rPr>
              <a:t>Question au groupe : </a:t>
            </a:r>
            <a:r>
              <a:rPr lang="fr-FR" sz="1200" dirty="0" smtClean="0">
                <a:latin typeface="Arial Narrow" panose="020B0606020202030204" pitchFamily="34" charset="0"/>
              </a:rPr>
              <a:t>que </a:t>
            </a:r>
            <a:r>
              <a:rPr lang="fr-FR" sz="1200" dirty="0" smtClean="0">
                <a:latin typeface="Arial Narrow" panose="020B0606020202030204" pitchFamily="34" charset="0"/>
              </a:rPr>
              <a:t>pensez-vous </a:t>
            </a:r>
            <a:r>
              <a:rPr lang="fr-FR" sz="1200" dirty="0" smtClean="0">
                <a:latin typeface="Arial Narrow" panose="020B0606020202030204" pitchFamily="34" charset="0"/>
              </a:rPr>
              <a:t>de ce monde, quels bénéfices pourrait-on en retirer ?</a:t>
            </a:r>
          </a:p>
          <a:p>
            <a:pPr algn="l" defTabSz="990697"/>
            <a:endParaRPr lang="fr-FR" sz="1200" dirty="0">
              <a:latin typeface="Arial Narrow" panose="020B0606020202030204" pitchFamily="34" charset="0"/>
            </a:endParaRPr>
          </a:p>
        </p:txBody>
      </p:sp>
      <p:sp>
        <p:nvSpPr>
          <p:cNvPr id="11" name="Rectangle 10"/>
          <p:cNvSpPr/>
          <p:nvPr/>
        </p:nvSpPr>
        <p:spPr>
          <a:xfrm>
            <a:off x="503876" y="1351463"/>
            <a:ext cx="979868"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2" name="Rectangle 11"/>
          <p:cNvSpPr/>
          <p:nvPr/>
        </p:nvSpPr>
        <p:spPr>
          <a:xfrm>
            <a:off x="3134058" y="2462770"/>
            <a:ext cx="79739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4" name="Rectangle 13"/>
          <p:cNvSpPr/>
          <p:nvPr/>
        </p:nvSpPr>
        <p:spPr>
          <a:xfrm>
            <a:off x="1269278" y="3031812"/>
            <a:ext cx="50400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5" name="ZoneTexte 14"/>
          <p:cNvSpPr txBox="1"/>
          <p:nvPr/>
        </p:nvSpPr>
        <p:spPr>
          <a:xfrm>
            <a:off x="6658402" y="3612750"/>
            <a:ext cx="3106700" cy="923330"/>
          </a:xfrm>
          <a:prstGeom prst="rect">
            <a:avLst/>
          </a:prstGeom>
          <a:solidFill>
            <a:schemeClr val="bg1">
              <a:lumMod val="75000"/>
            </a:schemeClr>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SÉCURIT</a:t>
            </a:r>
            <a:r>
              <a:rPr lang="fr-FR" sz="5400" kern="1200" dirty="0">
                <a:solidFill>
                  <a:prstClr val="white"/>
                </a:solidFill>
                <a:latin typeface="Calibri" panose="020F0502020204030204"/>
              </a:rPr>
              <a:t>É</a:t>
            </a:r>
          </a:p>
        </p:txBody>
      </p:sp>
      <p:sp>
        <p:nvSpPr>
          <p:cNvPr id="16" name="ZoneTexte 15"/>
          <p:cNvSpPr txBox="1"/>
          <p:nvPr/>
        </p:nvSpPr>
        <p:spPr>
          <a:xfrm>
            <a:off x="5023041" y="4694241"/>
            <a:ext cx="4742061" cy="923330"/>
          </a:xfrm>
          <a:prstGeom prst="rect">
            <a:avLst/>
          </a:prstGeom>
          <a:solidFill>
            <a:schemeClr val="bg1">
              <a:lumMod val="75000"/>
            </a:schemeClr>
          </a:solidFill>
          <a:ln>
            <a:noFill/>
          </a:ln>
        </p:spPr>
        <p:txBody>
          <a:bodyPr wrap="square" rtlCol="0">
            <a:spAutoFit/>
          </a:bodyPr>
          <a:lstStyle>
            <a:defPPr>
              <a:defRPr lang="en-US"/>
            </a:defPPr>
            <a:lvl1pPr algn="ctr">
              <a:defRPr sz="5400"/>
            </a:lvl1pPr>
          </a:lstStyle>
          <a:p>
            <a:pPr defTabSz="457200" hangingPunct="1"/>
            <a:r>
              <a:rPr lang="fr-FR" kern="1200" dirty="0">
                <a:solidFill>
                  <a:prstClr val="white"/>
                </a:solidFill>
                <a:latin typeface="Calibri" panose="020F0502020204030204"/>
              </a:rPr>
              <a:t>GOUVERNANCE</a:t>
            </a:r>
          </a:p>
        </p:txBody>
      </p:sp>
      <p:sp>
        <p:nvSpPr>
          <p:cNvPr id="17" name="ZoneTexte 16"/>
          <p:cNvSpPr txBox="1"/>
          <p:nvPr/>
        </p:nvSpPr>
        <p:spPr>
          <a:xfrm>
            <a:off x="4562947" y="5757819"/>
            <a:ext cx="5203653" cy="923330"/>
          </a:xfrm>
          <a:prstGeom prst="rect">
            <a:avLst/>
          </a:prstGeom>
          <a:solidFill>
            <a:schemeClr val="bg1">
              <a:lumMod val="75000"/>
            </a:schemeClr>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ADMINISTRATION</a:t>
            </a:r>
            <a:endParaRPr lang="fr-FR" sz="5400" kern="1200" dirty="0">
              <a:solidFill>
                <a:prstClr val="white"/>
              </a:solidFill>
              <a:latin typeface="Calibri" panose="020F0502020204030204"/>
            </a:endParaRPr>
          </a:p>
        </p:txBody>
      </p:sp>
    </p:spTree>
    <p:extLst>
      <p:ext uri="{BB962C8B-B14F-4D97-AF65-F5344CB8AC3E}">
        <p14:creationId xmlns:p14="http://schemas.microsoft.com/office/powerpoint/2010/main" val="1819094295"/>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1" name="déployer"/>
          <p:cNvSpPr txBox="1">
            <a:spLocks noGrp="1"/>
          </p:cNvSpPr>
          <p:nvPr>
            <p:ph type="title"/>
          </p:nvPr>
        </p:nvSpPr>
        <p:spPr>
          <a:xfrm>
            <a:off x="490137" y="277793"/>
            <a:ext cx="8925719" cy="716582"/>
          </a:xfrm>
          <a:prstGeom prst="rect">
            <a:avLst/>
          </a:prstGeom>
        </p:spPr>
        <p:txBody>
          <a:bodyPr/>
          <a:lstStyle/>
          <a:p>
            <a:r>
              <a:rPr lang="fr-FR" dirty="0" smtClean="0"/>
              <a:t>D</a:t>
            </a:r>
            <a:r>
              <a:rPr dirty="0" smtClean="0"/>
              <a:t>éployer</a:t>
            </a:r>
            <a:endParaRPr dirty="0"/>
          </a:p>
        </p:txBody>
      </p:sp>
      <p:sp>
        <p:nvSpPr>
          <p:cNvPr id="882" name="hiérarchiser, planifier et coordonner"/>
          <p:cNvSpPr txBox="1">
            <a:spLocks noGrp="1"/>
          </p:cNvSpPr>
          <p:nvPr>
            <p:ph type="body" idx="21"/>
          </p:nvPr>
        </p:nvSpPr>
        <p:spPr>
          <a:xfrm>
            <a:off x="490136" y="770999"/>
            <a:ext cx="8925719" cy="46739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normAutofit fontScale="55000" lnSpcReduction="20000"/>
          </a:bodyPr>
          <a:lstStyle>
            <a:lvl1pPr defTabSz="767715">
              <a:defRPr sz="5115"/>
            </a:lvl1pPr>
          </a:lstStyle>
          <a:p>
            <a:r>
              <a:rPr lang="fr-FR" dirty="0" smtClean="0"/>
              <a:t>H</a:t>
            </a:r>
            <a:r>
              <a:rPr dirty="0" smtClean="0"/>
              <a:t>iérarchiser</a:t>
            </a:r>
            <a:r>
              <a:rPr dirty="0"/>
              <a:t>, planifier et coordonner</a:t>
            </a:r>
          </a:p>
        </p:txBody>
      </p:sp>
      <p:sp>
        <p:nvSpPr>
          <p:cNvPr id="884" name="0 - 1 an: focus sur les usages…"/>
          <p:cNvSpPr txBox="1"/>
          <p:nvPr/>
        </p:nvSpPr>
        <p:spPr>
          <a:xfrm>
            <a:off x="490136" y="4925636"/>
            <a:ext cx="6558364" cy="11050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9021" tIns="29021" rIns="29021" bIns="29021" anchor="ctr">
            <a:spAutoFit/>
          </a:bodyPr>
          <a:lstStyle/>
          <a:p>
            <a:pPr marL="123840" indent="-123840" algn="l" defTabSz="247680">
              <a:spcAft>
                <a:spcPts val="1200"/>
              </a:spcAft>
              <a:buClr>
                <a:schemeClr val="accent5">
                  <a:hueOff val="-82419"/>
                  <a:satOff val="-9513"/>
                  <a:lumOff val="-16343"/>
                </a:schemeClr>
              </a:buClr>
              <a:buSzPct val="200000"/>
              <a:buChar char="✴"/>
              <a:defRPr>
                <a:solidFill>
                  <a:srgbClr val="000000"/>
                </a:solidFill>
                <a:latin typeface="Lulo Clean One"/>
                <a:ea typeface="Lulo Clean One"/>
                <a:cs typeface="Lulo Clean One"/>
                <a:sym typeface="Lulo Clean One"/>
              </a:defRPr>
            </a:pPr>
            <a:r>
              <a:rPr sz="1600" dirty="0"/>
              <a:t>	0 - 1 an: focus sur les usages</a:t>
            </a:r>
          </a:p>
          <a:p>
            <a:pPr marL="123840" indent="-123840" algn="l" defTabSz="247680">
              <a:spcAft>
                <a:spcPts val="1200"/>
              </a:spcAft>
              <a:buClr>
                <a:schemeClr val="accent5">
                  <a:hueOff val="-82419"/>
                  <a:satOff val="-9513"/>
                  <a:lumOff val="-16343"/>
                </a:schemeClr>
              </a:buClr>
              <a:buSzPct val="200000"/>
              <a:buChar char="✴"/>
              <a:defRPr>
                <a:solidFill>
                  <a:srgbClr val="000000"/>
                </a:solidFill>
                <a:latin typeface="Lulo Clean One"/>
                <a:ea typeface="Lulo Clean One"/>
                <a:cs typeface="Lulo Clean One"/>
                <a:sym typeface="Lulo Clean One"/>
              </a:defRPr>
            </a:pPr>
            <a:r>
              <a:rPr sz="1600" dirty="0"/>
              <a:t>	1-5 ans: 1e phase de transformation des infrastructures</a:t>
            </a:r>
          </a:p>
          <a:p>
            <a:pPr marL="123840" indent="-123840" algn="l" defTabSz="247680">
              <a:spcAft>
                <a:spcPts val="1200"/>
              </a:spcAft>
              <a:buClr>
                <a:schemeClr val="accent5">
                  <a:hueOff val="-82419"/>
                  <a:satOff val="-9513"/>
                  <a:lumOff val="-16343"/>
                </a:schemeClr>
              </a:buClr>
              <a:buSzPct val="200000"/>
              <a:buChar char="✴"/>
              <a:defRPr>
                <a:solidFill>
                  <a:srgbClr val="000000"/>
                </a:solidFill>
                <a:latin typeface="Lulo Clean One"/>
                <a:ea typeface="Lulo Clean One"/>
                <a:cs typeface="Lulo Clean One"/>
                <a:sym typeface="Lulo Clean One"/>
              </a:defRPr>
            </a:pPr>
            <a:r>
              <a:rPr sz="1600" dirty="0"/>
              <a:t>	5-10 ans: 2e phase de transformation des infrastructures</a:t>
            </a:r>
          </a:p>
        </p:txBody>
      </p:sp>
      <p:grpSp>
        <p:nvGrpSpPr>
          <p:cNvPr id="889" name="Group"/>
          <p:cNvGrpSpPr/>
          <p:nvPr/>
        </p:nvGrpSpPr>
        <p:grpSpPr>
          <a:xfrm>
            <a:off x="-20638" y="3695537"/>
            <a:ext cx="9947275" cy="878603"/>
            <a:chOff x="-50800" y="-69877"/>
            <a:chExt cx="24485600" cy="2162713"/>
          </a:xfrm>
        </p:grpSpPr>
        <p:grpSp>
          <p:nvGrpSpPr>
            <p:cNvPr id="887" name="Shape"/>
            <p:cNvGrpSpPr/>
            <p:nvPr/>
          </p:nvGrpSpPr>
          <p:grpSpPr>
            <a:xfrm>
              <a:off x="-50801" y="-69878"/>
              <a:ext cx="24485601" cy="2162715"/>
              <a:chOff x="0" y="0"/>
              <a:chExt cx="24485600" cy="2162713"/>
            </a:xfrm>
          </p:grpSpPr>
          <p:sp>
            <p:nvSpPr>
              <p:cNvPr id="886" name="Shape"/>
              <p:cNvSpPr/>
              <p:nvPr/>
            </p:nvSpPr>
            <p:spPr>
              <a:xfrm>
                <a:off x="50800" y="69877"/>
                <a:ext cx="24384001" cy="2042037"/>
              </a:xfrm>
              <a:custGeom>
                <a:avLst/>
                <a:gdLst/>
                <a:ahLst/>
                <a:cxnLst>
                  <a:cxn ang="0">
                    <a:pos x="wd2" y="hd2"/>
                  </a:cxn>
                  <a:cxn ang="5400000">
                    <a:pos x="wd2" y="hd2"/>
                  </a:cxn>
                  <a:cxn ang="10800000">
                    <a:pos x="wd2" y="hd2"/>
                  </a:cxn>
                  <a:cxn ang="16200000">
                    <a:pos x="wd2" y="hd2"/>
                  </a:cxn>
                </a:cxnLst>
                <a:rect l="0" t="0" r="r" b="b"/>
                <a:pathLst>
                  <a:path w="21463" h="19287" extrusionOk="0">
                    <a:moveTo>
                      <a:pt x="11733" y="18"/>
                    </a:moveTo>
                    <a:cubicBezTo>
                      <a:pt x="12243" y="-246"/>
                      <a:pt x="12708" y="2372"/>
                      <a:pt x="13198" y="3784"/>
                    </a:cubicBezTo>
                    <a:cubicBezTo>
                      <a:pt x="14003" y="6101"/>
                      <a:pt x="14855" y="5074"/>
                      <a:pt x="15687" y="5356"/>
                    </a:cubicBezTo>
                    <a:cubicBezTo>
                      <a:pt x="16572" y="5656"/>
                      <a:pt x="17423" y="7382"/>
                      <a:pt x="18304" y="7330"/>
                    </a:cubicBezTo>
                    <a:cubicBezTo>
                      <a:pt x="19106" y="7282"/>
                      <a:pt x="19910" y="5778"/>
                      <a:pt x="20707" y="5919"/>
                    </a:cubicBezTo>
                    <a:cubicBezTo>
                      <a:pt x="21001" y="5971"/>
                      <a:pt x="21316" y="6640"/>
                      <a:pt x="21421" y="9325"/>
                    </a:cubicBezTo>
                    <a:cubicBezTo>
                      <a:pt x="21544" y="12453"/>
                      <a:pt x="21380" y="14971"/>
                      <a:pt x="21087" y="16481"/>
                    </a:cubicBezTo>
                    <a:cubicBezTo>
                      <a:pt x="20795" y="17985"/>
                      <a:pt x="20379" y="18803"/>
                      <a:pt x="19914" y="18477"/>
                    </a:cubicBezTo>
                    <a:cubicBezTo>
                      <a:pt x="17320" y="16659"/>
                      <a:pt x="14201" y="21354"/>
                      <a:pt x="11494" y="18112"/>
                    </a:cubicBezTo>
                    <a:cubicBezTo>
                      <a:pt x="10523" y="16949"/>
                      <a:pt x="9550" y="17290"/>
                      <a:pt x="8573" y="17403"/>
                    </a:cubicBezTo>
                    <a:cubicBezTo>
                      <a:pt x="6078" y="17691"/>
                      <a:pt x="3537" y="17119"/>
                      <a:pt x="1120" y="17633"/>
                    </a:cubicBezTo>
                    <a:cubicBezTo>
                      <a:pt x="777" y="17706"/>
                      <a:pt x="427" y="17128"/>
                      <a:pt x="209" y="15125"/>
                    </a:cubicBezTo>
                    <a:cubicBezTo>
                      <a:pt x="7" y="13276"/>
                      <a:pt x="-56" y="10705"/>
                      <a:pt x="52" y="8119"/>
                    </a:cubicBezTo>
                    <a:cubicBezTo>
                      <a:pt x="238" y="3650"/>
                      <a:pt x="795" y="3328"/>
                      <a:pt x="1296" y="3672"/>
                    </a:cubicBezTo>
                    <a:cubicBezTo>
                      <a:pt x="2876" y="4759"/>
                      <a:pt x="4461" y="4527"/>
                      <a:pt x="6044" y="4736"/>
                    </a:cubicBezTo>
                    <a:cubicBezTo>
                      <a:pt x="6917" y="4851"/>
                      <a:pt x="7787" y="5112"/>
                      <a:pt x="8660" y="5062"/>
                    </a:cubicBezTo>
                    <a:cubicBezTo>
                      <a:pt x="9367" y="5020"/>
                      <a:pt x="10086" y="4776"/>
                      <a:pt x="10762" y="2643"/>
                    </a:cubicBezTo>
                    <a:cubicBezTo>
                      <a:pt x="11084" y="1624"/>
                      <a:pt x="11394" y="194"/>
                      <a:pt x="11733" y="18"/>
                    </a:cubicBezTo>
                    <a:close/>
                  </a:path>
                </a:pathLst>
              </a:custGeom>
              <a:solidFill>
                <a:srgbClr val="F8BA00">
                  <a:alpha val="50000"/>
                </a:srgbClr>
              </a:solidFill>
              <a:ln>
                <a:noFill/>
              </a:ln>
              <a:effectLst/>
            </p:spPr>
            <p:txBody>
              <a:bodyPr wrap="square" lIns="29021" tIns="29021" rIns="29021" bIns="29021" numCol="1" anchor="ctr">
                <a:noAutofit/>
              </a:bodyPr>
              <a:lstStyle/>
              <a:p>
                <a:pPr defTabSz="333788">
                  <a:defRPr sz="3000">
                    <a:solidFill>
                      <a:srgbClr val="FFFFFF"/>
                    </a:solidFill>
                    <a:latin typeface="Helvetica Neue Medium"/>
                    <a:ea typeface="Helvetica Neue Medium"/>
                    <a:cs typeface="Helvetica Neue Medium"/>
                    <a:sym typeface="Helvetica Neue Medium"/>
                  </a:defRPr>
                </a:pPr>
                <a:endParaRPr sz="1219" dirty="0"/>
              </a:p>
            </p:txBody>
          </p:sp>
          <p:pic>
            <p:nvPicPr>
              <p:cNvPr id="885" name="Shape Shape" descr="Shape Shape"/>
              <p:cNvPicPr>
                <a:picLocks/>
              </p:cNvPicPr>
              <p:nvPr/>
            </p:nvPicPr>
            <p:blipFill>
              <a:blip r:embed="rId2">
                <a:alphaModFix amt="50000"/>
                <a:extLst/>
              </a:blip>
              <a:stretch>
                <a:fillRect/>
              </a:stretch>
            </p:blipFill>
            <p:spPr>
              <a:xfrm>
                <a:off x="-1" y="0"/>
                <a:ext cx="24485601" cy="2162714"/>
              </a:xfrm>
              <a:prstGeom prst="rect">
                <a:avLst/>
              </a:prstGeom>
              <a:effectLst/>
            </p:spPr>
          </p:pic>
        </p:grpSp>
        <p:sp>
          <p:nvSpPr>
            <p:cNvPr id="888" name="0 - 1 an"/>
            <p:cNvSpPr txBox="1"/>
            <p:nvPr/>
          </p:nvSpPr>
          <p:spPr>
            <a:xfrm>
              <a:off x="9933158" y="606719"/>
              <a:ext cx="4517685" cy="126022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9021" tIns="29021" rIns="29021" bIns="29021" numCol="1" anchor="ctr">
              <a:noAutofit/>
            </a:bodyPr>
            <a:lstStyle>
              <a:lvl1pPr>
                <a:lnSpc>
                  <a:spcPct val="90000"/>
                </a:lnSpc>
                <a:spcBef>
                  <a:spcPts val="4500"/>
                </a:spcBef>
                <a:defRPr sz="4800">
                  <a:solidFill>
                    <a:srgbClr val="000000"/>
                  </a:solidFill>
                  <a:latin typeface="Lulo Clean One Bold"/>
                  <a:ea typeface="Lulo Clean One Bold"/>
                  <a:cs typeface="Lulo Clean One Bold"/>
                  <a:sym typeface="Lulo Clean One Bold"/>
                </a:defRPr>
              </a:lvl1pPr>
            </a:lstStyle>
            <a:p>
              <a:r>
                <a:rPr sz="1950" dirty="0"/>
                <a:t>0 - 1 an</a:t>
              </a:r>
            </a:p>
          </p:txBody>
        </p:sp>
      </p:grpSp>
      <p:grpSp>
        <p:nvGrpSpPr>
          <p:cNvPr id="892" name="Group"/>
          <p:cNvGrpSpPr/>
          <p:nvPr/>
        </p:nvGrpSpPr>
        <p:grpSpPr>
          <a:xfrm>
            <a:off x="7805" y="2482013"/>
            <a:ext cx="9905864" cy="710097"/>
            <a:chOff x="-81" y="140"/>
            <a:chExt cx="24383663" cy="1747931"/>
          </a:xfrm>
        </p:grpSpPr>
        <p:sp>
          <p:nvSpPr>
            <p:cNvPr id="890" name="Shape"/>
            <p:cNvSpPr/>
            <p:nvPr/>
          </p:nvSpPr>
          <p:spPr>
            <a:xfrm>
              <a:off x="-82" y="140"/>
              <a:ext cx="24383665" cy="1747932"/>
            </a:xfrm>
            <a:custGeom>
              <a:avLst/>
              <a:gdLst/>
              <a:ahLst/>
              <a:cxnLst>
                <a:cxn ang="0">
                  <a:pos x="wd2" y="hd2"/>
                </a:cxn>
                <a:cxn ang="5400000">
                  <a:pos x="wd2" y="hd2"/>
                </a:cxn>
                <a:cxn ang="10800000">
                  <a:pos x="wd2" y="hd2"/>
                </a:cxn>
                <a:cxn ang="16200000">
                  <a:pos x="wd2" y="hd2"/>
                </a:cxn>
              </a:cxnLst>
              <a:rect l="0" t="0" r="r" b="b"/>
              <a:pathLst>
                <a:path w="21502" h="20140" extrusionOk="0">
                  <a:moveTo>
                    <a:pt x="11756" y="445"/>
                  </a:moveTo>
                  <a:cubicBezTo>
                    <a:pt x="14689" y="460"/>
                    <a:pt x="17628" y="630"/>
                    <a:pt x="20540" y="4156"/>
                  </a:cubicBezTo>
                  <a:cubicBezTo>
                    <a:pt x="20944" y="4645"/>
                    <a:pt x="21380" y="5781"/>
                    <a:pt x="21480" y="9513"/>
                  </a:cubicBezTo>
                  <a:cubicBezTo>
                    <a:pt x="21561" y="12528"/>
                    <a:pt x="21413" y="14999"/>
                    <a:pt x="21144" y="16485"/>
                  </a:cubicBezTo>
                  <a:cubicBezTo>
                    <a:pt x="20946" y="17578"/>
                    <a:pt x="20682" y="18282"/>
                    <a:pt x="20389" y="18447"/>
                  </a:cubicBezTo>
                  <a:cubicBezTo>
                    <a:pt x="17611" y="20009"/>
                    <a:pt x="14384" y="21465"/>
                    <a:pt x="11516" y="18074"/>
                  </a:cubicBezTo>
                  <a:cubicBezTo>
                    <a:pt x="10542" y="16922"/>
                    <a:pt x="9565" y="17250"/>
                    <a:pt x="8584" y="17383"/>
                  </a:cubicBezTo>
                  <a:cubicBezTo>
                    <a:pt x="6080" y="17723"/>
                    <a:pt x="3530" y="16696"/>
                    <a:pt x="1104" y="17608"/>
                  </a:cubicBezTo>
                  <a:cubicBezTo>
                    <a:pt x="758" y="17738"/>
                    <a:pt x="401" y="17243"/>
                    <a:pt x="189" y="15164"/>
                  </a:cubicBezTo>
                  <a:cubicBezTo>
                    <a:pt x="7" y="13374"/>
                    <a:pt x="-39" y="10820"/>
                    <a:pt x="31" y="8338"/>
                  </a:cubicBezTo>
                  <a:cubicBezTo>
                    <a:pt x="235" y="1180"/>
                    <a:pt x="1117" y="-135"/>
                    <a:pt x="1922" y="10"/>
                  </a:cubicBezTo>
                  <a:cubicBezTo>
                    <a:pt x="5199" y="600"/>
                    <a:pt x="8478" y="428"/>
                    <a:pt x="11756" y="445"/>
                  </a:cubicBezTo>
                  <a:close/>
                </a:path>
              </a:pathLst>
            </a:custGeom>
            <a:solidFill>
              <a:srgbClr val="60D937">
                <a:alpha val="49800"/>
              </a:srgbClr>
            </a:solidFill>
            <a:ln w="12700" cap="flat">
              <a:noFill/>
              <a:miter lim="400000"/>
            </a:ln>
            <a:effectLst/>
          </p:spPr>
          <p:txBody>
            <a:bodyPr wrap="square" lIns="29021" tIns="29021" rIns="29021" bIns="29021" numCol="1" anchor="ctr">
              <a:noAutofit/>
            </a:bodyPr>
            <a:lstStyle/>
            <a:p>
              <a:pPr defTabSz="335401">
                <a:defRPr sz="3200">
                  <a:solidFill>
                    <a:srgbClr val="000000"/>
                  </a:solidFill>
                  <a:latin typeface="Helvetica Neue Medium"/>
                  <a:ea typeface="Helvetica Neue Medium"/>
                  <a:cs typeface="Helvetica Neue Medium"/>
                  <a:sym typeface="Helvetica Neue Medium"/>
                </a:defRPr>
              </a:pPr>
              <a:endParaRPr sz="1300" dirty="0"/>
            </a:p>
          </p:txBody>
        </p:sp>
        <p:sp>
          <p:nvSpPr>
            <p:cNvPr id="891" name="5-10 ans"/>
            <p:cNvSpPr txBox="1"/>
            <p:nvPr/>
          </p:nvSpPr>
          <p:spPr>
            <a:xfrm>
              <a:off x="9995185" y="370869"/>
              <a:ext cx="4393131" cy="100647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9021" tIns="29021" rIns="29021" bIns="29021" numCol="1" anchor="ctr">
              <a:noAutofit/>
            </a:bodyPr>
            <a:lstStyle>
              <a:lvl1pPr>
                <a:lnSpc>
                  <a:spcPct val="90000"/>
                </a:lnSpc>
                <a:spcBef>
                  <a:spcPts val="4500"/>
                </a:spcBef>
                <a:defRPr sz="4800">
                  <a:solidFill>
                    <a:srgbClr val="000000"/>
                  </a:solidFill>
                  <a:latin typeface="Lulo Clean One Bold"/>
                  <a:ea typeface="Lulo Clean One Bold"/>
                  <a:cs typeface="Lulo Clean One Bold"/>
                  <a:sym typeface="Lulo Clean One Bold"/>
                </a:defRPr>
              </a:lvl1pPr>
            </a:lstStyle>
            <a:p>
              <a:r>
                <a:rPr sz="1950" dirty="0"/>
                <a:t>5-10 ans </a:t>
              </a:r>
            </a:p>
          </p:txBody>
        </p:sp>
      </p:grpSp>
      <p:grpSp>
        <p:nvGrpSpPr>
          <p:cNvPr id="897" name="Group"/>
          <p:cNvGrpSpPr/>
          <p:nvPr/>
        </p:nvGrpSpPr>
        <p:grpSpPr>
          <a:xfrm>
            <a:off x="-12256" y="3070198"/>
            <a:ext cx="9945991" cy="877493"/>
            <a:chOff x="-50800" y="-67143"/>
            <a:chExt cx="24482438" cy="2159980"/>
          </a:xfrm>
        </p:grpSpPr>
        <p:grpSp>
          <p:nvGrpSpPr>
            <p:cNvPr id="895" name="Shape"/>
            <p:cNvGrpSpPr/>
            <p:nvPr/>
          </p:nvGrpSpPr>
          <p:grpSpPr>
            <a:xfrm>
              <a:off x="-50801" y="-67144"/>
              <a:ext cx="24482440" cy="2159981"/>
              <a:chOff x="0" y="0"/>
              <a:chExt cx="24482438" cy="2159980"/>
            </a:xfrm>
          </p:grpSpPr>
          <p:sp>
            <p:nvSpPr>
              <p:cNvPr id="894" name="Shape"/>
              <p:cNvSpPr/>
              <p:nvPr/>
            </p:nvSpPr>
            <p:spPr>
              <a:xfrm>
                <a:off x="50799" y="67143"/>
                <a:ext cx="24380840" cy="2042038"/>
              </a:xfrm>
              <a:custGeom>
                <a:avLst/>
                <a:gdLst/>
                <a:ahLst/>
                <a:cxnLst>
                  <a:cxn ang="0">
                    <a:pos x="wd2" y="hd2"/>
                  </a:cxn>
                  <a:cxn ang="5400000">
                    <a:pos x="wd2" y="hd2"/>
                  </a:cxn>
                  <a:cxn ang="10800000">
                    <a:pos x="wd2" y="hd2"/>
                  </a:cxn>
                  <a:cxn ang="16200000">
                    <a:pos x="wd2" y="hd2"/>
                  </a:cxn>
                </a:cxnLst>
                <a:rect l="0" t="0" r="r" b="b"/>
                <a:pathLst>
                  <a:path w="21469" h="19113" extrusionOk="0">
                    <a:moveTo>
                      <a:pt x="11734" y="44"/>
                    </a:moveTo>
                    <a:cubicBezTo>
                      <a:pt x="12920" y="350"/>
                      <a:pt x="14102" y="2403"/>
                      <a:pt x="15288" y="2847"/>
                    </a:cubicBezTo>
                    <a:cubicBezTo>
                      <a:pt x="16271" y="3215"/>
                      <a:pt x="17231" y="2475"/>
                      <a:pt x="18209" y="2643"/>
                    </a:cubicBezTo>
                    <a:cubicBezTo>
                      <a:pt x="19095" y="2795"/>
                      <a:pt x="19985" y="3742"/>
                      <a:pt x="20847" y="5625"/>
                    </a:cubicBezTo>
                    <a:cubicBezTo>
                      <a:pt x="21088" y="6151"/>
                      <a:pt x="21340" y="6990"/>
                      <a:pt x="21429" y="9260"/>
                    </a:cubicBezTo>
                    <a:cubicBezTo>
                      <a:pt x="21550" y="12342"/>
                      <a:pt x="21386" y="14849"/>
                      <a:pt x="21094" y="16346"/>
                    </a:cubicBezTo>
                    <a:cubicBezTo>
                      <a:pt x="20802" y="17848"/>
                      <a:pt x="20385" y="18646"/>
                      <a:pt x="19920" y="18323"/>
                    </a:cubicBezTo>
                    <a:cubicBezTo>
                      <a:pt x="17324" y="16516"/>
                      <a:pt x="14204" y="21148"/>
                      <a:pt x="11495" y="17961"/>
                    </a:cubicBezTo>
                    <a:cubicBezTo>
                      <a:pt x="10524" y="16818"/>
                      <a:pt x="9551" y="17158"/>
                      <a:pt x="8572" y="17258"/>
                    </a:cubicBezTo>
                    <a:cubicBezTo>
                      <a:pt x="6076" y="17514"/>
                      <a:pt x="3533" y="16833"/>
                      <a:pt x="1115" y="17487"/>
                    </a:cubicBezTo>
                    <a:cubicBezTo>
                      <a:pt x="771" y="17580"/>
                      <a:pt x="420" y="17026"/>
                      <a:pt x="203" y="15003"/>
                    </a:cubicBezTo>
                    <a:cubicBezTo>
                      <a:pt x="7" y="13168"/>
                      <a:pt x="-50" y="10645"/>
                      <a:pt x="46" y="8066"/>
                    </a:cubicBezTo>
                    <a:cubicBezTo>
                      <a:pt x="204" y="3800"/>
                      <a:pt x="701" y="2611"/>
                      <a:pt x="1164" y="2127"/>
                    </a:cubicBezTo>
                    <a:cubicBezTo>
                      <a:pt x="3630" y="-452"/>
                      <a:pt x="6114" y="2210"/>
                      <a:pt x="8590" y="1241"/>
                    </a:cubicBezTo>
                    <a:cubicBezTo>
                      <a:pt x="9639" y="831"/>
                      <a:pt x="10685" y="-228"/>
                      <a:pt x="11734" y="44"/>
                    </a:cubicBezTo>
                    <a:close/>
                  </a:path>
                </a:pathLst>
              </a:custGeom>
              <a:solidFill>
                <a:schemeClr val="accent1">
                  <a:alpha val="50000"/>
                </a:schemeClr>
              </a:solidFill>
              <a:ln>
                <a:noFill/>
              </a:ln>
              <a:effectLst/>
            </p:spPr>
            <p:txBody>
              <a:bodyPr wrap="square" lIns="29021" tIns="29021" rIns="29021" bIns="29021" numCol="1" anchor="ctr">
                <a:noAutofit/>
              </a:bodyPr>
              <a:lstStyle/>
              <a:p>
                <a:pPr defTabSz="333788">
                  <a:defRPr sz="3000">
                    <a:solidFill>
                      <a:srgbClr val="FFFFFF"/>
                    </a:solidFill>
                    <a:latin typeface="Helvetica Neue Medium"/>
                    <a:ea typeface="Helvetica Neue Medium"/>
                    <a:cs typeface="Helvetica Neue Medium"/>
                    <a:sym typeface="Helvetica Neue Medium"/>
                  </a:defRPr>
                </a:pPr>
                <a:endParaRPr sz="1219" dirty="0"/>
              </a:p>
            </p:txBody>
          </p:sp>
          <p:pic>
            <p:nvPicPr>
              <p:cNvPr id="893" name="Shape Shape" descr="Shape Shape"/>
              <p:cNvPicPr>
                <a:picLocks/>
              </p:cNvPicPr>
              <p:nvPr/>
            </p:nvPicPr>
            <p:blipFill>
              <a:blip r:embed="rId3">
                <a:alphaModFix amt="50000"/>
                <a:extLst/>
              </a:blip>
              <a:stretch>
                <a:fillRect/>
              </a:stretch>
            </p:blipFill>
            <p:spPr>
              <a:xfrm>
                <a:off x="-1" y="-1"/>
                <a:ext cx="24482440" cy="2159982"/>
              </a:xfrm>
              <a:prstGeom prst="rect">
                <a:avLst/>
              </a:prstGeom>
              <a:effectLst/>
            </p:spPr>
          </p:pic>
        </p:grpSp>
        <p:sp>
          <p:nvSpPr>
            <p:cNvPr id="896" name="1-5 ans"/>
            <p:cNvSpPr txBox="1"/>
            <p:nvPr/>
          </p:nvSpPr>
          <p:spPr>
            <a:xfrm>
              <a:off x="10209396" y="383217"/>
              <a:ext cx="3962046" cy="125925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9021" tIns="29021" rIns="29021" bIns="29021" numCol="1" anchor="ctr">
              <a:noAutofit/>
            </a:bodyPr>
            <a:lstStyle>
              <a:lvl1pPr>
                <a:lnSpc>
                  <a:spcPct val="90000"/>
                </a:lnSpc>
                <a:spcBef>
                  <a:spcPts val="4500"/>
                </a:spcBef>
                <a:defRPr sz="4800">
                  <a:solidFill>
                    <a:srgbClr val="000000"/>
                  </a:solidFill>
                  <a:latin typeface="Lulo Clean One Bold"/>
                  <a:ea typeface="Lulo Clean One Bold"/>
                  <a:cs typeface="Lulo Clean One Bold"/>
                  <a:sym typeface="Lulo Clean One Bold"/>
                </a:defRPr>
              </a:lvl1pPr>
            </a:lstStyle>
            <a:p>
              <a:r>
                <a:rPr sz="1950" dirty="0"/>
                <a:t>1-5 ans</a:t>
              </a:r>
            </a:p>
          </p:txBody>
        </p:sp>
      </p:grpSp>
      <p:sp>
        <p:nvSpPr>
          <p:cNvPr id="19" name="Rectangle 18"/>
          <p:cNvSpPr/>
          <p:nvPr/>
        </p:nvSpPr>
        <p:spPr>
          <a:xfrm>
            <a:off x="9217967" y="6212388"/>
            <a:ext cx="395785" cy="379591"/>
          </a:xfrm>
          <a:prstGeom prst="rect">
            <a:avLst/>
          </a:prstGeom>
          <a:solidFill>
            <a:schemeClr val="bg2">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fr-FR" sz="1800" b="0" i="0" u="none" strike="noStrike" cap="none" spc="0" normalizeH="0" baseline="0" dirty="0" smtClean="0">
                <a:ln>
                  <a:noFill/>
                </a:ln>
                <a:solidFill>
                  <a:srgbClr val="FFFFFF"/>
                </a:solidFill>
                <a:effectLst/>
                <a:uFillTx/>
                <a:latin typeface="Helvetica Neue Medium"/>
                <a:ea typeface="Helvetica Neue Medium"/>
                <a:cs typeface="Helvetica Neue Medium"/>
                <a:sym typeface="Helvetica Neue Medium"/>
              </a:rPr>
              <a:t>11</a:t>
            </a:r>
            <a:endParaRPr kumimoji="0" lang="fr-FR" sz="18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pic>
        <p:nvPicPr>
          <p:cNvPr id="2" name="Image 1"/>
          <p:cNvPicPr>
            <a:picLocks noChangeAspect="1"/>
          </p:cNvPicPr>
          <p:nvPr/>
        </p:nvPicPr>
        <p:blipFill>
          <a:blip r:embed="rId4"/>
          <a:stretch>
            <a:fillRect/>
          </a:stretch>
        </p:blipFill>
        <p:spPr>
          <a:xfrm>
            <a:off x="-430" y="2328576"/>
            <a:ext cx="9906859" cy="22008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 xmlns:m="http://schemas.openxmlformats.org/officeDocument/2006/math" xmlns:a14="http://schemas.microsoft.com/office/drawing/2010/main">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4" presetClass="entr" presetSubtype="32" fill="hold" grpId="1" nodeType="clickEffect">
                                  <p:stCondLst>
                                    <p:cond delay="0"/>
                                  </p:stCondLst>
                                  <p:iterate>
                                    <p:tmAbs val="0"/>
                                  </p:iterate>
                                  <p:childTnLst>
                                    <p:set>
                                      <p:cBhvr>
                                        <p:cTn id="6" fill="hold"/>
                                        <p:tgtEl>
                                          <p:spTgt spid="889"/>
                                        </p:tgtEl>
                                        <p:attrNameLst>
                                          <p:attrName>style.visibility</p:attrName>
                                        </p:attrNameLst>
                                      </p:cBhvr>
                                      <p:to>
                                        <p:strVal val="visible"/>
                                      </p:to>
                                    </p:set>
                                    <p:animEffect transition="in" filter="box(out)">
                                      <p:cBhvr>
                                        <p:cTn id="7" dur="1000"/>
                                        <p:tgtEl>
                                          <p:spTgt spid="889"/>
                                        </p:tgtEl>
                                      </p:cBhvr>
                                    </p:animEffect>
                                  </p:childTnLst>
                                </p:cTn>
                              </p:par>
                            </p:childTnLst>
                          </p:cTn>
                        </p:par>
                        <p:par>
                          <p:cTn id="8" fill="hold">
                            <p:stCondLst>
                              <p:cond delay="1000"/>
                            </p:stCondLst>
                            <p:childTnLst>
                              <p:par>
                                <p:cTn id="9" presetID="4" presetClass="entr" presetSubtype="32" fill="hold" grpId="2" nodeType="afterEffect">
                                  <p:stCondLst>
                                    <p:cond delay="0"/>
                                  </p:stCondLst>
                                  <p:iterate>
                                    <p:tmAbs val="0"/>
                                  </p:iterate>
                                  <p:childTnLst>
                                    <p:set>
                                      <p:cBhvr>
                                        <p:cTn id="10" fill="hold"/>
                                        <p:tgtEl>
                                          <p:spTgt spid="897"/>
                                        </p:tgtEl>
                                        <p:attrNameLst>
                                          <p:attrName>style.visibility</p:attrName>
                                        </p:attrNameLst>
                                      </p:cBhvr>
                                      <p:to>
                                        <p:strVal val="visible"/>
                                      </p:to>
                                    </p:set>
                                    <p:animEffect transition="in" filter="box(out)">
                                      <p:cBhvr>
                                        <p:cTn id="11" dur="1000"/>
                                        <p:tgtEl>
                                          <p:spTgt spid="897"/>
                                        </p:tgtEl>
                                      </p:cBhvr>
                                    </p:animEffect>
                                  </p:childTnLst>
                                </p:cTn>
                              </p:par>
                            </p:childTnLst>
                          </p:cTn>
                        </p:par>
                        <p:par>
                          <p:cTn id="12" fill="hold">
                            <p:stCondLst>
                              <p:cond delay="2000"/>
                            </p:stCondLst>
                            <p:childTnLst>
                              <p:par>
                                <p:cTn id="13" presetID="4" presetClass="entr" presetSubtype="32" fill="hold" grpId="3" nodeType="afterEffect">
                                  <p:stCondLst>
                                    <p:cond delay="0"/>
                                  </p:stCondLst>
                                  <p:iterate>
                                    <p:tmAbs val="0"/>
                                  </p:iterate>
                                  <p:childTnLst>
                                    <p:set>
                                      <p:cBhvr>
                                        <p:cTn id="14" fill="hold"/>
                                        <p:tgtEl>
                                          <p:spTgt spid="892"/>
                                        </p:tgtEl>
                                        <p:attrNameLst>
                                          <p:attrName>style.visibility</p:attrName>
                                        </p:attrNameLst>
                                      </p:cBhvr>
                                      <p:to>
                                        <p:strVal val="visible"/>
                                      </p:to>
                                    </p:set>
                                    <p:animEffect transition="in" filter="box(out)">
                                      <p:cBhvr>
                                        <p:cTn id="15" dur="1000"/>
                                        <p:tgtEl>
                                          <p:spTgt spid="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9" grpId="1" animBg="1" advAuto="0"/>
      <p:bldP spid="892" grpId="3" animBg="1" advAuto="0"/>
      <p:bldP spid="897" grpId="2" animBg="1" advAuto="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906000" cy="6858000"/>
          </a:xfrm>
          <a:prstGeom prst="rect">
            <a:avLst/>
          </a:prstGeom>
          <a:solidFill>
            <a:schemeClr val="accent3">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 name="Titre 2"/>
          <p:cNvSpPr>
            <a:spLocks noGrp="1"/>
          </p:cNvSpPr>
          <p:nvPr>
            <p:ph type="title"/>
          </p:nvPr>
        </p:nvSpPr>
        <p:spPr>
          <a:xfrm>
            <a:off x="488044" y="1417326"/>
            <a:ext cx="8925720" cy="2324101"/>
          </a:xfrm>
        </p:spPr>
        <p:txBody>
          <a:bodyPr>
            <a:normAutofit/>
          </a:bodyPr>
          <a:lstStyle/>
          <a:p>
            <a:pPr algn="ctr"/>
            <a:r>
              <a:rPr lang="fr-FR" dirty="0" smtClean="0"/>
              <a:t>Diapos de la boussole, </a:t>
            </a:r>
            <a:br>
              <a:rPr lang="fr-FR" dirty="0" smtClean="0"/>
            </a:br>
            <a:r>
              <a:rPr lang="fr-FR" dirty="0" smtClean="0"/>
              <a:t>cartes chantiers, prospectives </a:t>
            </a:r>
            <a:br>
              <a:rPr lang="fr-FR" dirty="0" smtClean="0"/>
            </a:br>
            <a:r>
              <a:rPr lang="fr-FR" dirty="0" smtClean="0"/>
              <a:t>à imprimer en recto et à plastifier</a:t>
            </a:r>
            <a:endParaRPr lang="fr-FR" sz="2800" dirty="0"/>
          </a:p>
        </p:txBody>
      </p:sp>
      <p:pic>
        <p:nvPicPr>
          <p:cNvPr id="6" name="Image 5"/>
          <p:cNvPicPr>
            <a:picLocks noChangeAspect="1"/>
          </p:cNvPicPr>
          <p:nvPr/>
        </p:nvPicPr>
        <p:blipFill>
          <a:blip r:embed="rId2"/>
          <a:stretch>
            <a:fillRect/>
          </a:stretch>
        </p:blipFill>
        <p:spPr>
          <a:xfrm>
            <a:off x="8510798" y="239370"/>
            <a:ext cx="1150131" cy="1177956"/>
          </a:xfrm>
          <a:prstGeom prst="rect">
            <a:avLst/>
          </a:prstGeom>
        </p:spPr>
      </p:pic>
      <p:pic>
        <p:nvPicPr>
          <p:cNvPr id="1026" name="Picture 2" descr="20250923_charteGraphique.00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6124" y="201770"/>
            <a:ext cx="1274027" cy="1281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7672906"/>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a:stretch>
            <a:fillRect/>
          </a:stretch>
        </p:blipFill>
        <p:spPr>
          <a:xfrm>
            <a:off x="0" y="-60897"/>
            <a:ext cx="9905999" cy="6935219"/>
          </a:xfrm>
          <a:prstGeom prst="rect">
            <a:avLst/>
          </a:prstGeom>
        </p:spPr>
      </p:pic>
    </p:spTree>
    <p:extLst>
      <p:ext uri="{BB962C8B-B14F-4D97-AF65-F5344CB8AC3E}">
        <p14:creationId xmlns:p14="http://schemas.microsoft.com/office/powerpoint/2010/main" val="725577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906000" cy="6858000"/>
          </a:xfrm>
          <a:prstGeom prst="rect">
            <a:avLst/>
          </a:prstGeom>
          <a:solidFill>
            <a:srgbClr val="00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 name="Rectangle 3"/>
          <p:cNvSpPr/>
          <p:nvPr/>
        </p:nvSpPr>
        <p:spPr>
          <a:xfrm>
            <a:off x="1289724" y="345044"/>
            <a:ext cx="6521337" cy="338554"/>
          </a:xfrm>
          <a:prstGeom prst="rect">
            <a:avLst/>
          </a:prstGeom>
        </p:spPr>
        <p:txBody>
          <a:bodyPr wrap="none">
            <a:spAutoFit/>
          </a:bodyPr>
          <a:lstStyle/>
          <a:p>
            <a:r>
              <a:rPr lang="fr-FR" sz="1600" b="1" dirty="0" smtClean="0">
                <a:solidFill>
                  <a:schemeClr val="bg1"/>
                </a:solidFill>
                <a:latin typeface="Arial Narrow" panose="020B0606020202030204" pitchFamily="34" charset="0"/>
              </a:rPr>
              <a:t>Fresque </a:t>
            </a:r>
            <a:r>
              <a:rPr lang="fr-FR" sz="1600" b="1" dirty="0">
                <a:solidFill>
                  <a:schemeClr val="bg1"/>
                </a:solidFill>
                <a:latin typeface="Arial Narrow" panose="020B0606020202030204" pitchFamily="34" charset="0"/>
              </a:rPr>
              <a:t>des effets du bon gouvernement peinte en 1338 à Sienne par Lorenzetti</a:t>
            </a:r>
            <a:endParaRPr lang="fr-FR" sz="1400" dirty="0">
              <a:solidFill>
                <a:schemeClr val="bg1"/>
              </a:solidFill>
            </a:endParaRPr>
          </a:p>
        </p:txBody>
      </p:sp>
      <p:sp>
        <p:nvSpPr>
          <p:cNvPr id="5" name="Rectangle 4"/>
          <p:cNvSpPr/>
          <p:nvPr/>
        </p:nvSpPr>
        <p:spPr>
          <a:xfrm>
            <a:off x="9239534" y="6198741"/>
            <a:ext cx="395785" cy="379591"/>
          </a:xfrm>
          <a:prstGeom prst="rect">
            <a:avLst/>
          </a:prstGeom>
          <a:solidFill>
            <a:schemeClr val="bg2">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fr-FR" sz="1800" b="0" i="0" u="none" strike="noStrike" cap="none" spc="0" normalizeH="0" baseline="0" dirty="0" smtClean="0">
                <a:ln>
                  <a:noFill/>
                </a:ln>
                <a:solidFill>
                  <a:srgbClr val="FFFFFF"/>
                </a:solidFill>
                <a:effectLst/>
                <a:uFillTx/>
                <a:latin typeface="Helvetica Neue Medium"/>
                <a:ea typeface="Helvetica Neue Medium"/>
                <a:cs typeface="Helvetica Neue Medium"/>
                <a:sym typeface="Helvetica Neue Medium"/>
              </a:rPr>
              <a:t>1</a:t>
            </a:r>
            <a:endParaRPr kumimoji="0" lang="fr-FR" sz="18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pic>
        <p:nvPicPr>
          <p:cNvPr id="6" name="Image 5"/>
          <p:cNvPicPr>
            <a:picLocks noChangeAspect="1"/>
          </p:cNvPicPr>
          <p:nvPr/>
        </p:nvPicPr>
        <p:blipFill>
          <a:blip r:embed="rId2"/>
          <a:stretch>
            <a:fillRect/>
          </a:stretch>
        </p:blipFill>
        <p:spPr>
          <a:xfrm>
            <a:off x="9525" y="966787"/>
            <a:ext cx="9886950" cy="4924425"/>
          </a:xfrm>
          <a:prstGeom prst="rect">
            <a:avLst/>
          </a:prstGeom>
        </p:spPr>
      </p:pic>
    </p:spTree>
    <p:extLst>
      <p:ext uri="{BB962C8B-B14F-4D97-AF65-F5344CB8AC3E}">
        <p14:creationId xmlns:p14="http://schemas.microsoft.com/office/powerpoint/2010/main" val="1820318912"/>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906000"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ctrTitle"/>
          </p:nvPr>
        </p:nvSpPr>
        <p:spPr>
          <a:xfrm>
            <a:off x="742950" y="1464520"/>
            <a:ext cx="8420100" cy="2387600"/>
          </a:xfrm>
        </p:spPr>
        <p:txBody>
          <a:bodyPr>
            <a:normAutofit fontScale="90000"/>
          </a:bodyPr>
          <a:lstStyle/>
          <a:p>
            <a:pPr>
              <a:lnSpc>
                <a:spcPts val="10000"/>
              </a:lnSpc>
            </a:pPr>
            <a:r>
              <a:rPr lang="fr-FR" sz="13800" b="1" dirty="0" smtClean="0">
                <a:solidFill>
                  <a:schemeClr val="bg1"/>
                </a:solidFill>
                <a:latin typeface="Calibri Light" panose="020F0302020204030204" pitchFamily="34" charset="0"/>
                <a:cs typeface="Calibri Light" panose="020F0302020204030204" pitchFamily="34" charset="0"/>
              </a:rPr>
              <a:t>Agir pour le vivant</a:t>
            </a:r>
            <a:endParaRPr lang="fr-FR" sz="13800" b="1" dirty="0">
              <a:solidFill>
                <a:schemeClr val="bg1"/>
              </a:solidFill>
              <a:latin typeface="Calibri Light" panose="020F0302020204030204" pitchFamily="34" charset="0"/>
              <a:cs typeface="Calibri Light" panose="020F0302020204030204" pitchFamily="34" charset="0"/>
            </a:endParaRPr>
          </a:p>
        </p:txBody>
      </p:sp>
      <p:sp>
        <p:nvSpPr>
          <p:cNvPr id="3" name="Sous-titre 2"/>
          <p:cNvSpPr>
            <a:spLocks noGrp="1"/>
          </p:cNvSpPr>
          <p:nvPr>
            <p:ph type="subTitle" idx="1"/>
          </p:nvPr>
        </p:nvSpPr>
        <p:spPr>
          <a:xfrm>
            <a:off x="476429" y="4030032"/>
            <a:ext cx="8953142" cy="1655762"/>
          </a:xfrm>
        </p:spPr>
        <p:txBody>
          <a:bodyPr>
            <a:noAutofit/>
          </a:bodyPr>
          <a:lstStyle/>
          <a:p>
            <a:r>
              <a:rPr lang="fr-FR" sz="4800" dirty="0" smtClean="0">
                <a:solidFill>
                  <a:schemeClr val="bg1"/>
                </a:solidFill>
                <a:latin typeface="Calibri Light" panose="020F0302020204030204" pitchFamily="34" charset="0"/>
                <a:cs typeface="Calibri Light" panose="020F0302020204030204" pitchFamily="34" charset="0"/>
              </a:rPr>
              <a:t>Préserver et régénérer : </a:t>
            </a:r>
            <a:br>
              <a:rPr lang="fr-FR" sz="4800" dirty="0" smtClean="0">
                <a:solidFill>
                  <a:schemeClr val="bg1"/>
                </a:solidFill>
                <a:latin typeface="Calibri Light" panose="020F0302020204030204" pitchFamily="34" charset="0"/>
                <a:cs typeface="Calibri Light" panose="020F0302020204030204" pitchFamily="34" charset="0"/>
              </a:rPr>
            </a:br>
            <a:r>
              <a:rPr lang="fr-FR" sz="4800" dirty="0" smtClean="0">
                <a:solidFill>
                  <a:schemeClr val="bg1"/>
                </a:solidFill>
                <a:latin typeface="Calibri Light" panose="020F0302020204030204" pitchFamily="34" charset="0"/>
                <a:cs typeface="Calibri Light" panose="020F0302020204030204" pitchFamily="34" charset="0"/>
              </a:rPr>
              <a:t>la faune et la flore, les écosystèmes et les services écosystémiques</a:t>
            </a:r>
            <a:endParaRPr lang="fr-FR" sz="4800" dirty="0">
              <a:solidFill>
                <a:schemeClr val="bg1"/>
              </a:solidFill>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26467552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906000" cy="68580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ctrTitle"/>
          </p:nvPr>
        </p:nvSpPr>
        <p:spPr>
          <a:xfrm>
            <a:off x="242977" y="1971644"/>
            <a:ext cx="9420046" cy="2387600"/>
          </a:xfrm>
        </p:spPr>
        <p:txBody>
          <a:bodyPr>
            <a:noAutofit/>
          </a:bodyPr>
          <a:lstStyle/>
          <a:p>
            <a:pPr>
              <a:lnSpc>
                <a:spcPts val="10000"/>
              </a:lnSpc>
            </a:pPr>
            <a:r>
              <a:rPr lang="fr-FR" sz="10300" b="1" dirty="0" smtClean="0">
                <a:solidFill>
                  <a:schemeClr val="bg1"/>
                </a:solidFill>
                <a:latin typeface="Calibri Light" panose="020F0302020204030204" pitchFamily="34" charset="0"/>
                <a:cs typeface="Calibri Light" panose="020F0302020204030204" pitchFamily="34" charset="0"/>
              </a:rPr>
              <a:t>Limiter le réchauffement climatique</a:t>
            </a:r>
            <a:endParaRPr lang="fr-FR" sz="10300" b="1" dirty="0">
              <a:solidFill>
                <a:schemeClr val="bg1"/>
              </a:solidFill>
              <a:latin typeface="Calibri Light" panose="020F0302020204030204" pitchFamily="34" charset="0"/>
              <a:cs typeface="Calibri Light" panose="020F0302020204030204" pitchFamily="34" charset="0"/>
            </a:endParaRPr>
          </a:p>
        </p:txBody>
      </p:sp>
      <p:sp>
        <p:nvSpPr>
          <p:cNvPr id="3" name="Sous-titre 2"/>
          <p:cNvSpPr>
            <a:spLocks noGrp="1"/>
          </p:cNvSpPr>
          <p:nvPr>
            <p:ph type="subTitle" idx="1"/>
          </p:nvPr>
        </p:nvSpPr>
        <p:spPr>
          <a:xfrm>
            <a:off x="242978" y="4359244"/>
            <a:ext cx="9420046" cy="2162326"/>
          </a:xfrm>
        </p:spPr>
        <p:txBody>
          <a:bodyPr>
            <a:noAutofit/>
          </a:bodyPr>
          <a:lstStyle/>
          <a:p>
            <a:r>
              <a:rPr lang="fr-FR" sz="4800" dirty="0" smtClean="0">
                <a:solidFill>
                  <a:schemeClr val="bg1"/>
                </a:solidFill>
                <a:latin typeface="Calibri Light" panose="020F0302020204030204" pitchFamily="34" charset="0"/>
                <a:cs typeface="Calibri Light" panose="020F0302020204030204" pitchFamily="34" charset="0"/>
              </a:rPr>
              <a:t>Réduire les gaz à effet de serre : </a:t>
            </a:r>
            <a:r>
              <a:rPr lang="fr-FR" sz="4000" dirty="0" smtClean="0">
                <a:solidFill>
                  <a:schemeClr val="bg1"/>
                </a:solidFill>
                <a:latin typeface="Calibri Light" panose="020F0302020204030204" pitchFamily="34" charset="0"/>
                <a:cs typeface="Calibri Light" panose="020F0302020204030204" pitchFamily="34" charset="0"/>
              </a:rPr>
              <a:t>mobilité, alimentation &amp; agriculture, bâtiment, économie - achat</a:t>
            </a:r>
            <a:endParaRPr lang="fr-FR" sz="5400" dirty="0">
              <a:solidFill>
                <a:schemeClr val="bg1"/>
              </a:solidFill>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6056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906000" cy="6858000"/>
          </a:xfrm>
          <a:prstGeom prst="rect">
            <a:avLst/>
          </a:prstGeom>
          <a:solidFill>
            <a:srgbClr val="F891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ctrTitle"/>
          </p:nvPr>
        </p:nvSpPr>
        <p:spPr>
          <a:xfrm>
            <a:off x="742949" y="751179"/>
            <a:ext cx="8420100" cy="2387600"/>
          </a:xfrm>
        </p:spPr>
        <p:txBody>
          <a:bodyPr>
            <a:normAutofit/>
          </a:bodyPr>
          <a:lstStyle/>
          <a:p>
            <a:r>
              <a:rPr lang="fr-FR" sz="13800" b="1" dirty="0" smtClean="0">
                <a:solidFill>
                  <a:schemeClr val="bg1"/>
                </a:solidFill>
                <a:latin typeface="Calibri Light" panose="020F0302020204030204" pitchFamily="34" charset="0"/>
                <a:cs typeface="Calibri Light" panose="020F0302020204030204" pitchFamily="34" charset="0"/>
              </a:rPr>
              <a:t>S’adapter </a:t>
            </a:r>
            <a:endParaRPr lang="fr-FR" sz="13800" b="1" dirty="0">
              <a:solidFill>
                <a:schemeClr val="bg1"/>
              </a:solidFill>
              <a:latin typeface="Calibri Light" panose="020F0302020204030204" pitchFamily="34" charset="0"/>
              <a:cs typeface="Calibri Light" panose="020F0302020204030204" pitchFamily="34" charset="0"/>
            </a:endParaRPr>
          </a:p>
        </p:txBody>
      </p:sp>
      <p:sp>
        <p:nvSpPr>
          <p:cNvPr id="3" name="Sous-titre 2"/>
          <p:cNvSpPr>
            <a:spLocks noGrp="1"/>
          </p:cNvSpPr>
          <p:nvPr>
            <p:ph type="subTitle" idx="1"/>
          </p:nvPr>
        </p:nvSpPr>
        <p:spPr>
          <a:xfrm>
            <a:off x="666183" y="3062077"/>
            <a:ext cx="8573631" cy="1655762"/>
          </a:xfrm>
        </p:spPr>
        <p:txBody>
          <a:bodyPr>
            <a:noAutofit/>
          </a:bodyPr>
          <a:lstStyle/>
          <a:p>
            <a:r>
              <a:rPr lang="fr-FR" sz="5400" dirty="0" smtClean="0">
                <a:solidFill>
                  <a:schemeClr val="bg1"/>
                </a:solidFill>
                <a:latin typeface="Calibri Light" panose="020F0302020204030204" pitchFamily="34" charset="0"/>
                <a:cs typeface="Calibri Light" panose="020F0302020204030204" pitchFamily="34" charset="0"/>
              </a:rPr>
              <a:t>aux conséquences </a:t>
            </a:r>
            <a:br>
              <a:rPr lang="fr-FR" sz="5400" dirty="0" smtClean="0">
                <a:solidFill>
                  <a:schemeClr val="bg1"/>
                </a:solidFill>
                <a:latin typeface="Calibri Light" panose="020F0302020204030204" pitchFamily="34" charset="0"/>
                <a:cs typeface="Calibri Light" panose="020F0302020204030204" pitchFamily="34" charset="0"/>
              </a:rPr>
            </a:br>
            <a:r>
              <a:rPr lang="fr-FR" sz="5400" dirty="0" smtClean="0">
                <a:solidFill>
                  <a:schemeClr val="bg1"/>
                </a:solidFill>
                <a:latin typeface="Calibri Light" panose="020F0302020204030204" pitchFamily="34" charset="0"/>
                <a:cs typeface="Calibri Light" panose="020F0302020204030204" pitchFamily="34" charset="0"/>
              </a:rPr>
              <a:t>du changement climatique </a:t>
            </a:r>
            <a:r>
              <a:rPr lang="fr-FR" sz="3600" dirty="0" smtClean="0">
                <a:solidFill>
                  <a:schemeClr val="bg1"/>
                </a:solidFill>
                <a:latin typeface="Calibri Light" panose="020F0302020204030204" pitchFamily="34" charset="0"/>
                <a:cs typeface="Calibri Light" panose="020F0302020204030204" pitchFamily="34" charset="0"/>
              </a:rPr>
              <a:t>(inondation, tempête, canicule, sécheresse, incendie, retrait gonflement d’argile)</a:t>
            </a:r>
            <a:endParaRPr lang="fr-FR" sz="3600" dirty="0">
              <a:solidFill>
                <a:schemeClr val="bg1"/>
              </a:solidFill>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32713712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906000" cy="6858000"/>
          </a:xfrm>
          <a:prstGeom prst="rect">
            <a:avLst/>
          </a:prstGeom>
          <a:solidFill>
            <a:srgbClr val="8C4C1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ctrTitle"/>
          </p:nvPr>
        </p:nvSpPr>
        <p:spPr>
          <a:xfrm>
            <a:off x="577970" y="1350000"/>
            <a:ext cx="8585079" cy="2387600"/>
          </a:xfrm>
        </p:spPr>
        <p:txBody>
          <a:bodyPr>
            <a:noAutofit/>
          </a:bodyPr>
          <a:lstStyle/>
          <a:p>
            <a:pPr>
              <a:lnSpc>
                <a:spcPts val="10000"/>
              </a:lnSpc>
            </a:pPr>
            <a:r>
              <a:rPr lang="fr-FR" sz="10300" b="1" dirty="0" smtClean="0">
                <a:solidFill>
                  <a:schemeClr val="bg1"/>
                </a:solidFill>
                <a:latin typeface="Calibri Light" panose="020F0302020204030204" pitchFamily="34" charset="0"/>
                <a:cs typeface="Calibri Light" panose="020F0302020204030204" pitchFamily="34" charset="0"/>
              </a:rPr>
              <a:t>Préserver les Ressources</a:t>
            </a:r>
            <a:endParaRPr lang="fr-FR" sz="10300" b="1" dirty="0">
              <a:solidFill>
                <a:schemeClr val="bg1"/>
              </a:solidFill>
              <a:latin typeface="Calibri Light" panose="020F0302020204030204" pitchFamily="34" charset="0"/>
              <a:cs typeface="Calibri Light" panose="020F0302020204030204" pitchFamily="34" charset="0"/>
            </a:endParaRPr>
          </a:p>
        </p:txBody>
      </p:sp>
      <p:sp>
        <p:nvSpPr>
          <p:cNvPr id="3" name="Sous-titre 2"/>
          <p:cNvSpPr>
            <a:spLocks noGrp="1"/>
          </p:cNvSpPr>
          <p:nvPr>
            <p:ph type="subTitle" idx="1"/>
          </p:nvPr>
        </p:nvSpPr>
        <p:spPr>
          <a:xfrm>
            <a:off x="1" y="3737600"/>
            <a:ext cx="9906000" cy="1655762"/>
          </a:xfrm>
        </p:spPr>
        <p:txBody>
          <a:bodyPr>
            <a:noAutofit/>
          </a:bodyPr>
          <a:lstStyle/>
          <a:p>
            <a:r>
              <a:rPr lang="fr-FR" sz="4800" dirty="0" smtClean="0">
                <a:solidFill>
                  <a:schemeClr val="bg1"/>
                </a:solidFill>
                <a:latin typeface="Calibri Light" panose="020F0302020204030204" pitchFamily="34" charset="0"/>
                <a:cs typeface="Calibri Light" panose="020F0302020204030204" pitchFamily="34" charset="0"/>
              </a:rPr>
              <a:t>L’eau</a:t>
            </a:r>
            <a:r>
              <a:rPr lang="fr-FR" sz="4800" dirty="0">
                <a:solidFill>
                  <a:schemeClr val="bg1"/>
                </a:solidFill>
                <a:latin typeface="Calibri Light" panose="020F0302020204030204" pitchFamily="34" charset="0"/>
                <a:cs typeface="Calibri Light" panose="020F0302020204030204" pitchFamily="34" charset="0"/>
              </a:rPr>
              <a:t>, l’énergie, </a:t>
            </a:r>
            <a:r>
              <a:rPr lang="fr-FR" sz="4800" dirty="0" smtClean="0">
                <a:solidFill>
                  <a:schemeClr val="bg1"/>
                </a:solidFill>
                <a:latin typeface="Calibri Light" panose="020F0302020204030204" pitchFamily="34" charset="0"/>
                <a:cs typeface="Calibri Light" panose="020F0302020204030204" pitchFamily="34" charset="0"/>
              </a:rPr>
              <a:t>les sols, </a:t>
            </a:r>
            <a:br>
              <a:rPr lang="fr-FR" sz="4800" dirty="0" smtClean="0">
                <a:solidFill>
                  <a:schemeClr val="bg1"/>
                </a:solidFill>
                <a:latin typeface="Calibri Light" panose="020F0302020204030204" pitchFamily="34" charset="0"/>
                <a:cs typeface="Calibri Light" panose="020F0302020204030204" pitchFamily="34" charset="0"/>
              </a:rPr>
            </a:br>
            <a:r>
              <a:rPr lang="fr-FR" sz="4800" dirty="0" smtClean="0">
                <a:solidFill>
                  <a:schemeClr val="bg1"/>
                </a:solidFill>
                <a:latin typeface="Calibri Light" panose="020F0302020204030204" pitchFamily="34" charset="0"/>
                <a:cs typeface="Calibri Light" panose="020F0302020204030204" pitchFamily="34" charset="0"/>
              </a:rPr>
              <a:t>les matières premières </a:t>
            </a:r>
            <a:br>
              <a:rPr lang="fr-FR" sz="4800" dirty="0" smtClean="0">
                <a:solidFill>
                  <a:schemeClr val="bg1"/>
                </a:solidFill>
                <a:latin typeface="Calibri Light" panose="020F0302020204030204" pitchFamily="34" charset="0"/>
                <a:cs typeface="Calibri Light" panose="020F0302020204030204" pitchFamily="34" charset="0"/>
              </a:rPr>
            </a:br>
            <a:r>
              <a:rPr lang="fr-FR" sz="4800" dirty="0" smtClean="0">
                <a:solidFill>
                  <a:schemeClr val="bg1"/>
                </a:solidFill>
                <a:latin typeface="Calibri Light" panose="020F0302020204030204" pitchFamily="34" charset="0"/>
                <a:cs typeface="Calibri Light" panose="020F0302020204030204" pitchFamily="34" charset="0"/>
              </a:rPr>
              <a:t>(bois, métaux…)</a:t>
            </a:r>
            <a:endParaRPr lang="fr-FR" sz="4800" dirty="0">
              <a:solidFill>
                <a:schemeClr val="bg1"/>
              </a:solidFill>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4157551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906000" cy="6858000"/>
          </a:xfrm>
          <a:prstGeom prst="rect">
            <a:avLst/>
          </a:prstGeom>
          <a:solidFill>
            <a:srgbClr val="FFCF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ctrTitle"/>
          </p:nvPr>
        </p:nvSpPr>
        <p:spPr>
          <a:xfrm>
            <a:off x="666185" y="851799"/>
            <a:ext cx="8420100" cy="2387600"/>
          </a:xfrm>
        </p:spPr>
        <p:txBody>
          <a:bodyPr>
            <a:noAutofit/>
          </a:bodyPr>
          <a:lstStyle/>
          <a:p>
            <a:pPr>
              <a:lnSpc>
                <a:spcPts val="10000"/>
              </a:lnSpc>
            </a:pPr>
            <a:r>
              <a:rPr lang="fr-FR" sz="10300" b="1" dirty="0" smtClean="0">
                <a:solidFill>
                  <a:schemeClr val="bg1"/>
                </a:solidFill>
                <a:latin typeface="Calibri Light" panose="020F0302020204030204" pitchFamily="34" charset="0"/>
                <a:cs typeface="Calibri Light" panose="020F0302020204030204" pitchFamily="34" charset="0"/>
              </a:rPr>
              <a:t>Préserver </a:t>
            </a:r>
            <a:br>
              <a:rPr lang="fr-FR" sz="10300" b="1" dirty="0" smtClean="0">
                <a:solidFill>
                  <a:schemeClr val="bg1"/>
                </a:solidFill>
                <a:latin typeface="Calibri Light" panose="020F0302020204030204" pitchFamily="34" charset="0"/>
                <a:cs typeface="Calibri Light" panose="020F0302020204030204" pitchFamily="34" charset="0"/>
              </a:rPr>
            </a:br>
            <a:r>
              <a:rPr lang="fr-FR" sz="10300" b="1" dirty="0" smtClean="0">
                <a:solidFill>
                  <a:schemeClr val="bg1"/>
                </a:solidFill>
                <a:latin typeface="Calibri Light" panose="020F0302020204030204" pitchFamily="34" charset="0"/>
                <a:cs typeface="Calibri Light" panose="020F0302020204030204" pitchFamily="34" charset="0"/>
              </a:rPr>
              <a:t>notre santé</a:t>
            </a:r>
            <a:endParaRPr lang="fr-FR" sz="10300" b="1" dirty="0">
              <a:solidFill>
                <a:schemeClr val="bg1"/>
              </a:solidFill>
              <a:latin typeface="Calibri Light" panose="020F0302020204030204" pitchFamily="34" charset="0"/>
              <a:cs typeface="Calibri Light" panose="020F0302020204030204" pitchFamily="34" charset="0"/>
            </a:endParaRPr>
          </a:p>
        </p:txBody>
      </p:sp>
      <p:sp>
        <p:nvSpPr>
          <p:cNvPr id="3" name="Sous-titre 2"/>
          <p:cNvSpPr>
            <a:spLocks noGrp="1"/>
          </p:cNvSpPr>
          <p:nvPr>
            <p:ph type="subTitle" idx="1"/>
          </p:nvPr>
        </p:nvSpPr>
        <p:spPr>
          <a:xfrm>
            <a:off x="666185" y="3239399"/>
            <a:ext cx="8650344" cy="3518327"/>
          </a:xfrm>
        </p:spPr>
        <p:txBody>
          <a:bodyPr>
            <a:noAutofit/>
          </a:bodyPr>
          <a:lstStyle/>
          <a:p>
            <a:r>
              <a:rPr lang="fr-FR" sz="4800" dirty="0" smtClean="0">
                <a:solidFill>
                  <a:schemeClr val="bg1"/>
                </a:solidFill>
                <a:latin typeface="Calibri Light" panose="020F0302020204030204" pitchFamily="34" charset="0"/>
                <a:cs typeface="Calibri Light" panose="020F0302020204030204" pitchFamily="34" charset="0"/>
              </a:rPr>
              <a:t>Réduire les pollutions chimiques des milieux naturels </a:t>
            </a:r>
            <a:br>
              <a:rPr lang="fr-FR" sz="4800" dirty="0" smtClean="0">
                <a:solidFill>
                  <a:schemeClr val="bg1"/>
                </a:solidFill>
                <a:latin typeface="Calibri Light" panose="020F0302020204030204" pitchFamily="34" charset="0"/>
                <a:cs typeface="Calibri Light" panose="020F0302020204030204" pitchFamily="34" charset="0"/>
              </a:rPr>
            </a:br>
            <a:r>
              <a:rPr lang="fr-FR" sz="4000" dirty="0" smtClean="0">
                <a:solidFill>
                  <a:schemeClr val="bg1"/>
                </a:solidFill>
                <a:latin typeface="Calibri Light" panose="020F0302020204030204" pitchFamily="34" charset="0"/>
                <a:cs typeface="Calibri Light" panose="020F0302020204030204" pitchFamily="34" charset="0"/>
              </a:rPr>
              <a:t>(sols, air, eau, faune, flore) </a:t>
            </a:r>
            <a:br>
              <a:rPr lang="fr-FR" sz="4000" dirty="0" smtClean="0">
                <a:solidFill>
                  <a:schemeClr val="bg1"/>
                </a:solidFill>
                <a:latin typeface="Calibri Light" panose="020F0302020204030204" pitchFamily="34" charset="0"/>
                <a:cs typeface="Calibri Light" panose="020F0302020204030204" pitchFamily="34" charset="0"/>
              </a:rPr>
            </a:br>
            <a:r>
              <a:rPr lang="fr-FR" sz="4800" dirty="0" smtClean="0">
                <a:solidFill>
                  <a:schemeClr val="bg1"/>
                </a:solidFill>
                <a:latin typeface="Calibri Light" panose="020F0302020204030204" pitchFamily="34" charset="0"/>
                <a:cs typeface="Calibri Light" panose="020F0302020204030204" pitchFamily="34" charset="0"/>
              </a:rPr>
              <a:t>qui impactent la santé humaine ainsi que la biodiversité</a:t>
            </a:r>
            <a:endParaRPr lang="fr-FR" sz="4800" dirty="0">
              <a:solidFill>
                <a:schemeClr val="bg1"/>
              </a:solidFill>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16908067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ZoneTexte 35"/>
          <p:cNvSpPr txBox="1"/>
          <p:nvPr/>
        </p:nvSpPr>
        <p:spPr>
          <a:xfrm>
            <a:off x="5107534" y="3287046"/>
            <a:ext cx="4647170" cy="1605568"/>
          </a:xfrm>
          <a:prstGeom prst="rect">
            <a:avLst/>
          </a:prstGeom>
          <a:solidFill>
            <a:srgbClr val="00B050"/>
          </a:solidFill>
          <a:ln>
            <a:noFill/>
          </a:ln>
        </p:spPr>
        <p:txBody>
          <a:bodyPr wrap="square" rtlCol="0">
            <a:spAutoFit/>
          </a:bodyPr>
          <a:lstStyle/>
          <a:p>
            <a:pPr defTabSz="457200" hangingPunct="1">
              <a:lnSpc>
                <a:spcPts val="5900"/>
              </a:lnSpc>
            </a:pPr>
            <a:r>
              <a:rPr lang="fr-FR" sz="5400" kern="1200" dirty="0" smtClean="0">
                <a:solidFill>
                  <a:prstClr val="white"/>
                </a:solidFill>
                <a:latin typeface="Calibri" panose="020F0502020204030204"/>
              </a:rPr>
              <a:t>AGRICULTURE</a:t>
            </a:r>
            <a:br>
              <a:rPr lang="fr-FR" sz="5400" kern="1200" dirty="0" smtClean="0">
                <a:solidFill>
                  <a:prstClr val="white"/>
                </a:solidFill>
                <a:latin typeface="Calibri" panose="020F0502020204030204"/>
              </a:rPr>
            </a:br>
            <a:r>
              <a:rPr lang="fr-FR" sz="5400" kern="1200" dirty="0" smtClean="0">
                <a:solidFill>
                  <a:prstClr val="white"/>
                </a:solidFill>
                <a:latin typeface="Calibri" panose="020F0502020204030204"/>
              </a:rPr>
              <a:t>ALIMENTATION</a:t>
            </a:r>
            <a:endParaRPr lang="fr-FR" sz="5400" kern="1200" dirty="0">
              <a:solidFill>
                <a:prstClr val="white"/>
              </a:solidFill>
              <a:latin typeface="Calibri" panose="020F0502020204030204"/>
            </a:endParaRPr>
          </a:p>
        </p:txBody>
      </p:sp>
      <p:sp>
        <p:nvSpPr>
          <p:cNvPr id="38" name="ZoneTexte 37"/>
          <p:cNvSpPr txBox="1"/>
          <p:nvPr/>
        </p:nvSpPr>
        <p:spPr>
          <a:xfrm>
            <a:off x="123236" y="2347538"/>
            <a:ext cx="4077828"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BIODIVERSITÉ</a:t>
            </a:r>
            <a:endParaRPr lang="fr-FR" sz="5400" kern="1200" dirty="0">
              <a:solidFill>
                <a:prstClr val="white"/>
              </a:solidFill>
              <a:latin typeface="Calibri" panose="020F0502020204030204"/>
            </a:endParaRPr>
          </a:p>
        </p:txBody>
      </p:sp>
      <p:sp>
        <p:nvSpPr>
          <p:cNvPr id="39" name="ZoneTexte 38"/>
          <p:cNvSpPr txBox="1"/>
          <p:nvPr/>
        </p:nvSpPr>
        <p:spPr>
          <a:xfrm>
            <a:off x="4000510" y="465188"/>
            <a:ext cx="1281027"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AIR</a:t>
            </a:r>
            <a:endParaRPr lang="fr-FR" sz="5400" kern="1200" dirty="0">
              <a:solidFill>
                <a:prstClr val="white"/>
              </a:solidFill>
              <a:latin typeface="Calibri" panose="020F0502020204030204"/>
            </a:endParaRPr>
          </a:p>
        </p:txBody>
      </p:sp>
      <p:sp>
        <p:nvSpPr>
          <p:cNvPr id="40" name="ZoneTexte 39"/>
          <p:cNvSpPr txBox="1"/>
          <p:nvPr/>
        </p:nvSpPr>
        <p:spPr>
          <a:xfrm>
            <a:off x="7396848" y="2347538"/>
            <a:ext cx="1584722"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EAU</a:t>
            </a:r>
            <a:endParaRPr lang="fr-FR" sz="5400" kern="1200" dirty="0">
              <a:solidFill>
                <a:prstClr val="white"/>
              </a:solidFill>
              <a:latin typeface="Calibri" panose="020F0502020204030204"/>
            </a:endParaRPr>
          </a:p>
        </p:txBody>
      </p:sp>
      <p:sp>
        <p:nvSpPr>
          <p:cNvPr id="41" name="ZoneTexte 40"/>
          <p:cNvSpPr txBox="1"/>
          <p:nvPr/>
        </p:nvSpPr>
        <p:spPr>
          <a:xfrm>
            <a:off x="120303" y="465188"/>
            <a:ext cx="3866559"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ESPACE VERT</a:t>
            </a:r>
            <a:endParaRPr lang="fr-FR" sz="5400" kern="1200" dirty="0">
              <a:solidFill>
                <a:prstClr val="white"/>
              </a:solidFill>
              <a:latin typeface="Calibri" panose="020F0502020204030204"/>
            </a:endParaRPr>
          </a:p>
        </p:txBody>
      </p:sp>
      <p:sp>
        <p:nvSpPr>
          <p:cNvPr id="42" name="ZoneTexte 41"/>
          <p:cNvSpPr txBox="1"/>
          <p:nvPr/>
        </p:nvSpPr>
        <p:spPr>
          <a:xfrm>
            <a:off x="123236" y="1408030"/>
            <a:ext cx="2596752"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FORÊTS</a:t>
            </a:r>
            <a:endParaRPr lang="fr-FR" sz="5400" kern="1200" dirty="0">
              <a:solidFill>
                <a:prstClr val="white"/>
              </a:solidFill>
              <a:latin typeface="Calibri" panose="020F0502020204030204"/>
            </a:endParaRPr>
          </a:p>
        </p:txBody>
      </p:sp>
      <p:sp>
        <p:nvSpPr>
          <p:cNvPr id="43" name="ZoneTexte 42"/>
          <p:cNvSpPr txBox="1"/>
          <p:nvPr/>
        </p:nvSpPr>
        <p:spPr>
          <a:xfrm>
            <a:off x="2741512" y="1408030"/>
            <a:ext cx="2345152"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OCÉAN</a:t>
            </a:r>
            <a:endParaRPr lang="fr-FR" sz="5400" kern="1200" dirty="0">
              <a:solidFill>
                <a:prstClr val="white"/>
              </a:solidFill>
              <a:latin typeface="Calibri" panose="020F0502020204030204"/>
            </a:endParaRPr>
          </a:p>
        </p:txBody>
      </p:sp>
      <p:sp>
        <p:nvSpPr>
          <p:cNvPr id="46" name="ZoneTexte 45"/>
          <p:cNvSpPr txBox="1"/>
          <p:nvPr/>
        </p:nvSpPr>
        <p:spPr>
          <a:xfrm>
            <a:off x="4223664" y="2347538"/>
            <a:ext cx="3155930"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MOBILITÉ</a:t>
            </a:r>
            <a:endParaRPr lang="fr-FR" sz="5400" kern="1200" dirty="0">
              <a:solidFill>
                <a:prstClr val="white"/>
              </a:solidFill>
              <a:latin typeface="Calibri" panose="020F0502020204030204"/>
            </a:endParaRPr>
          </a:p>
        </p:txBody>
      </p:sp>
      <p:sp>
        <p:nvSpPr>
          <p:cNvPr id="48" name="ZoneTexte 47"/>
          <p:cNvSpPr txBox="1"/>
          <p:nvPr/>
        </p:nvSpPr>
        <p:spPr>
          <a:xfrm>
            <a:off x="5295185" y="465188"/>
            <a:ext cx="4575954"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ESPACE PUBLIC</a:t>
            </a:r>
            <a:endParaRPr lang="fr-FR" sz="5400" kern="1200" dirty="0">
              <a:solidFill>
                <a:prstClr val="white"/>
              </a:solidFill>
              <a:latin typeface="Calibri" panose="020F0502020204030204"/>
            </a:endParaRPr>
          </a:p>
        </p:txBody>
      </p:sp>
      <p:sp>
        <p:nvSpPr>
          <p:cNvPr id="49" name="ZoneTexte 48"/>
          <p:cNvSpPr txBox="1"/>
          <p:nvPr/>
        </p:nvSpPr>
        <p:spPr>
          <a:xfrm>
            <a:off x="117543" y="4917418"/>
            <a:ext cx="4969121"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IMPORT-EXPORT</a:t>
            </a:r>
            <a:endParaRPr lang="fr-FR" sz="5400" kern="1200" dirty="0">
              <a:solidFill>
                <a:prstClr val="white"/>
              </a:solidFill>
              <a:latin typeface="Calibri" panose="020F0502020204030204"/>
            </a:endParaRPr>
          </a:p>
        </p:txBody>
      </p:sp>
      <p:sp>
        <p:nvSpPr>
          <p:cNvPr id="50" name="ZoneTexte 49"/>
          <p:cNvSpPr txBox="1"/>
          <p:nvPr/>
        </p:nvSpPr>
        <p:spPr>
          <a:xfrm>
            <a:off x="5100312" y="1406363"/>
            <a:ext cx="3830168"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SOLIDARIT</a:t>
            </a:r>
            <a:r>
              <a:rPr lang="fr-FR" sz="5400" kern="1200" dirty="0">
                <a:solidFill>
                  <a:prstClr val="white"/>
                </a:solidFill>
                <a:latin typeface="Calibri" panose="020F0502020204030204"/>
              </a:rPr>
              <a:t>É</a:t>
            </a:r>
          </a:p>
        </p:txBody>
      </p:sp>
      <p:sp>
        <p:nvSpPr>
          <p:cNvPr id="51" name="ZoneTexte 50"/>
          <p:cNvSpPr txBox="1"/>
          <p:nvPr/>
        </p:nvSpPr>
        <p:spPr>
          <a:xfrm>
            <a:off x="117543" y="0"/>
            <a:ext cx="5158463"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lang="fr-FR" sz="2400" dirty="0" smtClean="0">
                <a:solidFill>
                  <a:schemeClr val="tx1">
                    <a:lumMod val="50000"/>
                  </a:schemeClr>
                </a:solidFill>
                <a:latin typeface="Calibri" panose="020F0502020204030204" pitchFamily="34" charset="0"/>
                <a:cs typeface="Calibri" panose="020F0502020204030204" pitchFamily="34" charset="0"/>
              </a:rPr>
              <a:t>Etiquettes à plastifier – impression recto</a:t>
            </a:r>
            <a:endParaRPr kumimoji="0" lang="fr-FR" sz="2400" b="0" i="0" u="none" strike="noStrike" cap="none" spc="0" normalizeH="0" baseline="0" dirty="0">
              <a:ln>
                <a:noFill/>
              </a:ln>
              <a:solidFill>
                <a:schemeClr val="tx1">
                  <a:lumMod val="50000"/>
                </a:schemeClr>
              </a:solidFill>
              <a:effectLst/>
              <a:uFillTx/>
              <a:latin typeface="Calibri" panose="020F0502020204030204" pitchFamily="34" charset="0"/>
              <a:cs typeface="Calibri" panose="020F0502020204030204" pitchFamily="34" charset="0"/>
              <a:sym typeface="Helvetica Neue"/>
            </a:endParaRPr>
          </a:p>
        </p:txBody>
      </p:sp>
      <p:sp>
        <p:nvSpPr>
          <p:cNvPr id="52" name="ZoneTexte 51"/>
          <p:cNvSpPr txBox="1"/>
          <p:nvPr/>
        </p:nvSpPr>
        <p:spPr>
          <a:xfrm>
            <a:off x="117543" y="5861611"/>
            <a:ext cx="2122603"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SANTÉ</a:t>
            </a:r>
            <a:endParaRPr lang="fr-FR" sz="5400" kern="1200" dirty="0">
              <a:solidFill>
                <a:prstClr val="white"/>
              </a:solidFill>
              <a:latin typeface="Calibri" panose="020F0502020204030204"/>
            </a:endParaRPr>
          </a:p>
        </p:txBody>
      </p:sp>
      <p:sp>
        <p:nvSpPr>
          <p:cNvPr id="19" name="ZoneTexte 18"/>
          <p:cNvSpPr txBox="1"/>
          <p:nvPr/>
        </p:nvSpPr>
        <p:spPr>
          <a:xfrm>
            <a:off x="117543" y="3287046"/>
            <a:ext cx="4969122" cy="1605568"/>
          </a:xfrm>
          <a:prstGeom prst="rect">
            <a:avLst/>
          </a:prstGeom>
          <a:solidFill>
            <a:srgbClr val="00B050"/>
          </a:solidFill>
          <a:ln>
            <a:noFill/>
          </a:ln>
        </p:spPr>
        <p:txBody>
          <a:bodyPr wrap="square" rtlCol="0">
            <a:spAutoFit/>
          </a:bodyPr>
          <a:lstStyle/>
          <a:p>
            <a:pPr defTabSz="457200" hangingPunct="1">
              <a:lnSpc>
                <a:spcPts val="5900"/>
              </a:lnSpc>
            </a:pPr>
            <a:r>
              <a:rPr lang="fr-FR" sz="5400" kern="1200" dirty="0" smtClean="0">
                <a:solidFill>
                  <a:prstClr val="white"/>
                </a:solidFill>
                <a:latin typeface="Calibri" panose="020F0502020204030204"/>
              </a:rPr>
              <a:t>AMÉNAGEMENT </a:t>
            </a:r>
            <a:br>
              <a:rPr lang="fr-FR" sz="5400" kern="1200" dirty="0" smtClean="0">
                <a:solidFill>
                  <a:prstClr val="white"/>
                </a:solidFill>
                <a:latin typeface="Calibri" panose="020F0502020204030204"/>
              </a:rPr>
            </a:br>
            <a:r>
              <a:rPr lang="fr-FR" sz="5400" kern="1200" dirty="0" smtClean="0">
                <a:solidFill>
                  <a:prstClr val="white"/>
                </a:solidFill>
                <a:latin typeface="Calibri" panose="020F0502020204030204"/>
              </a:rPr>
              <a:t>DU TERRITOIRE</a:t>
            </a:r>
            <a:endParaRPr lang="fr-FR" sz="5400" kern="1200" dirty="0">
              <a:solidFill>
                <a:prstClr val="white"/>
              </a:solidFill>
              <a:latin typeface="Calibri" panose="020F0502020204030204"/>
            </a:endParaRPr>
          </a:p>
        </p:txBody>
      </p:sp>
      <p:sp>
        <p:nvSpPr>
          <p:cNvPr id="20" name="ZoneTexte 19"/>
          <p:cNvSpPr txBox="1"/>
          <p:nvPr/>
        </p:nvSpPr>
        <p:spPr>
          <a:xfrm>
            <a:off x="2263849" y="5861611"/>
            <a:ext cx="3386453"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BÂTIMENT</a:t>
            </a:r>
            <a:endParaRPr lang="fr-FR" sz="5400" kern="1200" dirty="0">
              <a:solidFill>
                <a:prstClr val="white"/>
              </a:solidFill>
              <a:latin typeface="Calibri" panose="020F0502020204030204"/>
            </a:endParaRPr>
          </a:p>
        </p:txBody>
      </p:sp>
      <p:sp>
        <p:nvSpPr>
          <p:cNvPr id="21" name="ZoneTexte 20"/>
          <p:cNvSpPr txBox="1"/>
          <p:nvPr/>
        </p:nvSpPr>
        <p:spPr>
          <a:xfrm>
            <a:off x="5674005" y="5861611"/>
            <a:ext cx="3874430"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NUMÉRIQUE</a:t>
            </a:r>
            <a:endParaRPr lang="fr-FR" sz="5400" kern="1200" dirty="0">
              <a:solidFill>
                <a:prstClr val="white"/>
              </a:solidFill>
              <a:latin typeface="Calibri" panose="020F0502020204030204"/>
            </a:endParaRPr>
          </a:p>
        </p:txBody>
      </p:sp>
      <p:sp>
        <p:nvSpPr>
          <p:cNvPr id="23" name="ZoneTexte 22"/>
          <p:cNvSpPr txBox="1"/>
          <p:nvPr/>
        </p:nvSpPr>
        <p:spPr>
          <a:xfrm>
            <a:off x="5107534" y="4917418"/>
            <a:ext cx="3830168"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ÉDUCATION</a:t>
            </a:r>
            <a:endParaRPr lang="fr-FR" sz="5400" kern="1200" dirty="0">
              <a:solidFill>
                <a:prstClr val="white"/>
              </a:solidFill>
              <a:latin typeface="Calibri" panose="020F0502020204030204"/>
            </a:endParaRPr>
          </a:p>
        </p:txBody>
      </p:sp>
    </p:spTree>
    <p:extLst>
      <p:ext uri="{BB962C8B-B14F-4D97-AF65-F5344CB8AC3E}">
        <p14:creationId xmlns:p14="http://schemas.microsoft.com/office/powerpoint/2010/main" val="29597043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ZoneTexte 20"/>
          <p:cNvSpPr txBox="1"/>
          <p:nvPr/>
        </p:nvSpPr>
        <p:spPr>
          <a:xfrm>
            <a:off x="114962" y="1824405"/>
            <a:ext cx="3658495"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COMMERCE</a:t>
            </a:r>
            <a:endParaRPr lang="fr-FR" sz="5400" kern="1200" dirty="0">
              <a:solidFill>
                <a:prstClr val="white"/>
              </a:solidFill>
              <a:latin typeface="Calibri" panose="020F0502020204030204"/>
            </a:endParaRPr>
          </a:p>
        </p:txBody>
      </p:sp>
      <p:sp>
        <p:nvSpPr>
          <p:cNvPr id="22" name="ZoneTexte 21"/>
          <p:cNvSpPr txBox="1"/>
          <p:nvPr/>
        </p:nvSpPr>
        <p:spPr>
          <a:xfrm>
            <a:off x="6198570" y="1133394"/>
            <a:ext cx="2729908"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FINANCE</a:t>
            </a:r>
            <a:endParaRPr lang="fr-FR" sz="5400" kern="1200" dirty="0">
              <a:solidFill>
                <a:prstClr val="white"/>
              </a:solidFill>
              <a:latin typeface="Calibri" panose="020F0502020204030204"/>
            </a:endParaRPr>
          </a:p>
        </p:txBody>
      </p:sp>
      <p:sp>
        <p:nvSpPr>
          <p:cNvPr id="24" name="ZoneTexte 23"/>
          <p:cNvSpPr txBox="1"/>
          <p:nvPr/>
        </p:nvSpPr>
        <p:spPr>
          <a:xfrm>
            <a:off x="114962" y="5343829"/>
            <a:ext cx="3264063"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INDUSTRIE</a:t>
            </a:r>
            <a:endParaRPr lang="fr-FR" sz="5400" kern="1200" dirty="0">
              <a:solidFill>
                <a:prstClr val="white"/>
              </a:solidFill>
              <a:latin typeface="Calibri" panose="020F0502020204030204"/>
            </a:endParaRPr>
          </a:p>
        </p:txBody>
      </p:sp>
      <p:sp>
        <p:nvSpPr>
          <p:cNvPr id="25" name="ZoneTexte 24"/>
          <p:cNvSpPr txBox="1"/>
          <p:nvPr/>
        </p:nvSpPr>
        <p:spPr>
          <a:xfrm>
            <a:off x="114962" y="189525"/>
            <a:ext cx="6064857" cy="1605568"/>
          </a:xfrm>
          <a:prstGeom prst="rect">
            <a:avLst/>
          </a:prstGeom>
          <a:solidFill>
            <a:srgbClr val="00B050"/>
          </a:solidFill>
          <a:ln>
            <a:noFill/>
          </a:ln>
        </p:spPr>
        <p:txBody>
          <a:bodyPr wrap="square" rtlCol="0">
            <a:spAutoFit/>
          </a:bodyPr>
          <a:lstStyle/>
          <a:p>
            <a:pPr defTabSz="457200" hangingPunct="1">
              <a:lnSpc>
                <a:spcPts val="5900"/>
              </a:lnSpc>
            </a:pPr>
            <a:r>
              <a:rPr lang="fr-FR" sz="5400" kern="1200" dirty="0" smtClean="0">
                <a:solidFill>
                  <a:prstClr val="white"/>
                </a:solidFill>
                <a:latin typeface="Calibri" panose="020F0502020204030204"/>
              </a:rPr>
              <a:t>COMPORTEMENTS DE CONSOMMATION</a:t>
            </a:r>
            <a:endParaRPr lang="fr-FR" sz="5400" kern="1200" dirty="0">
              <a:solidFill>
                <a:prstClr val="white"/>
              </a:solidFill>
              <a:latin typeface="Calibri" panose="020F0502020204030204"/>
            </a:endParaRPr>
          </a:p>
        </p:txBody>
      </p:sp>
      <p:sp>
        <p:nvSpPr>
          <p:cNvPr id="28" name="ZoneTexte 27"/>
          <p:cNvSpPr txBox="1"/>
          <p:nvPr/>
        </p:nvSpPr>
        <p:spPr>
          <a:xfrm>
            <a:off x="6198571" y="189525"/>
            <a:ext cx="2609000" cy="922768"/>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DÉCHET</a:t>
            </a:r>
            <a:endParaRPr lang="fr-FR" sz="5400" kern="1200" dirty="0">
              <a:solidFill>
                <a:prstClr val="white"/>
              </a:solidFill>
              <a:latin typeface="Calibri" panose="020F0502020204030204"/>
            </a:endParaRPr>
          </a:p>
        </p:txBody>
      </p:sp>
      <p:sp>
        <p:nvSpPr>
          <p:cNvPr id="29" name="ZoneTexte 28"/>
          <p:cNvSpPr txBox="1"/>
          <p:nvPr/>
        </p:nvSpPr>
        <p:spPr>
          <a:xfrm>
            <a:off x="4879578" y="4394621"/>
            <a:ext cx="2729908"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CULTURE</a:t>
            </a:r>
            <a:endParaRPr lang="fr-FR" sz="5400" kern="1200" dirty="0">
              <a:solidFill>
                <a:prstClr val="white"/>
              </a:solidFill>
              <a:latin typeface="Calibri" panose="020F0502020204030204"/>
            </a:endParaRPr>
          </a:p>
        </p:txBody>
      </p:sp>
      <p:sp>
        <p:nvSpPr>
          <p:cNvPr id="30" name="ZoneTexte 29"/>
          <p:cNvSpPr txBox="1"/>
          <p:nvPr/>
        </p:nvSpPr>
        <p:spPr>
          <a:xfrm>
            <a:off x="3792208" y="1824405"/>
            <a:ext cx="2022257"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SPORT</a:t>
            </a:r>
            <a:endParaRPr lang="fr-FR" sz="5400" kern="1200" dirty="0">
              <a:solidFill>
                <a:prstClr val="white"/>
              </a:solidFill>
              <a:latin typeface="Calibri" panose="020F0502020204030204"/>
            </a:endParaRPr>
          </a:p>
        </p:txBody>
      </p:sp>
      <p:sp>
        <p:nvSpPr>
          <p:cNvPr id="31" name="ZoneTexte 30"/>
          <p:cNvSpPr txBox="1"/>
          <p:nvPr/>
        </p:nvSpPr>
        <p:spPr>
          <a:xfrm>
            <a:off x="115226" y="2769765"/>
            <a:ext cx="4987993" cy="1605568"/>
          </a:xfrm>
          <a:prstGeom prst="rect">
            <a:avLst/>
          </a:prstGeom>
          <a:solidFill>
            <a:srgbClr val="00B050"/>
          </a:solidFill>
          <a:ln>
            <a:noFill/>
          </a:ln>
        </p:spPr>
        <p:txBody>
          <a:bodyPr wrap="square" rtlCol="0">
            <a:spAutoFit/>
          </a:bodyPr>
          <a:lstStyle/>
          <a:p>
            <a:pPr defTabSz="457200" hangingPunct="1">
              <a:lnSpc>
                <a:spcPts val="5900"/>
              </a:lnSpc>
            </a:pPr>
            <a:r>
              <a:rPr lang="fr-FR" sz="5400" kern="1200" dirty="0">
                <a:solidFill>
                  <a:prstClr val="white"/>
                </a:solidFill>
                <a:latin typeface="Calibri" panose="020F0502020204030204"/>
              </a:rPr>
              <a:t>MUTUALISATIONCOOPÉRATION</a:t>
            </a:r>
          </a:p>
        </p:txBody>
      </p:sp>
      <p:sp>
        <p:nvSpPr>
          <p:cNvPr id="33" name="ZoneTexte 32"/>
          <p:cNvSpPr txBox="1"/>
          <p:nvPr/>
        </p:nvSpPr>
        <p:spPr>
          <a:xfrm>
            <a:off x="114962" y="4394621"/>
            <a:ext cx="4742061" cy="923330"/>
          </a:xfrm>
          <a:prstGeom prst="rect">
            <a:avLst/>
          </a:prstGeom>
          <a:solidFill>
            <a:srgbClr val="00B050"/>
          </a:solidFill>
          <a:ln>
            <a:noFill/>
          </a:ln>
        </p:spPr>
        <p:txBody>
          <a:bodyPr wrap="square" rtlCol="0">
            <a:spAutoFit/>
          </a:bodyPr>
          <a:lstStyle>
            <a:defPPr>
              <a:defRPr lang="en-US"/>
            </a:defPPr>
            <a:lvl1pPr algn="ctr">
              <a:defRPr sz="5400"/>
            </a:lvl1pPr>
          </a:lstStyle>
          <a:p>
            <a:pPr defTabSz="457200" hangingPunct="1"/>
            <a:r>
              <a:rPr lang="fr-FR" kern="1200" dirty="0">
                <a:solidFill>
                  <a:prstClr val="white"/>
                </a:solidFill>
                <a:latin typeface="Calibri" panose="020F0502020204030204"/>
              </a:rPr>
              <a:t>GOUVERNANCE</a:t>
            </a:r>
          </a:p>
        </p:txBody>
      </p:sp>
      <p:sp>
        <p:nvSpPr>
          <p:cNvPr id="13" name="ZoneTexte 12"/>
          <p:cNvSpPr txBox="1"/>
          <p:nvPr/>
        </p:nvSpPr>
        <p:spPr>
          <a:xfrm>
            <a:off x="3409911" y="5343829"/>
            <a:ext cx="5385670"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INFRASTRUCTURE</a:t>
            </a:r>
            <a:endParaRPr lang="fr-FR" sz="5400" kern="1200" dirty="0">
              <a:solidFill>
                <a:prstClr val="white"/>
              </a:solidFill>
              <a:latin typeface="Calibri" panose="020F0502020204030204"/>
            </a:endParaRPr>
          </a:p>
        </p:txBody>
      </p:sp>
      <p:sp>
        <p:nvSpPr>
          <p:cNvPr id="14" name="ZoneTexte 13"/>
          <p:cNvSpPr txBox="1"/>
          <p:nvPr/>
        </p:nvSpPr>
        <p:spPr>
          <a:xfrm>
            <a:off x="5129097" y="2769765"/>
            <a:ext cx="3830168"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ÉDUCATION</a:t>
            </a:r>
            <a:endParaRPr lang="fr-FR" sz="5400" kern="1200" dirty="0">
              <a:solidFill>
                <a:prstClr val="white"/>
              </a:solidFill>
              <a:latin typeface="Calibri" panose="020F0502020204030204"/>
            </a:endParaRPr>
          </a:p>
        </p:txBody>
      </p:sp>
    </p:spTree>
    <p:extLst>
      <p:ext uri="{BB962C8B-B14F-4D97-AF65-F5344CB8AC3E}">
        <p14:creationId xmlns:p14="http://schemas.microsoft.com/office/powerpoint/2010/main" val="38383474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ZoneTexte 18"/>
          <p:cNvSpPr txBox="1"/>
          <p:nvPr/>
        </p:nvSpPr>
        <p:spPr>
          <a:xfrm>
            <a:off x="108688" y="1043246"/>
            <a:ext cx="2840226"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ÉNERGIE</a:t>
            </a:r>
            <a:endParaRPr lang="fr-FR" sz="5400" kern="1200" dirty="0">
              <a:solidFill>
                <a:prstClr val="white"/>
              </a:solidFill>
              <a:latin typeface="Calibri" panose="020F0502020204030204"/>
            </a:endParaRPr>
          </a:p>
        </p:txBody>
      </p:sp>
      <p:sp>
        <p:nvSpPr>
          <p:cNvPr id="25" name="ZoneTexte 24"/>
          <p:cNvSpPr txBox="1"/>
          <p:nvPr/>
        </p:nvSpPr>
        <p:spPr>
          <a:xfrm>
            <a:off x="108688" y="92573"/>
            <a:ext cx="5203653"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ADMINISTRATION</a:t>
            </a:r>
            <a:endParaRPr lang="fr-FR" sz="5400" kern="1200" dirty="0">
              <a:solidFill>
                <a:prstClr val="white"/>
              </a:solidFill>
              <a:latin typeface="Calibri" panose="020F0502020204030204"/>
            </a:endParaRPr>
          </a:p>
        </p:txBody>
      </p:sp>
      <p:sp>
        <p:nvSpPr>
          <p:cNvPr id="26" name="ZoneTexte 25"/>
          <p:cNvSpPr txBox="1"/>
          <p:nvPr/>
        </p:nvSpPr>
        <p:spPr>
          <a:xfrm>
            <a:off x="2974923" y="1041781"/>
            <a:ext cx="3106700"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SÉCURIT</a:t>
            </a:r>
            <a:r>
              <a:rPr lang="fr-FR" sz="5400" kern="1200" dirty="0">
                <a:solidFill>
                  <a:prstClr val="white"/>
                </a:solidFill>
                <a:latin typeface="Calibri" panose="020F0502020204030204"/>
              </a:rPr>
              <a:t>É</a:t>
            </a:r>
          </a:p>
        </p:txBody>
      </p:sp>
      <p:sp>
        <p:nvSpPr>
          <p:cNvPr id="30" name="ZoneTexte 29"/>
          <p:cNvSpPr txBox="1"/>
          <p:nvPr/>
        </p:nvSpPr>
        <p:spPr>
          <a:xfrm>
            <a:off x="5330349" y="92573"/>
            <a:ext cx="3658495" cy="923330"/>
          </a:xfrm>
          <a:prstGeom prst="rect">
            <a:avLst/>
          </a:prstGeom>
          <a:solidFill>
            <a:srgbClr val="00B050"/>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ENTREPRISE</a:t>
            </a:r>
            <a:endParaRPr lang="fr-FR" sz="5400" kern="1200" dirty="0">
              <a:solidFill>
                <a:prstClr val="white"/>
              </a:solidFill>
              <a:latin typeface="Calibri" panose="020F0502020204030204"/>
            </a:endParaRPr>
          </a:p>
        </p:txBody>
      </p:sp>
      <p:sp>
        <p:nvSpPr>
          <p:cNvPr id="24" name="Rectangle 23"/>
          <p:cNvSpPr/>
          <p:nvPr/>
        </p:nvSpPr>
        <p:spPr>
          <a:xfrm>
            <a:off x="108688" y="2008241"/>
            <a:ext cx="4987105" cy="3974161"/>
          </a:xfrm>
          <a:prstGeom prst="rect">
            <a:avLst/>
          </a:prstGeom>
          <a:solidFill>
            <a:srgbClr val="C00000"/>
          </a:solidFill>
          <a:ln w="12700" cap="flat" cmpd="sng" algn="ctr">
            <a:solidFill>
              <a:srgbClr val="5B9BD5">
                <a:shade val="50000"/>
              </a:srgbClr>
            </a:solidFill>
            <a:prstDash val="solid"/>
            <a:miter lim="800000"/>
          </a:ln>
          <a:effectLst/>
        </p:spPr>
        <p:txBody>
          <a:bodyPr rot="0" spcFirstLastPara="0" vertOverflow="overflow" horzOverflow="overflow" vert="horz" wrap="square" lIns="118169" tIns="59084" rIns="118169" bIns="59084" numCol="1" spcCol="0" rtlCol="0" fromWordArt="0" anchor="ctr" anchorCtr="0" forceAA="0" compatLnSpc="1">
            <a:prstTxWarp prst="textNoShape">
              <a:avLst/>
            </a:prstTxWarp>
            <a:noAutofit/>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fr-FR" sz="3108" b="0" i="0" u="none" strike="noStrike" kern="1200" cap="none" spc="0" normalizeH="0" baseline="0" noProof="0" smtClean="0">
              <a:ln>
                <a:noFill/>
              </a:ln>
              <a:solidFill>
                <a:prstClr val="white"/>
              </a:solidFill>
              <a:effectLst/>
              <a:uLnTx/>
              <a:uFillTx/>
              <a:latin typeface="Calibri" panose="020F0502020204030204"/>
              <a:ea typeface="+mn-ea"/>
              <a:cs typeface="+mn-cs"/>
            </a:endParaRPr>
          </a:p>
        </p:txBody>
      </p:sp>
      <p:sp>
        <p:nvSpPr>
          <p:cNvPr id="31" name="ZoneTexte 30"/>
          <p:cNvSpPr txBox="1"/>
          <p:nvPr/>
        </p:nvSpPr>
        <p:spPr>
          <a:xfrm>
            <a:off x="189872" y="2025806"/>
            <a:ext cx="4905921" cy="3298595"/>
          </a:xfrm>
          <a:prstGeom prst="rect">
            <a:avLst/>
          </a:prstGeom>
          <a:noFill/>
        </p:spPr>
        <p:txBody>
          <a:bodyPr wrap="square" rtlCol="0">
            <a:spAutoFit/>
          </a:bodyPr>
          <a:lstStyle>
            <a:defPPr>
              <a:defRPr lang="en-US"/>
            </a:defPPr>
            <a:lvl1pPr>
              <a:defRPr sz="2400">
                <a:solidFill>
                  <a:schemeClr val="bg1"/>
                </a:solidFill>
              </a:defRPr>
            </a:lvl1pPr>
          </a:lstStyle>
          <a:p>
            <a:pPr algn="l" defTabSz="457200" hangingPunct="1"/>
            <a:r>
              <a:rPr lang="fr-FR" sz="4000" b="1" kern="1200" dirty="0">
                <a:solidFill>
                  <a:prstClr val="white"/>
                </a:solidFill>
                <a:latin typeface="Calibri" panose="020F0502020204030204"/>
                <a:sym typeface="Wingdings" panose="05000000000000000000" pitchFamily="2" charset="2"/>
              </a:rPr>
              <a:t>Bâtiments en </a:t>
            </a:r>
            <a:r>
              <a:rPr lang="fr-FR" sz="4000" b="1" kern="1200" dirty="0" smtClean="0">
                <a:solidFill>
                  <a:prstClr val="white"/>
                </a:solidFill>
                <a:latin typeface="Calibri" panose="020F0502020204030204"/>
                <a:sym typeface="Wingdings" panose="05000000000000000000" pitchFamily="2" charset="2"/>
              </a:rPr>
              <a:t>2050</a:t>
            </a:r>
          </a:p>
          <a:p>
            <a:pPr algn="l" defTabSz="457200" hangingPunct="1"/>
            <a:endParaRPr lang="fr-FR" sz="700" b="1" kern="1200" dirty="0">
              <a:solidFill>
                <a:prstClr val="white"/>
              </a:solidFill>
              <a:latin typeface="Calibri" panose="020F0502020204030204"/>
              <a:sym typeface="Wingdings" panose="05000000000000000000" pitchFamily="2" charset="2"/>
            </a:endParaRPr>
          </a:p>
          <a:p>
            <a:pPr algn="l" defTabSz="457200" hangingPunct="1"/>
            <a:r>
              <a:rPr lang="fr-FR" sz="2800" b="1" kern="1200" dirty="0">
                <a:solidFill>
                  <a:prstClr val="white"/>
                </a:solidFill>
                <a:latin typeface="Calibri" panose="020F0502020204030204"/>
                <a:sym typeface="Wingdings" panose="05000000000000000000" pitchFamily="2" charset="2"/>
              </a:rPr>
              <a:t>-</a:t>
            </a:r>
            <a:r>
              <a:rPr lang="fr-FR" sz="2800" b="1" kern="1200" dirty="0" smtClean="0">
                <a:solidFill>
                  <a:prstClr val="white"/>
                </a:solidFill>
                <a:latin typeface="Calibri" panose="020F0502020204030204"/>
                <a:sym typeface="Wingdings" panose="05000000000000000000" pitchFamily="2" charset="2"/>
              </a:rPr>
              <a:t>85 % </a:t>
            </a:r>
            <a:r>
              <a:rPr lang="fr-FR" sz="2800" b="1" kern="1200" dirty="0">
                <a:solidFill>
                  <a:prstClr val="white"/>
                </a:solidFill>
                <a:latin typeface="Calibri" panose="020F0502020204030204"/>
                <a:sym typeface="Wingdings" panose="05000000000000000000" pitchFamily="2" charset="2"/>
              </a:rPr>
              <a:t>de </a:t>
            </a:r>
            <a:r>
              <a:rPr lang="fr-FR" sz="2800" b="1" kern="1200" dirty="0">
                <a:solidFill>
                  <a:prstClr val="white"/>
                </a:solidFill>
                <a:latin typeface="Calibri" panose="020F0502020204030204"/>
              </a:rPr>
              <a:t>constructions neuves </a:t>
            </a:r>
          </a:p>
          <a:p>
            <a:pPr algn="l" defTabSz="457200" hangingPunct="1"/>
            <a:endParaRPr lang="fr-FR" sz="1400" b="1" kern="1200" dirty="0">
              <a:solidFill>
                <a:prstClr val="white"/>
              </a:solidFill>
              <a:latin typeface="Calibri" panose="020F0502020204030204"/>
            </a:endParaRPr>
          </a:p>
          <a:p>
            <a:pPr algn="l" defTabSz="457200" hangingPunct="1"/>
            <a:r>
              <a:rPr lang="fr-FR" sz="2800" b="1" kern="1200" dirty="0" smtClean="0">
                <a:solidFill>
                  <a:prstClr val="white"/>
                </a:solidFill>
                <a:latin typeface="Calibri" panose="020F0502020204030204"/>
              </a:rPr>
              <a:t>81 % </a:t>
            </a:r>
            <a:r>
              <a:rPr lang="fr-FR" sz="2800" b="1" kern="1200" dirty="0">
                <a:solidFill>
                  <a:prstClr val="white"/>
                </a:solidFill>
                <a:latin typeface="Calibri" panose="020F0502020204030204"/>
              </a:rPr>
              <a:t>des logements </a:t>
            </a:r>
            <a:br>
              <a:rPr lang="fr-FR" sz="2800" b="1" kern="1200" dirty="0">
                <a:solidFill>
                  <a:prstClr val="white"/>
                </a:solidFill>
                <a:latin typeface="Calibri" panose="020F0502020204030204"/>
              </a:rPr>
            </a:br>
            <a:r>
              <a:rPr lang="fr-FR" sz="2800" b="1" kern="1200" dirty="0">
                <a:solidFill>
                  <a:prstClr val="white"/>
                </a:solidFill>
                <a:latin typeface="Calibri" panose="020F0502020204030204"/>
              </a:rPr>
              <a:t>existants avec une </a:t>
            </a:r>
            <a:r>
              <a:rPr lang="fr-FR" sz="2800" b="1" kern="1200" dirty="0" smtClean="0">
                <a:solidFill>
                  <a:prstClr val="white"/>
                </a:solidFill>
                <a:latin typeface="Calibri" panose="020F0502020204030204"/>
              </a:rPr>
              <a:t/>
            </a:r>
            <a:br>
              <a:rPr lang="fr-FR" sz="2800" b="1" kern="1200" dirty="0" smtClean="0">
                <a:solidFill>
                  <a:prstClr val="white"/>
                </a:solidFill>
                <a:latin typeface="Calibri" panose="020F0502020204030204"/>
              </a:rPr>
            </a:br>
            <a:r>
              <a:rPr lang="fr-FR" sz="2800" b="1" kern="1200" dirty="0" smtClean="0">
                <a:solidFill>
                  <a:prstClr val="white"/>
                </a:solidFill>
                <a:latin typeface="Calibri" panose="020F0502020204030204"/>
              </a:rPr>
              <a:t>consommation </a:t>
            </a:r>
            <a:r>
              <a:rPr lang="fr-FR" sz="2800" b="1" kern="1200" dirty="0">
                <a:solidFill>
                  <a:prstClr val="white"/>
                </a:solidFill>
                <a:latin typeface="Calibri" panose="020F0502020204030204"/>
              </a:rPr>
              <a:t/>
            </a:r>
            <a:br>
              <a:rPr lang="fr-FR" sz="2800" b="1" kern="1200" dirty="0">
                <a:solidFill>
                  <a:prstClr val="white"/>
                </a:solidFill>
                <a:latin typeface="Calibri" panose="020F0502020204030204"/>
              </a:rPr>
            </a:br>
            <a:r>
              <a:rPr lang="fr-FR" sz="2800" b="1" kern="1200" dirty="0">
                <a:solidFill>
                  <a:prstClr val="white"/>
                </a:solidFill>
                <a:latin typeface="Calibri" panose="020F0502020204030204"/>
              </a:rPr>
              <a:t>énergétique A ou B</a:t>
            </a:r>
            <a:endParaRPr lang="fr-FR" sz="2800" b="1" kern="1200" dirty="0">
              <a:solidFill>
                <a:prstClr val="white"/>
              </a:solidFill>
              <a:latin typeface="Calibri" panose="020F0502020204030204"/>
              <a:sym typeface="Wingdings" panose="05000000000000000000" pitchFamily="2" charset="2"/>
            </a:endParaRPr>
          </a:p>
        </p:txBody>
      </p:sp>
      <p:pic>
        <p:nvPicPr>
          <p:cNvPr id="32" name="Image 31"/>
          <p:cNvPicPr>
            <a:picLocks noChangeAspect="1"/>
          </p:cNvPicPr>
          <p:nvPr/>
        </p:nvPicPr>
        <p:blipFill>
          <a:blip r:embed="rId2"/>
          <a:stretch>
            <a:fillRect/>
          </a:stretch>
        </p:blipFill>
        <p:spPr>
          <a:xfrm>
            <a:off x="3239986" y="3493708"/>
            <a:ext cx="1667218" cy="2288172"/>
          </a:xfrm>
          <a:prstGeom prst="rect">
            <a:avLst/>
          </a:prstGeom>
        </p:spPr>
      </p:pic>
      <p:sp>
        <p:nvSpPr>
          <p:cNvPr id="33" name="ZoneTexte 32"/>
          <p:cNvSpPr txBox="1"/>
          <p:nvPr/>
        </p:nvSpPr>
        <p:spPr>
          <a:xfrm>
            <a:off x="189872" y="5342887"/>
            <a:ext cx="2279315" cy="430887"/>
          </a:xfrm>
          <a:prstGeom prst="rect">
            <a:avLst/>
          </a:prstGeom>
          <a:solidFill>
            <a:sysClr val="window" lastClr="FFFFFF"/>
          </a:solid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noProof="0" dirty="0" smtClean="0">
                <a:ln>
                  <a:noFill/>
                </a:ln>
                <a:solidFill>
                  <a:prstClr val="black"/>
                </a:solidFill>
                <a:effectLst/>
                <a:uLnTx/>
                <a:uFillTx/>
                <a:latin typeface="Calibri" panose="020F0502020204030204"/>
              </a:rPr>
              <a:t>Transition 2050 </a:t>
            </a:r>
            <a:r>
              <a:rPr kumimoji="0" lang="fr-FR" sz="1100" b="1" i="0" u="none" strike="noStrike" kern="1200" cap="none" spc="0" normalizeH="0" baseline="0" noProof="0" dirty="0" err="1" smtClean="0">
                <a:ln>
                  <a:noFill/>
                </a:ln>
                <a:solidFill>
                  <a:prstClr val="black"/>
                </a:solidFill>
                <a:effectLst/>
                <a:uLnTx/>
                <a:uFillTx/>
                <a:latin typeface="Calibri" panose="020F0502020204030204"/>
              </a:rPr>
              <a:t>Ademe</a:t>
            </a:r>
            <a:r>
              <a:rPr kumimoji="0" lang="fr-FR" sz="1100" b="1" i="0" u="none" strike="noStrike" kern="1200" cap="none" spc="0" normalizeH="0" baseline="0" noProof="0" dirty="0" smtClean="0">
                <a:ln>
                  <a:noFill/>
                </a:ln>
                <a:solidFill>
                  <a:prstClr val="black"/>
                </a:solidFill>
                <a:effectLst/>
                <a:uLnTx/>
                <a:uFillTx/>
                <a:latin typeface="Calibri" panose="020F0502020204030204"/>
              </a:rPr>
              <a:t> </a:t>
            </a:r>
            <a:br>
              <a:rPr kumimoji="0" lang="fr-FR" sz="1100" b="1" i="0" u="none" strike="noStrike" kern="1200" cap="none" spc="0" normalizeH="0" baseline="0" noProof="0" dirty="0" smtClean="0">
                <a:ln>
                  <a:noFill/>
                </a:ln>
                <a:solidFill>
                  <a:prstClr val="black"/>
                </a:solidFill>
                <a:effectLst/>
                <a:uLnTx/>
                <a:uFillTx/>
                <a:latin typeface="Calibri" panose="020F0502020204030204"/>
              </a:rPr>
            </a:br>
            <a:r>
              <a:rPr kumimoji="0" lang="fr-FR" sz="1100" b="0" i="0" u="none" strike="noStrike" kern="1200" cap="none" spc="0" normalizeH="0" baseline="0" noProof="0" dirty="0" smtClean="0">
                <a:ln>
                  <a:noFill/>
                </a:ln>
                <a:solidFill>
                  <a:prstClr val="black"/>
                </a:solidFill>
                <a:effectLst/>
                <a:uLnTx/>
                <a:uFillTx/>
                <a:latin typeface="Calibri" panose="020F0502020204030204"/>
              </a:rPr>
              <a:t>S2 Coopérations territoriales</a:t>
            </a:r>
          </a:p>
        </p:txBody>
      </p:sp>
      <p:sp>
        <p:nvSpPr>
          <p:cNvPr id="34" name="ZoneTexte 33"/>
          <p:cNvSpPr txBox="1"/>
          <p:nvPr/>
        </p:nvSpPr>
        <p:spPr>
          <a:xfrm>
            <a:off x="5176977" y="2006529"/>
            <a:ext cx="3950768" cy="923330"/>
          </a:xfrm>
          <a:prstGeom prst="rect">
            <a:avLst/>
          </a:prstGeom>
          <a:solidFill>
            <a:srgbClr val="00B050"/>
          </a:solidFill>
          <a:ln>
            <a:noFill/>
          </a:ln>
        </p:spPr>
        <p:txBody>
          <a:bodyPr wrap="square" rtlCol="0">
            <a:spAutoFit/>
          </a:bodyPr>
          <a:lstStyle/>
          <a:p>
            <a:pPr defTabSz="457200" hangingPunct="1"/>
            <a:r>
              <a:rPr lang="fr-FR" sz="5400" kern="1200" dirty="0" err="1" smtClean="0">
                <a:solidFill>
                  <a:prstClr val="white"/>
                </a:solidFill>
                <a:latin typeface="Calibri" panose="020F0502020204030204"/>
              </a:rPr>
              <a:t>SPIRITUALIT</a:t>
            </a:r>
            <a:r>
              <a:rPr lang="fr-FR" sz="5400" kern="1200" cap="all" dirty="0" err="1" smtClean="0">
                <a:solidFill>
                  <a:prstClr val="white"/>
                </a:solidFill>
                <a:latin typeface="Calibri" panose="020F0502020204030204"/>
              </a:rPr>
              <a:t>é</a:t>
            </a:r>
            <a:endParaRPr lang="fr-FR" sz="5400" kern="1200" cap="all" dirty="0">
              <a:solidFill>
                <a:prstClr val="white"/>
              </a:solidFill>
              <a:latin typeface="Calibri" panose="020F0502020204030204"/>
            </a:endParaRPr>
          </a:p>
        </p:txBody>
      </p:sp>
    </p:spTree>
    <p:extLst>
      <p:ext uri="{BB962C8B-B14F-4D97-AF65-F5344CB8AC3E}">
        <p14:creationId xmlns:p14="http://schemas.microsoft.com/office/powerpoint/2010/main" val="13156723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p:cNvSpPr txBox="1"/>
          <p:nvPr/>
        </p:nvSpPr>
        <p:spPr>
          <a:xfrm>
            <a:off x="135796" y="674708"/>
            <a:ext cx="6808205" cy="6081986"/>
          </a:xfrm>
          <a:prstGeom prst="rect">
            <a:avLst/>
          </a:prstGeom>
          <a:solidFill>
            <a:srgbClr val="4472C4">
              <a:lumMod val="75000"/>
            </a:srgbClr>
          </a:solidFill>
        </p:spPr>
        <p:txBody>
          <a:bodyPr wrap="square" rtlCol="0">
            <a:spAutoFit/>
          </a:bodyPr>
          <a:lstStyle>
            <a:defPPr>
              <a:defRPr lang="en-US"/>
            </a:defPPr>
            <a:lvl1pPr>
              <a:defRPr sz="2400">
                <a:solidFill>
                  <a:schemeClr val="bg1"/>
                </a:solidFill>
              </a:defRPr>
            </a:lvl1p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Mobilité en </a:t>
            </a:r>
            <a:r>
              <a:rPr kumimoji="0" lang="fr-FR" sz="4000" b="1"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2050</a:t>
            </a:r>
          </a:p>
          <a:p>
            <a:pPr marL="0" marR="0" lvl="0" indent="0" algn="l" defTabSz="457200" eaLnBrk="1" fontAlgn="auto" latinLnBrk="0" hangingPunct="1">
              <a:lnSpc>
                <a:spcPct val="100000"/>
              </a:lnSpc>
              <a:spcBef>
                <a:spcPts val="0"/>
              </a:spcBef>
              <a:spcAft>
                <a:spcPts val="0"/>
              </a:spcAft>
              <a:buClrTx/>
              <a:buSzTx/>
              <a:buFontTx/>
              <a:buNone/>
              <a:tabLst/>
              <a:defRPr/>
            </a:pPr>
            <a:endParaRPr kumimoji="0" lang="fr-FR" sz="16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endParaRPr>
          </a:p>
          <a:p>
            <a:pPr lvl="0" algn="l" defTabSz="457200" hangingPunct="1">
              <a:defRPr/>
            </a:pP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Diminuer de -</a:t>
            </a: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17 % </a:t>
            </a: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le nombre de km parcourus par personne </a:t>
            </a:r>
            <a:r>
              <a:rPr lang="fr-FR" sz="1800" kern="1200" dirty="0">
                <a:solidFill>
                  <a:prstClr val="white"/>
                </a:solidFill>
                <a:latin typeface="Calibri" panose="020F0502020204030204"/>
                <a:sym typeface="Wingdings" panose="05000000000000000000" pitchFamily="2" charset="2"/>
              </a:rPr>
              <a:t>(aérien international compris)</a:t>
            </a:r>
            <a:endParaRPr lang="fr-FR" sz="1400" kern="1200" dirty="0">
              <a:solidFill>
                <a:prstClr val="white"/>
              </a:solidFill>
              <a:latin typeface="Calibri" panose="020F0502020204030204"/>
              <a:sym typeface="Wingdings" panose="05000000000000000000" pitchFamily="2" charset="2"/>
            </a:endParaRPr>
          </a:p>
          <a:p>
            <a:pPr marL="369275" marR="0" lvl="0" indent="-369275"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422"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endParaRPr>
          </a:p>
          <a:p>
            <a:pPr marL="0" marR="0" lvl="0" indent="0" algn="l" defTabSz="45720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Déplacements quotidiens</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4 % en marche</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25 % en vélo, VAE, véhicules intermédiaires</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15 % en transports en commun</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56 % en voiture ou moto</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endParaRPr kumimoji="0" lang="fr-FR" sz="1100" b="0" i="0" u="none" strike="noStrike" kern="1200" cap="none" spc="0" normalizeH="0" baseline="0" noProof="0" dirty="0" smtClean="0">
              <a:ln>
                <a:noFill/>
              </a:ln>
              <a:solidFill>
                <a:prstClr val="black"/>
              </a:solidFill>
              <a:effectLst/>
              <a:uLnTx/>
              <a:uFillTx/>
              <a:latin typeface="Calibri" panose="020F0502020204030204"/>
              <a:sym typeface="Wingdings" panose="05000000000000000000" pitchFamily="2" charset="2"/>
            </a:endParaRPr>
          </a:p>
          <a:p>
            <a:pPr marL="0" marR="0" lvl="0" indent="0" algn="l" defTabSz="45720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Déplacements longues distances</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38 % en train ou en autocar</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35 % en voiture</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27 % en avion</a:t>
            </a:r>
          </a:p>
        </p:txBody>
      </p:sp>
      <p:pic>
        <p:nvPicPr>
          <p:cNvPr id="8" name="Image 7"/>
          <p:cNvPicPr>
            <a:picLocks noChangeAspect="1"/>
          </p:cNvPicPr>
          <p:nvPr/>
        </p:nvPicPr>
        <p:blipFill>
          <a:blip r:embed="rId2"/>
          <a:stretch>
            <a:fillRect/>
          </a:stretch>
        </p:blipFill>
        <p:spPr>
          <a:xfrm>
            <a:off x="5154589" y="2671973"/>
            <a:ext cx="1678979" cy="763172"/>
          </a:xfrm>
          <a:prstGeom prst="rect">
            <a:avLst/>
          </a:prstGeom>
        </p:spPr>
      </p:pic>
      <p:sp>
        <p:nvSpPr>
          <p:cNvPr id="9" name="ZoneTexte 8"/>
          <p:cNvSpPr txBox="1"/>
          <p:nvPr/>
        </p:nvSpPr>
        <p:spPr>
          <a:xfrm>
            <a:off x="4514213" y="1052713"/>
            <a:ext cx="2319355" cy="523220"/>
          </a:xfrm>
          <a:prstGeom prst="rect">
            <a:avLst/>
          </a:prstGeom>
          <a:solidFill>
            <a:sysClr val="window" lastClr="FFFFFF"/>
          </a:solid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smtClean="0">
                <a:ln>
                  <a:noFill/>
                </a:ln>
                <a:solidFill>
                  <a:prstClr val="black"/>
                </a:solidFill>
                <a:effectLst/>
                <a:uLnTx/>
                <a:uFillTx/>
                <a:latin typeface="Calibri" panose="020F0502020204030204"/>
              </a:rPr>
              <a:t>Transition 2050 </a:t>
            </a:r>
            <a:r>
              <a:rPr kumimoji="0" lang="fr-FR" sz="1400" b="1" i="0" u="none" strike="noStrike" kern="1200" cap="none" spc="0" normalizeH="0" baseline="0" noProof="0" dirty="0" err="1" smtClean="0">
                <a:ln>
                  <a:noFill/>
                </a:ln>
                <a:solidFill>
                  <a:prstClr val="black"/>
                </a:solidFill>
                <a:effectLst/>
                <a:uLnTx/>
                <a:uFillTx/>
                <a:latin typeface="Calibri" panose="020F0502020204030204"/>
              </a:rPr>
              <a:t>Ademe</a:t>
            </a:r>
            <a:r>
              <a:rPr kumimoji="0" lang="fr-FR" sz="1400" b="1" i="0" u="none" strike="noStrike" kern="1200" cap="none" spc="0" normalizeH="0" baseline="0" noProof="0" dirty="0" smtClean="0">
                <a:ln>
                  <a:noFill/>
                </a:ln>
                <a:solidFill>
                  <a:prstClr val="black"/>
                </a:solidFill>
                <a:effectLst/>
                <a:uLnTx/>
                <a:uFillTx/>
                <a:latin typeface="Calibri" panose="020F0502020204030204"/>
              </a:rPr>
              <a:t> </a:t>
            </a:r>
            <a:br>
              <a:rPr kumimoji="0" lang="fr-FR" sz="1400" b="1" i="0" u="none" strike="noStrike" kern="1200" cap="none" spc="0" normalizeH="0" baseline="0" noProof="0" dirty="0" smtClean="0">
                <a:ln>
                  <a:noFill/>
                </a:ln>
                <a:solidFill>
                  <a:prstClr val="black"/>
                </a:solidFill>
                <a:effectLst/>
                <a:uLnTx/>
                <a:uFillTx/>
                <a:latin typeface="Calibri" panose="020F0502020204030204"/>
              </a:rPr>
            </a:br>
            <a:r>
              <a:rPr kumimoji="0" lang="fr-FR" sz="1400" b="0" i="0" u="none" strike="noStrike" kern="1200" cap="none" spc="0" normalizeH="0" baseline="0" noProof="0" dirty="0" smtClean="0">
                <a:ln>
                  <a:noFill/>
                </a:ln>
                <a:solidFill>
                  <a:prstClr val="black"/>
                </a:solidFill>
                <a:effectLst/>
                <a:uLnTx/>
                <a:uFillTx/>
                <a:latin typeface="Calibri" panose="020F0502020204030204"/>
              </a:rPr>
              <a:t>S2 Coopérations territoriales</a:t>
            </a:r>
          </a:p>
        </p:txBody>
      </p:sp>
    </p:spTree>
    <p:extLst>
      <p:ext uri="{BB962C8B-B14F-4D97-AF65-F5344CB8AC3E}">
        <p14:creationId xmlns:p14="http://schemas.microsoft.com/office/powerpoint/2010/main" val="2092191464"/>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
          <p:cNvGrpSpPr/>
          <p:nvPr/>
        </p:nvGrpSpPr>
        <p:grpSpPr>
          <a:xfrm>
            <a:off x="107931" y="37787"/>
            <a:ext cx="9497795" cy="4099002"/>
            <a:chOff x="107931" y="37787"/>
            <a:chExt cx="9497795" cy="4099002"/>
          </a:xfrm>
        </p:grpSpPr>
        <p:sp>
          <p:nvSpPr>
            <p:cNvPr id="5" name="ZoneTexte 4"/>
            <p:cNvSpPr txBox="1"/>
            <p:nvPr/>
          </p:nvSpPr>
          <p:spPr>
            <a:xfrm>
              <a:off x="107931" y="37787"/>
              <a:ext cx="9497795" cy="4099002"/>
            </a:xfrm>
            <a:prstGeom prst="rect">
              <a:avLst/>
            </a:prstGeom>
            <a:solidFill>
              <a:srgbClr val="70AD47">
                <a:lumMod val="75000"/>
              </a:srgbClr>
            </a:solidFill>
          </p:spPr>
          <p:txBody>
            <a:bodyPr wrap="square" lIns="144000" tIns="36000" rIns="144000" bIns="0" rtlCol="0">
              <a:spAutoFit/>
            </a:bodyPr>
            <a:lstStyle>
              <a:defPPr>
                <a:defRPr lang="en-US"/>
              </a:defPPr>
              <a:lvl1pPr>
                <a:defRPr sz="2400">
                  <a:solidFill>
                    <a:schemeClr val="bg1"/>
                  </a:solidFill>
                </a:defRPr>
              </a:lvl1p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fr-FR" sz="4000" b="1"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Agriculture et élevage </a:t>
              </a:r>
              <a:r>
                <a:rPr kumimoji="0" lang="fr-FR" sz="40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en 2050</a:t>
              </a: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45 % </a:t>
              </a: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en agriculture biologique</a:t>
              </a: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45 % </a:t>
              </a: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en agriculture intégrée : semis direct, couverts végétaux, faible recours aux engrais chimiques et </a:t>
              </a: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pesticides</a:t>
              </a: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10 % raisonné</a:t>
              </a:r>
              <a:endPar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endParaRP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Élevage </a:t>
              </a: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 -50 % de bœufs, -30 % de vaches</a:t>
              </a:r>
              <a:r>
                <a:rPr kumimoji="0" lang="fr-FR" sz="2800" b="0" i="0" u="none" strike="noStrike" kern="1200" cap="none" spc="0" normalizeH="0" noProof="0" dirty="0" smtClean="0">
                  <a:ln>
                    <a:noFill/>
                  </a:ln>
                  <a:solidFill>
                    <a:prstClr val="white"/>
                  </a:solidFill>
                  <a:effectLst/>
                  <a:uLnTx/>
                  <a:uFillTx/>
                  <a:latin typeface="Calibri" panose="020F0502020204030204"/>
                  <a:sym typeface="Wingdings" panose="05000000000000000000" pitchFamily="2" charset="2"/>
                </a:rPr>
                <a:t> et de porcs, -20 % de poulets, +20 % de brebis et chèvres, avec respect</a:t>
              </a:r>
              <a:r>
                <a:rPr lang="fr-FR" sz="2800" kern="1200" dirty="0" smtClean="0">
                  <a:solidFill>
                    <a:prstClr val="white"/>
                  </a:solidFill>
                  <a:latin typeface="Calibri" panose="020F0502020204030204"/>
                  <a:sym typeface="Wingdings" panose="05000000000000000000" pitchFamily="2" charset="2"/>
                </a:rPr>
                <a:t> du bien être animal</a:t>
              </a:r>
              <a:endPar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endParaRP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+ 500 000 emplois</a:t>
              </a:r>
              <a:endPar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endParaRPr>
            </a:p>
          </p:txBody>
        </p:sp>
        <p:pic>
          <p:nvPicPr>
            <p:cNvPr id="6" name="Image 5"/>
            <p:cNvPicPr>
              <a:picLocks noChangeAspect="1"/>
            </p:cNvPicPr>
            <p:nvPr/>
          </p:nvPicPr>
          <p:blipFill>
            <a:blip r:embed="rId2"/>
            <a:stretch>
              <a:fillRect/>
            </a:stretch>
          </p:blipFill>
          <p:spPr>
            <a:xfrm>
              <a:off x="7760555" y="177444"/>
              <a:ext cx="1657139" cy="612701"/>
            </a:xfrm>
            <a:prstGeom prst="rect">
              <a:avLst/>
            </a:prstGeom>
            <a:ln w="76200">
              <a:noFill/>
            </a:ln>
          </p:spPr>
        </p:pic>
      </p:grpSp>
      <p:sp>
        <p:nvSpPr>
          <p:cNvPr id="7" name="ZoneTexte 6"/>
          <p:cNvSpPr txBox="1"/>
          <p:nvPr/>
        </p:nvSpPr>
        <p:spPr>
          <a:xfrm>
            <a:off x="107931" y="4220793"/>
            <a:ext cx="8251065" cy="2571473"/>
          </a:xfrm>
          <a:prstGeom prst="rect">
            <a:avLst/>
          </a:prstGeom>
          <a:solidFill>
            <a:srgbClr val="ED7D31"/>
          </a:solidFill>
        </p:spPr>
        <p:txBody>
          <a:bodyPr wrap="square" lIns="180000" rtlCol="0">
            <a:spAutoFit/>
          </a:bodyPr>
          <a:lstStyle>
            <a:defPPr>
              <a:defRPr lang="en-US"/>
            </a:defPPr>
            <a:lvl1pPr>
              <a:defRPr sz="2400">
                <a:solidFill>
                  <a:schemeClr val="bg1"/>
                </a:solidFill>
              </a:defRPr>
            </a:lvl1p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Économie en 2050</a:t>
            </a:r>
          </a:p>
          <a:p>
            <a:pPr marL="0" marR="0" lvl="0" indent="0" algn="l" defTabSz="457200" eaLnBrk="1" fontAlgn="auto" latinLnBrk="0" hangingPunct="1">
              <a:lnSpc>
                <a:spcPct val="100000"/>
              </a:lnSpc>
              <a:spcBef>
                <a:spcPts val="0"/>
              </a:spcBef>
              <a:spcAft>
                <a:spcPts val="0"/>
              </a:spcAft>
              <a:buClrTx/>
              <a:buSzTx/>
              <a:buFontTx/>
              <a:buNone/>
              <a:tabLst/>
              <a:defRPr/>
            </a:pPr>
            <a:endParaRPr kumimoji="0" lang="fr-FR" sz="775"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endParaRP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80 % </a:t>
            </a: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d’incorporation de matière premières recyclées dans les produits (</a:t>
            </a: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7 % </a:t>
            </a: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en 2022)</a:t>
            </a: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Des pièces détachées, disponibles pour la réparation pendant 15-20 </a:t>
            </a: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ans (actuellement 8-10 ans)</a:t>
            </a:r>
            <a:endParaRPr kumimoji="0" lang="fr-FR" sz="32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endParaRPr>
          </a:p>
        </p:txBody>
      </p:sp>
      <p:sp>
        <p:nvSpPr>
          <p:cNvPr id="8" name="ZoneTexte 7"/>
          <p:cNvSpPr txBox="1"/>
          <p:nvPr/>
        </p:nvSpPr>
        <p:spPr>
          <a:xfrm>
            <a:off x="5802991" y="4347739"/>
            <a:ext cx="2251893" cy="510011"/>
          </a:xfrm>
          <a:prstGeom prst="rect">
            <a:avLst/>
          </a:prstGeom>
          <a:solidFill>
            <a:sysClr val="window" lastClr="FFFFFF"/>
          </a:solid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357" b="1" i="0" u="none" strike="noStrike" kern="1200" cap="none" spc="0" normalizeH="0" baseline="0" noProof="0" dirty="0" smtClean="0">
                <a:ln>
                  <a:noFill/>
                </a:ln>
                <a:solidFill>
                  <a:prstClr val="black"/>
                </a:solidFill>
                <a:effectLst/>
                <a:uLnTx/>
                <a:uFillTx/>
                <a:latin typeface="Calibri" panose="020F0502020204030204"/>
              </a:rPr>
              <a:t>Transition 2050 </a:t>
            </a:r>
            <a:r>
              <a:rPr kumimoji="0" lang="fr-FR" sz="1357" b="1" i="0" u="none" strike="noStrike" kern="1200" cap="none" spc="0" normalizeH="0" baseline="0" noProof="0" dirty="0" err="1" smtClean="0">
                <a:ln>
                  <a:noFill/>
                </a:ln>
                <a:solidFill>
                  <a:prstClr val="black"/>
                </a:solidFill>
                <a:effectLst/>
                <a:uLnTx/>
                <a:uFillTx/>
                <a:latin typeface="Calibri" panose="020F0502020204030204"/>
              </a:rPr>
              <a:t>Ademe</a:t>
            </a:r>
            <a:r>
              <a:rPr kumimoji="0" lang="fr-FR" sz="1357" b="1" i="0" u="none" strike="noStrike" kern="1200" cap="none" spc="0" normalizeH="0" baseline="0" noProof="0" dirty="0" smtClean="0">
                <a:ln>
                  <a:noFill/>
                </a:ln>
                <a:solidFill>
                  <a:prstClr val="black"/>
                </a:solidFill>
                <a:effectLst/>
                <a:uLnTx/>
                <a:uFillTx/>
                <a:latin typeface="Calibri" panose="020F0502020204030204"/>
              </a:rPr>
              <a:t> </a:t>
            </a:r>
            <a:br>
              <a:rPr kumimoji="0" lang="fr-FR" sz="1357" b="1" i="0" u="none" strike="noStrike" kern="1200" cap="none" spc="0" normalizeH="0" baseline="0" noProof="0" dirty="0" smtClean="0">
                <a:ln>
                  <a:noFill/>
                </a:ln>
                <a:solidFill>
                  <a:prstClr val="black"/>
                </a:solidFill>
                <a:effectLst/>
                <a:uLnTx/>
                <a:uFillTx/>
                <a:latin typeface="Calibri" panose="020F0502020204030204"/>
              </a:rPr>
            </a:br>
            <a:r>
              <a:rPr kumimoji="0" lang="fr-FR" sz="1357" b="0" i="0" u="none" strike="noStrike" kern="1200" cap="none" spc="0" normalizeH="0" baseline="0" noProof="0" dirty="0" smtClean="0">
                <a:ln>
                  <a:noFill/>
                </a:ln>
                <a:solidFill>
                  <a:prstClr val="black"/>
                </a:solidFill>
                <a:effectLst/>
                <a:uLnTx/>
                <a:uFillTx/>
                <a:latin typeface="Calibri" panose="020F0502020204030204"/>
              </a:rPr>
              <a:t>S2 Coopérations territoriales</a:t>
            </a:r>
          </a:p>
        </p:txBody>
      </p:sp>
    </p:spTree>
    <p:extLst>
      <p:ext uri="{BB962C8B-B14F-4D97-AF65-F5344CB8AC3E}">
        <p14:creationId xmlns:p14="http://schemas.microsoft.com/office/powerpoint/2010/main" val="138642731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texte 6"/>
          <p:cNvSpPr>
            <a:spLocks noGrp="1"/>
          </p:cNvSpPr>
          <p:nvPr>
            <p:ph type="body" idx="1"/>
          </p:nvPr>
        </p:nvSpPr>
        <p:spPr>
          <a:xfrm>
            <a:off x="2087592" y="137445"/>
            <a:ext cx="5134543" cy="6444510"/>
          </a:xfrm>
          <a:ln w="28575">
            <a:solidFill>
              <a:srgbClr val="00B050"/>
            </a:solidFill>
          </a:ln>
        </p:spPr>
        <p:txBody>
          <a:bodyPr lIns="108000">
            <a:noAutofit/>
          </a:bodyPr>
          <a:lstStyle/>
          <a:p>
            <a:pPr marL="0" indent="0">
              <a:lnSpc>
                <a:spcPct val="120000"/>
              </a:lnSpc>
              <a:spcBef>
                <a:spcPts val="0"/>
              </a:spcBef>
              <a:buNone/>
            </a:pPr>
            <a:r>
              <a:rPr lang="fr-FR" sz="1300" b="1" dirty="0" smtClean="0">
                <a:solidFill>
                  <a:srgbClr val="00B050"/>
                </a:solidFill>
                <a:latin typeface="Calibri" panose="020F0502020204030204" pitchFamily="34" charset="0"/>
                <a:cs typeface="Calibri" panose="020F0502020204030204" pitchFamily="34" charset="0"/>
              </a:rPr>
              <a:t>10’ Introduction et découverte </a:t>
            </a:r>
            <a:r>
              <a:rPr lang="fr-FR" sz="1300" b="1" dirty="0" smtClean="0">
                <a:solidFill>
                  <a:srgbClr val="00B050"/>
                </a:solidFill>
                <a:latin typeface="Calibri" panose="020F0502020204030204" pitchFamily="34" charset="0"/>
                <a:cs typeface="Calibri" panose="020F0502020204030204" pitchFamily="34" charset="0"/>
              </a:rPr>
              <a:t>de Renaissance </a:t>
            </a:r>
            <a:r>
              <a:rPr lang="fr-FR" sz="1300" b="1" cap="all" dirty="0" smtClean="0">
                <a:solidFill>
                  <a:srgbClr val="00B050"/>
                </a:solidFill>
                <a:latin typeface="Calibri" panose="020F0502020204030204" pitchFamily="34" charset="0"/>
                <a:cs typeface="Calibri" panose="020F0502020204030204" pitchFamily="34" charset="0"/>
              </a:rPr>
              <a:t>é</a:t>
            </a:r>
            <a:r>
              <a:rPr lang="fr-FR" sz="1300" b="1" dirty="0" smtClean="0">
                <a:solidFill>
                  <a:srgbClr val="00B050"/>
                </a:solidFill>
                <a:latin typeface="Calibri" panose="020F0502020204030204" pitchFamily="34" charset="0"/>
                <a:cs typeface="Calibri" panose="020F0502020204030204" pitchFamily="34" charset="0"/>
              </a:rPr>
              <a:t>cologique</a:t>
            </a:r>
          </a:p>
          <a:p>
            <a:pPr marL="0" indent="0">
              <a:lnSpc>
                <a:spcPct val="100000"/>
              </a:lnSpc>
              <a:spcBef>
                <a:spcPts val="0"/>
              </a:spcBef>
              <a:buNone/>
            </a:pPr>
            <a:endParaRPr lang="fr-FR" sz="1200" dirty="0" smtClean="0">
              <a:solidFill>
                <a:srgbClr val="00B050"/>
              </a:solidFill>
              <a:latin typeface="Calibri" panose="020F0502020204030204" pitchFamily="34" charset="0"/>
              <a:cs typeface="Calibri" panose="020F0502020204030204" pitchFamily="34" charset="0"/>
            </a:endParaRPr>
          </a:p>
          <a:p>
            <a:pPr marL="0" indent="0">
              <a:lnSpc>
                <a:spcPct val="100000"/>
              </a:lnSpc>
              <a:spcBef>
                <a:spcPts val="0"/>
              </a:spcBef>
              <a:buNone/>
            </a:pPr>
            <a:r>
              <a:rPr lang="fr-FR" sz="1200" dirty="0" smtClean="0">
                <a:solidFill>
                  <a:schemeClr val="tx1">
                    <a:lumMod val="50000"/>
                  </a:schemeClr>
                </a:solidFill>
                <a:latin typeface="Calibri" panose="020F0502020204030204" pitchFamily="34" charset="0"/>
                <a:cs typeface="Calibri" panose="020F0502020204030204" pitchFamily="34" charset="0"/>
              </a:rPr>
              <a:t>Nous allons découvrir à quoi pourrait ressembler un territoire qui a </a:t>
            </a:r>
            <a:r>
              <a:rPr lang="fr-FR" sz="1200" dirty="0" smtClean="0">
                <a:solidFill>
                  <a:schemeClr val="tx1">
                    <a:lumMod val="50000"/>
                  </a:schemeClr>
                </a:solidFill>
                <a:latin typeface="Calibri" panose="020F0502020204030204" pitchFamily="34" charset="0"/>
                <a:cs typeface="Calibri" panose="020F0502020204030204" pitchFamily="34" charset="0"/>
              </a:rPr>
              <a:t>réussi </a:t>
            </a:r>
            <a:r>
              <a:rPr lang="fr-FR" sz="1200" dirty="0" smtClean="0">
                <a:solidFill>
                  <a:schemeClr val="tx1">
                    <a:lumMod val="50000"/>
                  </a:schemeClr>
                </a:solidFill>
                <a:latin typeface="Calibri" panose="020F0502020204030204" pitchFamily="34" charset="0"/>
                <a:cs typeface="Calibri" panose="020F0502020204030204" pitchFamily="34" charset="0"/>
              </a:rPr>
              <a:t>sa transition écologique en 2050 avec </a:t>
            </a:r>
            <a:r>
              <a:rPr lang="fr-FR" sz="1200" dirty="0">
                <a:solidFill>
                  <a:schemeClr val="tx1">
                    <a:lumMod val="50000"/>
                  </a:schemeClr>
                </a:solidFill>
                <a:latin typeface="Calibri" panose="020F0502020204030204" pitchFamily="34" charset="0"/>
                <a:cs typeface="Calibri" panose="020F0502020204030204" pitchFamily="34" charset="0"/>
              </a:rPr>
              <a:t>R</a:t>
            </a:r>
            <a:r>
              <a:rPr lang="fr-FR" sz="1200" dirty="0" smtClean="0">
                <a:solidFill>
                  <a:schemeClr val="tx1">
                    <a:lumMod val="50000"/>
                  </a:schemeClr>
                </a:solidFill>
                <a:latin typeface="Calibri" panose="020F0502020204030204" pitchFamily="34" charset="0"/>
                <a:cs typeface="Calibri" panose="020F0502020204030204" pitchFamily="34" charset="0"/>
              </a:rPr>
              <a:t>enaissance </a:t>
            </a:r>
            <a:r>
              <a:rPr lang="fr-FR" sz="1200" cap="all" dirty="0" smtClean="0">
                <a:solidFill>
                  <a:schemeClr val="tx1">
                    <a:lumMod val="50000"/>
                  </a:schemeClr>
                </a:solidFill>
                <a:latin typeface="Calibri" panose="020F0502020204030204" pitchFamily="34" charset="0"/>
                <a:cs typeface="Calibri" panose="020F0502020204030204" pitchFamily="34" charset="0"/>
              </a:rPr>
              <a:t>é</a:t>
            </a:r>
            <a:r>
              <a:rPr lang="fr-FR" sz="1200" dirty="0" smtClean="0">
                <a:solidFill>
                  <a:schemeClr val="tx1">
                    <a:lumMod val="50000"/>
                  </a:schemeClr>
                </a:solidFill>
                <a:latin typeface="Calibri" panose="020F0502020204030204" pitchFamily="34" charset="0"/>
                <a:cs typeface="Calibri" panose="020F0502020204030204" pitchFamily="34" charset="0"/>
              </a:rPr>
              <a:t>cologique</a:t>
            </a:r>
            <a:endParaRPr lang="fr-FR" sz="1200" dirty="0">
              <a:solidFill>
                <a:schemeClr val="tx1">
                  <a:lumMod val="50000"/>
                </a:schemeClr>
              </a:solidFill>
              <a:latin typeface="Calibri" panose="020F0502020204030204" pitchFamily="34" charset="0"/>
              <a:cs typeface="Calibri" panose="020F0502020204030204" pitchFamily="34" charset="0"/>
            </a:endParaRPr>
          </a:p>
          <a:p>
            <a:pPr marL="0" indent="0">
              <a:lnSpc>
                <a:spcPct val="100000"/>
              </a:lnSpc>
              <a:spcBef>
                <a:spcPts val="0"/>
              </a:spcBef>
              <a:buNone/>
            </a:pPr>
            <a:r>
              <a:rPr lang="fr-FR" sz="1200" dirty="0">
                <a:solidFill>
                  <a:schemeClr val="tx1">
                    <a:lumMod val="50000"/>
                  </a:schemeClr>
                </a:solidFill>
                <a:latin typeface="Calibri" panose="020F0502020204030204" pitchFamily="34" charset="0"/>
                <a:cs typeface="Calibri" panose="020F0502020204030204" pitchFamily="34" charset="0"/>
              </a:rPr>
              <a:t>Cette fresque s’inspire de la fresque des effets du bon gouvernement peinte en 1338 à Sienne par Lorenzetti, pour guider les 9 citoyens élus pour 2 mois pour gouverner la cité. </a:t>
            </a:r>
            <a:r>
              <a:rPr lang="fr-FR" sz="1200" dirty="0" smtClean="0">
                <a:solidFill>
                  <a:srgbClr val="00B050"/>
                </a:solidFill>
                <a:latin typeface="Calibri" panose="020F0502020204030204" pitchFamily="34" charset="0"/>
                <a:cs typeface="Calibri" panose="020F0502020204030204" pitchFamily="34" charset="0"/>
              </a:rPr>
              <a:t/>
            </a:r>
            <a:br>
              <a:rPr lang="fr-FR" sz="1200" dirty="0" smtClean="0">
                <a:solidFill>
                  <a:srgbClr val="00B050"/>
                </a:solidFill>
                <a:latin typeface="Calibri" panose="020F0502020204030204" pitchFamily="34" charset="0"/>
                <a:cs typeface="Calibri" panose="020F0502020204030204" pitchFamily="34" charset="0"/>
              </a:rPr>
            </a:br>
            <a:r>
              <a:rPr lang="fr-FR" sz="1200" dirty="0" smtClean="0">
                <a:solidFill>
                  <a:srgbClr val="00B050"/>
                </a:solidFill>
                <a:latin typeface="Calibri" panose="020F0502020204030204" pitchFamily="34" charset="0"/>
                <a:cs typeface="Calibri" panose="020F0502020204030204" pitchFamily="34" charset="0"/>
              </a:rPr>
              <a:t>Montrer </a:t>
            </a:r>
            <a:r>
              <a:rPr lang="fr-FR" sz="1200" dirty="0">
                <a:solidFill>
                  <a:srgbClr val="00B050"/>
                </a:solidFill>
                <a:latin typeface="Calibri" panose="020F0502020204030204" pitchFamily="34" charset="0"/>
                <a:cs typeface="Calibri" panose="020F0502020204030204" pitchFamily="34" charset="0"/>
              </a:rPr>
              <a:t>la diapo </a:t>
            </a:r>
            <a:r>
              <a:rPr lang="fr-FR" sz="1200" dirty="0" smtClean="0">
                <a:solidFill>
                  <a:srgbClr val="00B050"/>
                </a:solidFill>
                <a:latin typeface="Calibri" panose="020F0502020204030204" pitchFamily="34" charset="0"/>
                <a:cs typeface="Calibri" panose="020F0502020204030204" pitchFamily="34" charset="0"/>
              </a:rPr>
              <a:t/>
            </a:r>
            <a:br>
              <a:rPr lang="fr-FR" sz="1200" dirty="0" smtClean="0">
                <a:solidFill>
                  <a:srgbClr val="00B050"/>
                </a:solidFill>
                <a:latin typeface="Calibri" panose="020F0502020204030204" pitchFamily="34" charset="0"/>
                <a:cs typeface="Calibri" panose="020F0502020204030204" pitchFamily="34" charset="0"/>
              </a:rPr>
            </a:br>
            <a:r>
              <a:rPr lang="fr-FR" sz="1200" dirty="0" smtClean="0">
                <a:solidFill>
                  <a:srgbClr val="00B050"/>
                </a:solidFill>
                <a:latin typeface="Calibri" panose="020F0502020204030204" pitchFamily="34" charset="0"/>
                <a:cs typeface="Calibri" panose="020F0502020204030204" pitchFamily="34" charset="0"/>
              </a:rPr>
              <a:t>en version papier ou sur un écran.</a:t>
            </a:r>
            <a:endParaRPr lang="fr-FR" sz="1200" dirty="0">
              <a:solidFill>
                <a:srgbClr val="00B050"/>
              </a:solidFill>
              <a:latin typeface="Calibri" panose="020F0502020204030204" pitchFamily="34" charset="0"/>
              <a:cs typeface="Calibri" panose="020F0502020204030204" pitchFamily="34" charset="0"/>
            </a:endParaRPr>
          </a:p>
          <a:p>
            <a:pPr marL="0" indent="0">
              <a:lnSpc>
                <a:spcPct val="100000"/>
              </a:lnSpc>
              <a:spcBef>
                <a:spcPts val="0"/>
              </a:spcBef>
              <a:buNone/>
            </a:pPr>
            <a:endParaRPr lang="fr-FR" sz="1200" dirty="0" smtClean="0">
              <a:solidFill>
                <a:srgbClr val="00B050"/>
              </a:solidFill>
              <a:latin typeface="Calibri" panose="020F0502020204030204" pitchFamily="34" charset="0"/>
              <a:cs typeface="Calibri" panose="020F0502020204030204" pitchFamily="34" charset="0"/>
            </a:endParaRPr>
          </a:p>
          <a:p>
            <a:pPr marL="0" indent="0">
              <a:lnSpc>
                <a:spcPct val="100000"/>
              </a:lnSpc>
              <a:spcBef>
                <a:spcPts val="0"/>
              </a:spcBef>
              <a:buNone/>
            </a:pPr>
            <a:r>
              <a:rPr lang="fr-FR" sz="1200" dirty="0" smtClean="0">
                <a:solidFill>
                  <a:schemeClr val="tx1">
                    <a:lumMod val="50000"/>
                  </a:schemeClr>
                </a:solidFill>
                <a:latin typeface="Calibri" panose="020F0502020204030204" pitchFamily="34" charset="0"/>
                <a:cs typeface="Calibri" panose="020F0502020204030204" pitchFamily="34" charset="0"/>
              </a:rPr>
              <a:t>Elle </a:t>
            </a:r>
            <a:r>
              <a:rPr lang="fr-FR" sz="1200" dirty="0">
                <a:solidFill>
                  <a:schemeClr val="tx1">
                    <a:lumMod val="50000"/>
                  </a:schemeClr>
                </a:solidFill>
                <a:latin typeface="Calibri" panose="020F0502020204030204" pitchFamily="34" charset="0"/>
                <a:cs typeface="Calibri" panose="020F0502020204030204" pitchFamily="34" charset="0"/>
              </a:rPr>
              <a:t>décrit un territoire qui réussit à équilibrer l’espace rural et fertile, riche en biodiversité́ et source de matières premières et un espace urbain prospère où le commerce, la transformation et la création sont abondants. </a:t>
            </a:r>
          </a:p>
          <a:p>
            <a:pPr marL="0" indent="0">
              <a:lnSpc>
                <a:spcPct val="100000"/>
              </a:lnSpc>
              <a:spcBef>
                <a:spcPts val="0"/>
              </a:spcBef>
              <a:buNone/>
            </a:pPr>
            <a:r>
              <a:rPr lang="fr-FR" sz="1200" dirty="0">
                <a:solidFill>
                  <a:schemeClr val="tx1">
                    <a:lumMod val="50000"/>
                  </a:schemeClr>
                </a:solidFill>
                <a:latin typeface="Calibri" panose="020F0502020204030204" pitchFamily="34" charset="0"/>
                <a:cs typeface="Calibri" panose="020F0502020204030204" pitchFamily="34" charset="0"/>
              </a:rPr>
              <a:t>Julien </a:t>
            </a:r>
            <a:r>
              <a:rPr lang="fr-FR" sz="1200" dirty="0" smtClean="0">
                <a:solidFill>
                  <a:schemeClr val="tx1">
                    <a:lumMod val="50000"/>
                  </a:schemeClr>
                </a:solidFill>
                <a:latin typeface="Calibri" panose="020F0502020204030204" pitchFamily="34" charset="0"/>
                <a:cs typeface="Calibri" panose="020F0502020204030204" pitchFamily="34" charset="0"/>
              </a:rPr>
              <a:t>Dossier </a:t>
            </a:r>
            <a:r>
              <a:rPr lang="fr-FR" sz="1200" dirty="0">
                <a:solidFill>
                  <a:schemeClr val="tx1">
                    <a:lumMod val="50000"/>
                  </a:schemeClr>
                </a:solidFill>
                <a:latin typeface="Calibri" panose="020F0502020204030204" pitchFamily="34" charset="0"/>
                <a:cs typeface="Calibri" panose="020F0502020204030204" pitchFamily="34" charset="0"/>
              </a:rPr>
              <a:t>a adapté́ cette fresque dans une version contemporaine, qui représente un territoire qui a réussi toutes ses transitions écologiques, que l’on va maintenant découvrir ensemble. </a:t>
            </a:r>
            <a:endParaRPr lang="fr-FR" sz="1200" dirty="0" smtClean="0">
              <a:solidFill>
                <a:schemeClr val="tx1">
                  <a:lumMod val="50000"/>
                </a:schemeClr>
              </a:solidFill>
              <a:latin typeface="Calibri" panose="020F0502020204030204" pitchFamily="34" charset="0"/>
              <a:cs typeface="Calibri" panose="020F0502020204030204" pitchFamily="34" charset="0"/>
            </a:endParaRPr>
          </a:p>
          <a:p>
            <a:pPr marL="0" indent="0">
              <a:lnSpc>
                <a:spcPct val="100000"/>
              </a:lnSpc>
              <a:spcBef>
                <a:spcPts val="0"/>
              </a:spcBef>
              <a:buNone/>
            </a:pPr>
            <a:endParaRPr lang="fr-FR" sz="1200" dirty="0">
              <a:solidFill>
                <a:schemeClr val="tx1">
                  <a:lumMod val="50000"/>
                </a:schemeClr>
              </a:solidFill>
              <a:latin typeface="Calibri" panose="020F0502020204030204" pitchFamily="34" charset="0"/>
              <a:cs typeface="Calibri" panose="020F0502020204030204" pitchFamily="34" charset="0"/>
            </a:endParaRPr>
          </a:p>
          <a:p>
            <a:pPr rtl="0"/>
            <a:r>
              <a:rPr lang="fr-FR" sz="1200" dirty="0">
                <a:solidFill>
                  <a:schemeClr val="tx1">
                    <a:lumMod val="50000"/>
                  </a:schemeClr>
                </a:solidFill>
                <a:latin typeface="Calibri" panose="020F0502020204030204" pitchFamily="34" charset="0"/>
                <a:cs typeface="Calibri" panose="020F0502020204030204" pitchFamily="34" charset="0"/>
              </a:rPr>
              <a:t>Je vous invite maintenant à découvrir ce monde futur et </a:t>
            </a:r>
            <a:r>
              <a:rPr lang="fr-FR" sz="1200" dirty="0" smtClean="0">
                <a:solidFill>
                  <a:schemeClr val="tx1">
                    <a:lumMod val="50000"/>
                  </a:schemeClr>
                </a:solidFill>
                <a:latin typeface="Calibri" panose="020F0502020204030204" pitchFamily="34" charset="0"/>
                <a:cs typeface="Calibri" panose="020F0502020204030204" pitchFamily="34" charset="0"/>
              </a:rPr>
              <a:t>à </a:t>
            </a:r>
            <a:r>
              <a:rPr lang="fr-FR" sz="1200" dirty="0">
                <a:solidFill>
                  <a:schemeClr val="tx1">
                    <a:lumMod val="50000"/>
                  </a:schemeClr>
                </a:solidFill>
                <a:latin typeface="Calibri" panose="020F0502020204030204" pitchFamily="34" charset="0"/>
                <a:cs typeface="Calibri" panose="020F0502020204030204" pitchFamily="34" charset="0"/>
              </a:rPr>
              <a:t>essayer de repérer ce qui a changé. Vous pouvez aussi jouer à «où est Charlie» en essayant de trouver la chauve souris, le chat, le renard qui mange le campagnol. N’hésitez pas à vous rapprocher pour voir tous les détails. Une fois que vous aurez découvert </a:t>
            </a:r>
            <a:r>
              <a:rPr lang="fr-FR" sz="1200" dirty="0">
                <a:solidFill>
                  <a:schemeClr val="tx1">
                    <a:lumMod val="50000"/>
                  </a:schemeClr>
                </a:solidFill>
                <a:latin typeface="Calibri" panose="020F0502020204030204" pitchFamily="34" charset="0"/>
                <a:cs typeface="Calibri" panose="020F0502020204030204" pitchFamily="34" charset="0"/>
              </a:rPr>
              <a:t>Renaissance </a:t>
            </a:r>
            <a:r>
              <a:rPr lang="fr-FR" sz="1200" cap="all" dirty="0">
                <a:solidFill>
                  <a:schemeClr val="tx1">
                    <a:lumMod val="50000"/>
                  </a:schemeClr>
                </a:solidFill>
                <a:latin typeface="Calibri" panose="020F0502020204030204" pitchFamily="34" charset="0"/>
                <a:cs typeface="Calibri" panose="020F0502020204030204" pitchFamily="34" charset="0"/>
              </a:rPr>
              <a:t>é</a:t>
            </a:r>
            <a:r>
              <a:rPr lang="fr-FR" sz="1200" dirty="0">
                <a:solidFill>
                  <a:schemeClr val="tx1">
                    <a:lumMod val="50000"/>
                  </a:schemeClr>
                </a:solidFill>
                <a:latin typeface="Calibri" panose="020F0502020204030204" pitchFamily="34" charset="0"/>
                <a:cs typeface="Calibri" panose="020F0502020204030204" pitchFamily="34" charset="0"/>
              </a:rPr>
              <a:t>cologique, </a:t>
            </a:r>
            <a:r>
              <a:rPr lang="fr-FR" sz="1200" dirty="0">
                <a:solidFill>
                  <a:schemeClr val="tx1">
                    <a:lumMod val="50000"/>
                  </a:schemeClr>
                </a:solidFill>
                <a:latin typeface="Calibri" panose="020F0502020204030204" pitchFamily="34" charset="0"/>
                <a:cs typeface="Calibri" panose="020F0502020204030204" pitchFamily="34" charset="0"/>
              </a:rPr>
              <a:t>je vous invite à mettre un post-it avec votre prénom, à l’endroit où vous pourriez agir pour aller bâtir ce territoire durable</a:t>
            </a:r>
            <a:r>
              <a:rPr lang="fr-FR" sz="1200" dirty="0" smtClean="0">
                <a:solidFill>
                  <a:schemeClr val="tx1">
                    <a:lumMod val="50000"/>
                  </a:schemeClr>
                </a:solidFill>
                <a:latin typeface="Calibri" panose="020F0502020204030204" pitchFamily="34" charset="0"/>
                <a:cs typeface="Calibri" panose="020F0502020204030204" pitchFamily="34" charset="0"/>
              </a:rPr>
              <a:t>.</a:t>
            </a:r>
          </a:p>
          <a:p>
            <a:pPr marL="0" indent="0" rtl="0">
              <a:lnSpc>
                <a:spcPct val="100000"/>
              </a:lnSpc>
              <a:spcBef>
                <a:spcPts val="0"/>
              </a:spcBef>
              <a:buNone/>
            </a:pPr>
            <a:endParaRPr lang="fr-FR" sz="1200" dirty="0">
              <a:solidFill>
                <a:schemeClr val="tx1">
                  <a:lumMod val="50000"/>
                </a:schemeClr>
              </a:solidFill>
              <a:latin typeface="Calibri" panose="020F0502020204030204" pitchFamily="34" charset="0"/>
              <a:cs typeface="Calibri" panose="020F0502020204030204" pitchFamily="34" charset="0"/>
            </a:endParaRPr>
          </a:p>
          <a:p>
            <a:pPr marL="0" indent="0" rtl="0">
              <a:lnSpc>
                <a:spcPct val="100000"/>
              </a:lnSpc>
              <a:spcBef>
                <a:spcPts val="0"/>
              </a:spcBef>
              <a:buNone/>
            </a:pPr>
            <a:r>
              <a:rPr lang="fr-FR" sz="1200" dirty="0">
                <a:solidFill>
                  <a:schemeClr val="tx1">
                    <a:lumMod val="50000"/>
                  </a:schemeClr>
                </a:solidFill>
                <a:latin typeface="Calibri" panose="020F0502020204030204" pitchFamily="34" charset="0"/>
                <a:cs typeface="Calibri" panose="020F0502020204030204" pitchFamily="34" charset="0"/>
              </a:rPr>
              <a:t>Pour réussir la transition écologique on a une boussole qui comporte 5 grands axes de </a:t>
            </a:r>
            <a:r>
              <a:rPr lang="fr-FR" sz="1200" dirty="0" smtClean="0">
                <a:solidFill>
                  <a:schemeClr val="tx1">
                    <a:lumMod val="50000"/>
                  </a:schemeClr>
                </a:solidFill>
                <a:latin typeface="Calibri" panose="020F0502020204030204" pitchFamily="34" charset="0"/>
                <a:cs typeface="Calibri" panose="020F0502020204030204" pitchFamily="34" charset="0"/>
              </a:rPr>
              <a:t>travail. </a:t>
            </a:r>
            <a:r>
              <a:rPr lang="fr-FR" sz="1200" dirty="0">
                <a:solidFill>
                  <a:schemeClr val="tx1">
                    <a:lumMod val="50000"/>
                  </a:schemeClr>
                </a:solidFill>
                <a:latin typeface="Calibri" panose="020F0502020204030204" pitchFamily="34" charset="0"/>
                <a:cs typeface="Calibri" panose="020F0502020204030204" pitchFamily="34" charset="0"/>
              </a:rPr>
              <a:t/>
            </a:r>
            <a:br>
              <a:rPr lang="fr-FR" sz="1200" dirty="0">
                <a:solidFill>
                  <a:schemeClr val="tx1">
                    <a:lumMod val="50000"/>
                  </a:schemeClr>
                </a:solidFill>
                <a:latin typeface="Calibri" panose="020F0502020204030204" pitchFamily="34" charset="0"/>
                <a:cs typeface="Calibri" panose="020F0502020204030204" pitchFamily="34" charset="0"/>
              </a:rPr>
            </a:br>
            <a:r>
              <a:rPr lang="fr-FR" sz="1200" dirty="0" smtClean="0">
                <a:solidFill>
                  <a:srgbClr val="00B050"/>
                </a:solidFill>
                <a:latin typeface="Calibri" panose="020F0502020204030204" pitchFamily="34" charset="0"/>
                <a:cs typeface="Calibri" panose="020F0502020204030204" pitchFamily="34" charset="0"/>
              </a:rPr>
              <a:t>Lire </a:t>
            </a:r>
            <a:r>
              <a:rPr lang="fr-FR" sz="1200" dirty="0">
                <a:solidFill>
                  <a:srgbClr val="00B050"/>
                </a:solidFill>
                <a:latin typeface="Calibri" panose="020F0502020204030204" pitchFamily="34" charset="0"/>
                <a:cs typeface="Calibri" panose="020F0502020204030204" pitchFamily="34" charset="0"/>
              </a:rPr>
              <a:t>les diapos boussole </a:t>
            </a:r>
            <a:r>
              <a:rPr lang="fr-FR" sz="1200" dirty="0" smtClean="0">
                <a:solidFill>
                  <a:srgbClr val="00B050"/>
                </a:solidFill>
                <a:latin typeface="Calibri" panose="020F0502020204030204" pitchFamily="34" charset="0"/>
                <a:cs typeface="Calibri" panose="020F0502020204030204" pitchFamily="34" charset="0"/>
              </a:rPr>
              <a:t>écologique.</a:t>
            </a:r>
          </a:p>
          <a:p>
            <a:pPr marL="0" indent="0" rtl="0">
              <a:lnSpc>
                <a:spcPct val="100000"/>
              </a:lnSpc>
              <a:spcBef>
                <a:spcPts val="0"/>
              </a:spcBef>
              <a:buNone/>
            </a:pPr>
            <a:endParaRPr lang="fr-FR" sz="1200" dirty="0">
              <a:solidFill>
                <a:schemeClr val="tx1">
                  <a:lumMod val="50000"/>
                </a:schemeClr>
              </a:solidFill>
              <a:latin typeface="Calibri" panose="020F0502020204030204" pitchFamily="34" charset="0"/>
              <a:cs typeface="Calibri" panose="020F0502020204030204" pitchFamily="34" charset="0"/>
            </a:endParaRPr>
          </a:p>
          <a:p>
            <a:pPr marL="0" indent="0" rtl="0">
              <a:lnSpc>
                <a:spcPct val="100000"/>
              </a:lnSpc>
              <a:spcBef>
                <a:spcPts val="0"/>
              </a:spcBef>
              <a:buNone/>
            </a:pPr>
            <a:endParaRPr lang="fr-FR" sz="1200" dirty="0" smtClean="0">
              <a:solidFill>
                <a:schemeClr val="tx1">
                  <a:lumMod val="50000"/>
                </a:schemeClr>
              </a:solidFill>
              <a:latin typeface="Calibri" panose="020F0502020204030204" pitchFamily="34" charset="0"/>
              <a:cs typeface="Calibri" panose="020F0502020204030204" pitchFamily="34" charset="0"/>
            </a:endParaRPr>
          </a:p>
          <a:p>
            <a:pPr marL="0" indent="0" rtl="0">
              <a:lnSpc>
                <a:spcPct val="100000"/>
              </a:lnSpc>
              <a:spcBef>
                <a:spcPts val="0"/>
              </a:spcBef>
              <a:buNone/>
            </a:pPr>
            <a:endParaRPr lang="fr-FR" sz="1200" dirty="0">
              <a:solidFill>
                <a:schemeClr val="tx1">
                  <a:lumMod val="50000"/>
                </a:schemeClr>
              </a:solidFill>
              <a:latin typeface="Calibri" panose="020F0502020204030204" pitchFamily="34" charset="0"/>
              <a:cs typeface="Calibri" panose="020F0502020204030204" pitchFamily="34" charset="0"/>
            </a:endParaRPr>
          </a:p>
          <a:p>
            <a:pPr marL="0" indent="0" rtl="0">
              <a:lnSpc>
                <a:spcPct val="100000"/>
              </a:lnSpc>
              <a:spcBef>
                <a:spcPts val="0"/>
              </a:spcBef>
              <a:buNone/>
            </a:pPr>
            <a:endParaRPr lang="fr-FR" sz="1200" dirty="0">
              <a:solidFill>
                <a:srgbClr val="00B050"/>
              </a:solidFill>
              <a:latin typeface="Calibri" panose="020F0502020204030204" pitchFamily="34" charset="0"/>
              <a:cs typeface="Calibri" panose="020F0502020204030204" pitchFamily="34" charset="0"/>
            </a:endParaRPr>
          </a:p>
          <a:p>
            <a:pPr marL="0" indent="0" rtl="0">
              <a:lnSpc>
                <a:spcPct val="100000"/>
              </a:lnSpc>
              <a:spcBef>
                <a:spcPts val="0"/>
              </a:spcBef>
              <a:buNone/>
            </a:pPr>
            <a:r>
              <a:rPr lang="fr-FR" sz="1200" dirty="0">
                <a:solidFill>
                  <a:schemeClr val="tx1">
                    <a:lumMod val="50000"/>
                  </a:schemeClr>
                </a:solidFill>
                <a:latin typeface="Calibri" panose="020F0502020204030204" pitchFamily="34" charset="0"/>
                <a:cs typeface="Calibri" panose="020F0502020204030204" pitchFamily="34" charset="0"/>
              </a:rPr>
              <a:t>Et </a:t>
            </a:r>
            <a:r>
              <a:rPr lang="fr-FR" sz="1200" dirty="0" smtClean="0">
                <a:solidFill>
                  <a:schemeClr val="tx1">
                    <a:lumMod val="50000"/>
                  </a:schemeClr>
                </a:solidFill>
                <a:latin typeface="Calibri" panose="020F0502020204030204" pitchFamily="34" charset="0"/>
                <a:cs typeface="Calibri" panose="020F0502020204030204" pitchFamily="34" charset="0"/>
              </a:rPr>
              <a:t>plein </a:t>
            </a:r>
            <a:r>
              <a:rPr lang="fr-FR" sz="1200" dirty="0">
                <a:solidFill>
                  <a:schemeClr val="tx1">
                    <a:lumMod val="50000"/>
                  </a:schemeClr>
                </a:solidFill>
                <a:latin typeface="Calibri" panose="020F0502020204030204" pitchFamily="34" charset="0"/>
                <a:cs typeface="Calibri" panose="020F0502020204030204" pitchFamily="34" charset="0"/>
              </a:rPr>
              <a:t>de chantiers que l’on va maintenant découvrir </a:t>
            </a:r>
            <a:r>
              <a:rPr lang="fr-FR" sz="1200" dirty="0" smtClean="0">
                <a:solidFill>
                  <a:schemeClr val="tx1">
                    <a:lumMod val="50000"/>
                  </a:schemeClr>
                </a:solidFill>
                <a:latin typeface="Calibri" panose="020F0502020204030204" pitchFamily="34" charset="0"/>
                <a:cs typeface="Calibri" panose="020F0502020204030204" pitchFamily="34" charset="0"/>
              </a:rPr>
              <a:t>ensemble.</a:t>
            </a:r>
          </a:p>
          <a:p>
            <a:pPr marL="0" indent="0" rtl="0">
              <a:lnSpc>
                <a:spcPct val="100000"/>
              </a:lnSpc>
              <a:spcBef>
                <a:spcPts val="0"/>
              </a:spcBef>
              <a:buNone/>
            </a:pPr>
            <a:r>
              <a:rPr lang="fr-FR" sz="1200" dirty="0">
                <a:solidFill>
                  <a:srgbClr val="00B050"/>
                </a:solidFill>
                <a:latin typeface="Calibri" panose="020F0502020204030204" pitchFamily="34" charset="0"/>
                <a:cs typeface="Calibri" panose="020F0502020204030204" pitchFamily="34" charset="0"/>
              </a:rPr>
              <a:t>Lors de la présentation des chantiers, posez les questions au groupe et complétez </a:t>
            </a:r>
            <a:r>
              <a:rPr lang="fr-FR" sz="1200" dirty="0" smtClean="0">
                <a:solidFill>
                  <a:srgbClr val="00B050"/>
                </a:solidFill>
                <a:latin typeface="Calibri" panose="020F0502020204030204" pitchFamily="34" charset="0"/>
                <a:cs typeface="Calibri" panose="020F0502020204030204" pitchFamily="34" charset="0"/>
              </a:rPr>
              <a:t>s’ils </a:t>
            </a:r>
            <a:r>
              <a:rPr lang="fr-FR" sz="1200" dirty="0">
                <a:solidFill>
                  <a:srgbClr val="00B050"/>
                </a:solidFill>
                <a:latin typeface="Calibri" panose="020F0502020204030204" pitchFamily="34" charset="0"/>
                <a:cs typeface="Calibri" panose="020F0502020204030204" pitchFamily="34" charset="0"/>
              </a:rPr>
              <a:t>ne trouvent pas la réponse.</a:t>
            </a:r>
          </a:p>
          <a:p>
            <a:pPr marL="0" indent="0" rtl="0">
              <a:lnSpc>
                <a:spcPct val="100000"/>
              </a:lnSpc>
              <a:spcBef>
                <a:spcPts val="0"/>
              </a:spcBef>
              <a:buNone/>
            </a:pPr>
            <a:endParaRPr lang="fr-FR" sz="1200" dirty="0">
              <a:solidFill>
                <a:schemeClr val="tx1">
                  <a:lumMod val="50000"/>
                </a:schemeClr>
              </a:solidFill>
              <a:latin typeface="Calibri" panose="020F0502020204030204" pitchFamily="34" charset="0"/>
              <a:cs typeface="Calibri" panose="020F0502020204030204" pitchFamily="34" charset="0"/>
            </a:endParaRPr>
          </a:p>
          <a:p>
            <a:pPr marL="0" indent="0" rtl="0">
              <a:lnSpc>
                <a:spcPct val="100000"/>
              </a:lnSpc>
              <a:spcBef>
                <a:spcPts val="0"/>
              </a:spcBef>
              <a:buNone/>
            </a:pPr>
            <a:endParaRPr lang="fr-FR" sz="1200" dirty="0">
              <a:solidFill>
                <a:srgbClr val="00B050"/>
              </a:solidFill>
              <a:latin typeface="Calibri" panose="020F0502020204030204" pitchFamily="34" charset="0"/>
              <a:cs typeface="Calibri" panose="020F0502020204030204" pitchFamily="34" charset="0"/>
            </a:endParaRPr>
          </a:p>
          <a:p>
            <a:pPr marL="0" indent="0">
              <a:lnSpc>
                <a:spcPct val="100000"/>
              </a:lnSpc>
              <a:spcBef>
                <a:spcPts val="0"/>
              </a:spcBef>
              <a:buNone/>
            </a:pPr>
            <a:endParaRPr lang="fr-FR" sz="1200" dirty="0">
              <a:solidFill>
                <a:schemeClr val="tx1">
                  <a:lumMod val="50000"/>
                </a:schemeClr>
              </a:solidFill>
              <a:latin typeface="Calibri" panose="020F0502020204030204" pitchFamily="34" charset="0"/>
              <a:cs typeface="Calibri" panose="020F0502020204030204" pitchFamily="34" charset="0"/>
            </a:endParaRPr>
          </a:p>
        </p:txBody>
      </p:sp>
      <p:pic>
        <p:nvPicPr>
          <p:cNvPr id="8" name="Image 7"/>
          <p:cNvPicPr>
            <a:picLocks noChangeAspect="1"/>
          </p:cNvPicPr>
          <p:nvPr/>
        </p:nvPicPr>
        <p:blipFill>
          <a:blip r:embed="rId2"/>
          <a:stretch>
            <a:fillRect/>
          </a:stretch>
        </p:blipFill>
        <p:spPr>
          <a:xfrm>
            <a:off x="4416067" y="1450012"/>
            <a:ext cx="796423" cy="551316"/>
          </a:xfrm>
          <a:prstGeom prst="rect">
            <a:avLst/>
          </a:prstGeom>
        </p:spPr>
      </p:pic>
      <p:pic>
        <p:nvPicPr>
          <p:cNvPr id="9" name="Image 8"/>
          <p:cNvPicPr>
            <a:picLocks noChangeAspect="1"/>
          </p:cNvPicPr>
          <p:nvPr/>
        </p:nvPicPr>
        <p:blipFill>
          <a:blip r:embed="rId3"/>
          <a:stretch>
            <a:fillRect/>
          </a:stretch>
        </p:blipFill>
        <p:spPr>
          <a:xfrm>
            <a:off x="2183963" y="5166402"/>
            <a:ext cx="4259969" cy="593404"/>
          </a:xfrm>
          <a:prstGeom prst="rect">
            <a:avLst/>
          </a:prstGeom>
        </p:spPr>
      </p:pic>
    </p:spTree>
    <p:extLst>
      <p:ext uri="{BB962C8B-B14F-4D97-AF65-F5344CB8AC3E}">
        <p14:creationId xmlns:p14="http://schemas.microsoft.com/office/powerpoint/2010/main" val="2401090931"/>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107931" y="115421"/>
            <a:ext cx="9700303" cy="4585871"/>
          </a:xfrm>
          <a:prstGeom prst="rect">
            <a:avLst/>
          </a:prstGeom>
          <a:solidFill>
            <a:srgbClr val="70AD47">
              <a:lumMod val="75000"/>
            </a:srgbClr>
          </a:solidFill>
        </p:spPr>
        <p:txBody>
          <a:bodyPr wrap="square" rtlCol="0">
            <a:spAutoFit/>
          </a:bodyPr>
          <a:lstStyle>
            <a:defPPr>
              <a:defRPr lang="en-US"/>
            </a:defPPr>
            <a:lvl1pPr>
              <a:defRPr sz="2400">
                <a:solidFill>
                  <a:schemeClr val="bg1"/>
                </a:solidFill>
              </a:defRPr>
            </a:lvl1p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fr-FR" sz="4000" b="1"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Alimentation en </a:t>
            </a:r>
            <a:r>
              <a:rPr kumimoji="0" lang="fr-FR" sz="40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2050</a:t>
            </a: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1/3 de surconsommation</a:t>
            </a:r>
            <a:r>
              <a:rPr kumimoji="0" lang="fr-FR" sz="2800" b="0" i="0" u="none" strike="noStrike" kern="1200" cap="none" spc="0" normalizeH="0" noProof="0" dirty="0" smtClean="0">
                <a:ln>
                  <a:noFill/>
                </a:ln>
                <a:solidFill>
                  <a:prstClr val="white"/>
                </a:solidFill>
                <a:effectLst/>
                <a:uLnTx/>
                <a:uFillTx/>
                <a:latin typeface="Calibri" panose="020F0502020204030204"/>
                <a:sym typeface="Wingdings" panose="05000000000000000000" pitchFamily="2" charset="2"/>
              </a:rPr>
              <a:t> en moins / obésité</a:t>
            </a: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800" kern="1200" baseline="0" dirty="0" smtClean="0">
                <a:solidFill>
                  <a:prstClr val="white"/>
                </a:solidFill>
                <a:latin typeface="Calibri" panose="020F0502020204030204"/>
                <a:sym typeface="Wingdings" panose="05000000000000000000" pitchFamily="2" charset="2"/>
              </a:rPr>
              <a:t>Diviser par 2 le gaspillage alimentaire </a:t>
            </a:r>
            <a:r>
              <a:rPr lang="fr-FR" sz="2800" kern="1200" baseline="0" dirty="0" smtClean="0">
                <a:solidFill>
                  <a:srgbClr val="CC371B"/>
                </a:solidFill>
                <a:latin typeface="Calibri" panose="020F0502020204030204"/>
                <a:sym typeface="Wingdings" panose="05000000000000000000" pitchFamily="2" charset="2"/>
              </a:rPr>
              <a:t>(1/3 de pertes)</a:t>
            </a: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noProof="0" dirty="0" smtClean="0">
                <a:ln>
                  <a:noFill/>
                </a:ln>
                <a:effectLst/>
                <a:uLnTx/>
                <a:uFillTx/>
                <a:latin typeface="Calibri" panose="020F0502020204030204"/>
                <a:sym typeface="Wingdings" panose="05000000000000000000" pitchFamily="2" charset="2"/>
              </a:rPr>
              <a:t>Diviser par 2 la consommation de viande et de produits laitiers</a:t>
            </a: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800" kern="1200" dirty="0" smtClean="0">
                <a:latin typeface="Calibri" panose="020F0502020204030204"/>
                <a:sym typeface="Wingdings" panose="05000000000000000000" pitchFamily="2" charset="2"/>
              </a:rPr>
              <a:t>Réduire d’1/4 la consommation de produits de la mer</a:t>
            </a:r>
            <a:endParaRPr kumimoji="0" lang="fr-FR" sz="2800" b="0" i="0" u="none" strike="noStrike" kern="1200" cap="none" spc="0" normalizeH="0" noProof="0" dirty="0" smtClean="0">
              <a:ln>
                <a:noFill/>
              </a:ln>
              <a:effectLst/>
              <a:uLnTx/>
              <a:uFillTx/>
              <a:latin typeface="Calibri" panose="020F0502020204030204"/>
              <a:sym typeface="Wingdings" panose="05000000000000000000" pitchFamily="2" charset="2"/>
            </a:endParaRP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2800" kern="1200" baseline="0" dirty="0">
              <a:latin typeface="Calibri" panose="020F0502020204030204"/>
              <a:sym typeface="Wingdings" panose="05000000000000000000" pitchFamily="2" charset="2"/>
            </a:endParaRP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2800" b="0" i="0" u="none" strike="noStrike" kern="1200" cap="none" spc="0" normalizeH="0" noProof="0" dirty="0" smtClean="0">
              <a:ln>
                <a:noFill/>
              </a:ln>
              <a:effectLst/>
              <a:uLnTx/>
              <a:uFillTx/>
              <a:latin typeface="Calibri" panose="020F0502020204030204"/>
              <a:sym typeface="Wingdings" panose="05000000000000000000" pitchFamily="2" charset="2"/>
            </a:endParaRP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2800" kern="1200" baseline="0" dirty="0">
              <a:latin typeface="Calibri" panose="020F0502020204030204"/>
              <a:sym typeface="Wingdings" panose="05000000000000000000" pitchFamily="2" charset="2"/>
            </a:endParaRP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2800" b="0" i="0" u="none" strike="noStrike" kern="1200" cap="none" spc="0" normalizeH="0" noProof="0" dirty="0" smtClean="0">
              <a:ln>
                <a:noFill/>
              </a:ln>
              <a:effectLst/>
              <a:uLnTx/>
              <a:uFillTx/>
              <a:latin typeface="Calibri" panose="020F0502020204030204"/>
              <a:sym typeface="Wingdings" panose="05000000000000000000" pitchFamily="2" charset="2"/>
            </a:endParaRP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2800" b="0" i="0" u="none" strike="noStrike" kern="1200" cap="none" spc="0" normalizeH="0" baseline="0" noProof="0" dirty="0">
              <a:ln>
                <a:noFill/>
              </a:ln>
              <a:effectLst/>
              <a:uLnTx/>
              <a:uFillTx/>
              <a:latin typeface="Calibri" panose="020F0502020204030204"/>
              <a:sym typeface="Wingdings" panose="05000000000000000000" pitchFamily="2" charset="2"/>
            </a:endParaRPr>
          </a:p>
        </p:txBody>
      </p:sp>
      <p:pic>
        <p:nvPicPr>
          <p:cNvPr id="4" name="Image 3"/>
          <p:cNvPicPr>
            <a:picLocks noChangeAspect="1"/>
          </p:cNvPicPr>
          <p:nvPr/>
        </p:nvPicPr>
        <p:blipFill>
          <a:blip r:embed="rId2"/>
          <a:stretch>
            <a:fillRect/>
          </a:stretch>
        </p:blipFill>
        <p:spPr>
          <a:xfrm>
            <a:off x="7967588" y="220572"/>
            <a:ext cx="1657139" cy="612701"/>
          </a:xfrm>
          <a:prstGeom prst="rect">
            <a:avLst/>
          </a:prstGeom>
          <a:ln w="76200">
            <a:noFill/>
          </a:ln>
        </p:spPr>
      </p:pic>
      <p:sp>
        <p:nvSpPr>
          <p:cNvPr id="5" name="ZoneTexte 4"/>
          <p:cNvSpPr txBox="1"/>
          <p:nvPr/>
        </p:nvSpPr>
        <p:spPr>
          <a:xfrm>
            <a:off x="5772085" y="2762658"/>
            <a:ext cx="3824655" cy="121828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ts val="2900"/>
              </a:lnSpc>
              <a:spcBef>
                <a:spcPts val="0"/>
              </a:spcBef>
              <a:spcAft>
                <a:spcPts val="0"/>
              </a:spcAft>
              <a:buClrTx/>
              <a:buSzTx/>
              <a:buFontTx/>
              <a:buNone/>
              <a:tabLst/>
            </a:pPr>
            <a:r>
              <a:rPr kumimoji="0" lang="fr-FR" sz="2400" b="1" i="0" u="none" strike="noStrike" cap="none" spc="0" normalizeH="0" baseline="0" dirty="0" smtClean="0">
                <a:ln>
                  <a:noFill/>
                </a:ln>
                <a:solidFill>
                  <a:schemeClr val="bg1"/>
                </a:solidFill>
                <a:effectLst/>
                <a:uFillTx/>
                <a:latin typeface="Aptos Narrow" panose="020B0004020202020204" pitchFamily="34" charset="0"/>
                <a:cs typeface="Calibri" panose="020F0502020204030204" pitchFamily="34" charset="0"/>
                <a:sym typeface="Helvetica Neue"/>
              </a:rPr>
              <a:t>2/3 de protéines végétales (céréale, légumineuse, </a:t>
            </a:r>
            <a:br>
              <a:rPr kumimoji="0" lang="fr-FR" sz="2400" b="1" i="0" u="none" strike="noStrike" cap="none" spc="0" normalizeH="0" baseline="0" dirty="0" smtClean="0">
                <a:ln>
                  <a:noFill/>
                </a:ln>
                <a:solidFill>
                  <a:schemeClr val="bg1"/>
                </a:solidFill>
                <a:effectLst/>
                <a:uFillTx/>
                <a:latin typeface="Aptos Narrow" panose="020B0004020202020204" pitchFamily="34" charset="0"/>
                <a:cs typeface="Calibri" panose="020F0502020204030204" pitchFamily="34" charset="0"/>
                <a:sym typeface="Helvetica Neue"/>
              </a:rPr>
            </a:br>
            <a:r>
              <a:rPr kumimoji="0" lang="fr-FR" sz="2400" b="1" i="0" u="none" strike="noStrike" cap="none" spc="0" normalizeH="0" baseline="0" dirty="0" smtClean="0">
                <a:ln>
                  <a:noFill/>
                </a:ln>
                <a:solidFill>
                  <a:schemeClr val="bg1"/>
                </a:solidFill>
                <a:effectLst/>
                <a:uFillTx/>
                <a:latin typeface="Aptos Narrow" panose="020B0004020202020204" pitchFamily="34" charset="0"/>
                <a:cs typeface="Calibri" panose="020F0502020204030204" pitchFamily="34" charset="0"/>
                <a:sym typeface="Helvetica Neue"/>
              </a:rPr>
              <a:t>fruit à coque)</a:t>
            </a:r>
            <a:endParaRPr kumimoji="0" lang="fr-FR" sz="2400" b="1" i="0" u="none" strike="noStrike" cap="none" spc="0" normalizeH="0" baseline="0" dirty="0">
              <a:ln>
                <a:noFill/>
              </a:ln>
              <a:solidFill>
                <a:schemeClr val="bg1"/>
              </a:solidFill>
              <a:effectLst/>
              <a:uFillTx/>
              <a:latin typeface="Aptos Narrow" panose="020B0004020202020204" pitchFamily="34" charset="0"/>
              <a:cs typeface="Calibri" panose="020F0502020204030204" pitchFamily="34" charset="0"/>
              <a:sym typeface="Helvetica Neue"/>
            </a:endParaRPr>
          </a:p>
        </p:txBody>
      </p:sp>
      <p:sp>
        <p:nvSpPr>
          <p:cNvPr id="6" name="ZoneTexte 5"/>
          <p:cNvSpPr txBox="1"/>
          <p:nvPr/>
        </p:nvSpPr>
        <p:spPr>
          <a:xfrm>
            <a:off x="174236" y="2948606"/>
            <a:ext cx="3921451" cy="8463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ts val="2900"/>
              </a:lnSpc>
              <a:spcBef>
                <a:spcPts val="0"/>
              </a:spcBef>
              <a:spcAft>
                <a:spcPts val="0"/>
              </a:spcAft>
              <a:buClrTx/>
              <a:buSzTx/>
              <a:buFontTx/>
              <a:buNone/>
              <a:tabLst/>
            </a:pPr>
            <a:r>
              <a:rPr kumimoji="0" lang="fr-FR" sz="2400" b="1" i="0" u="none" strike="noStrike" cap="none" spc="0" normalizeH="0" baseline="0" dirty="0" smtClean="0">
                <a:ln>
                  <a:noFill/>
                </a:ln>
                <a:solidFill>
                  <a:schemeClr val="bg1"/>
                </a:solidFill>
                <a:effectLst/>
                <a:uFillTx/>
                <a:latin typeface="Aptos Narrow" panose="020B0004020202020204" pitchFamily="34" charset="0"/>
                <a:cs typeface="Calibri" panose="020F0502020204030204" pitchFamily="34" charset="0"/>
                <a:sym typeface="Helvetica Neue"/>
              </a:rPr>
              <a:t>1/3 de protéines animales (viande, œuf, lait, poisson)</a:t>
            </a:r>
            <a:endParaRPr kumimoji="0" lang="fr-FR" sz="2400" b="1" i="0" u="none" strike="noStrike" cap="none" spc="0" normalizeH="0" baseline="0" dirty="0">
              <a:ln>
                <a:noFill/>
              </a:ln>
              <a:solidFill>
                <a:schemeClr val="bg1"/>
              </a:solidFill>
              <a:effectLst/>
              <a:uFillTx/>
              <a:latin typeface="Aptos Narrow" panose="020B0004020202020204" pitchFamily="34" charset="0"/>
              <a:cs typeface="Calibri" panose="020F0502020204030204" pitchFamily="34" charset="0"/>
              <a:sym typeface="Helvetica Neue"/>
            </a:endParaRPr>
          </a:p>
        </p:txBody>
      </p:sp>
      <p:pic>
        <p:nvPicPr>
          <p:cNvPr id="17" name="Image 16"/>
          <p:cNvPicPr>
            <a:picLocks noChangeAspect="1"/>
          </p:cNvPicPr>
          <p:nvPr/>
        </p:nvPicPr>
        <p:blipFill>
          <a:blip r:embed="rId3">
            <a:clrChange>
              <a:clrFrom>
                <a:srgbClr val="FFFFFF"/>
              </a:clrFrom>
              <a:clrTo>
                <a:srgbClr val="FFFFFF">
                  <a:alpha val="0"/>
                </a:srgbClr>
              </a:clrTo>
            </a:clrChange>
          </a:blip>
          <a:stretch>
            <a:fillRect/>
          </a:stretch>
        </p:blipFill>
        <p:spPr>
          <a:xfrm>
            <a:off x="3981653" y="2650514"/>
            <a:ext cx="1904467" cy="1867415"/>
          </a:xfrm>
          <a:prstGeom prst="rect">
            <a:avLst/>
          </a:prstGeom>
        </p:spPr>
      </p:pic>
    </p:spTree>
    <p:extLst>
      <p:ext uri="{BB962C8B-B14F-4D97-AF65-F5344CB8AC3E}">
        <p14:creationId xmlns:p14="http://schemas.microsoft.com/office/powerpoint/2010/main" val="916143194"/>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e 8"/>
          <p:cNvGrpSpPr/>
          <p:nvPr/>
        </p:nvGrpSpPr>
        <p:grpSpPr>
          <a:xfrm>
            <a:off x="317645" y="154852"/>
            <a:ext cx="9292927" cy="6575592"/>
            <a:chOff x="317645" y="154852"/>
            <a:chExt cx="9292927" cy="6575592"/>
          </a:xfrm>
        </p:grpSpPr>
        <p:sp>
          <p:nvSpPr>
            <p:cNvPr id="10" name="ZoneTexte 9"/>
            <p:cNvSpPr txBox="1"/>
            <p:nvPr/>
          </p:nvSpPr>
          <p:spPr>
            <a:xfrm>
              <a:off x="439449" y="154852"/>
              <a:ext cx="3851054" cy="523220"/>
            </a:xfrm>
            <a:prstGeom prst="rect">
              <a:avLst/>
            </a:prstGeom>
            <a:noFill/>
          </p:spPr>
          <p:txBody>
            <a:bodyPr wrap="none" rtlCol="0">
              <a:spAutoFit/>
            </a:bodyPr>
            <a:lstStyle/>
            <a:p>
              <a:r>
                <a:rPr lang="fr-FR" sz="2800" b="1" dirty="0" smtClean="0"/>
                <a:t>Véhicules intermédiaires</a:t>
              </a:r>
              <a:endParaRPr lang="fr-FR" sz="2800" b="1" dirty="0"/>
            </a:p>
          </p:txBody>
        </p:sp>
        <p:sp>
          <p:nvSpPr>
            <p:cNvPr id="11" name="Rectangle 10"/>
            <p:cNvSpPr/>
            <p:nvPr/>
          </p:nvSpPr>
          <p:spPr>
            <a:xfrm>
              <a:off x="7720803" y="1045230"/>
              <a:ext cx="1889769" cy="936000"/>
            </a:xfrm>
            <a:prstGeom prst="rect">
              <a:avLst/>
            </a:prstGeom>
            <a:solidFill>
              <a:schemeClr val="accent4">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2" name="Rectangle 11"/>
            <p:cNvSpPr/>
            <p:nvPr/>
          </p:nvSpPr>
          <p:spPr>
            <a:xfrm>
              <a:off x="3759795" y="5506444"/>
              <a:ext cx="1622669" cy="1224000"/>
            </a:xfrm>
            <a:prstGeom prst="rect">
              <a:avLst/>
            </a:prstGeom>
            <a:solidFill>
              <a:schemeClr val="accent4">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3" name="Rectangle 12"/>
            <p:cNvSpPr/>
            <p:nvPr/>
          </p:nvSpPr>
          <p:spPr>
            <a:xfrm>
              <a:off x="5800599" y="4662498"/>
              <a:ext cx="1570008" cy="972000"/>
            </a:xfrm>
            <a:prstGeom prst="rect">
              <a:avLst/>
            </a:prstGeom>
            <a:solidFill>
              <a:schemeClr val="accent1">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4" name="Rectangle 13"/>
            <p:cNvSpPr/>
            <p:nvPr/>
          </p:nvSpPr>
          <p:spPr>
            <a:xfrm>
              <a:off x="5793253" y="1031102"/>
              <a:ext cx="1570008" cy="3636000"/>
            </a:xfrm>
            <a:prstGeom prst="rect">
              <a:avLst/>
            </a:prstGeom>
            <a:solidFill>
              <a:schemeClr val="accent4">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5" name="Rectangle 14"/>
            <p:cNvSpPr/>
            <p:nvPr/>
          </p:nvSpPr>
          <p:spPr>
            <a:xfrm>
              <a:off x="3762464" y="4076638"/>
              <a:ext cx="1620000" cy="1080000"/>
            </a:xfrm>
            <a:prstGeom prst="rect">
              <a:avLst/>
            </a:prstGeom>
            <a:solidFill>
              <a:schemeClr val="accent1">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6" name="Rectangle 15"/>
            <p:cNvSpPr/>
            <p:nvPr/>
          </p:nvSpPr>
          <p:spPr>
            <a:xfrm>
              <a:off x="1774009" y="1009291"/>
              <a:ext cx="1620000" cy="5482238"/>
            </a:xfrm>
            <a:prstGeom prst="rect">
              <a:avLst/>
            </a:prstGeom>
            <a:solidFill>
              <a:schemeClr val="accent1">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7" name="Rectangle 16"/>
            <p:cNvSpPr/>
            <p:nvPr/>
          </p:nvSpPr>
          <p:spPr>
            <a:xfrm>
              <a:off x="3762464" y="1014882"/>
              <a:ext cx="1620000" cy="3060000"/>
            </a:xfrm>
            <a:prstGeom prst="rect">
              <a:avLst/>
            </a:prstGeom>
            <a:solidFill>
              <a:schemeClr val="accent4">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8" name="Rectangle 17"/>
            <p:cNvSpPr/>
            <p:nvPr/>
          </p:nvSpPr>
          <p:spPr>
            <a:xfrm>
              <a:off x="317645" y="1009291"/>
              <a:ext cx="1446731" cy="5482238"/>
            </a:xfrm>
            <a:prstGeom prst="rect">
              <a:avLst/>
            </a:prstGeom>
            <a:solidFill>
              <a:schemeClr val="accent4">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9" name="ZoneTexte 18"/>
            <p:cNvSpPr txBox="1"/>
            <p:nvPr/>
          </p:nvSpPr>
          <p:spPr>
            <a:xfrm>
              <a:off x="1297056" y="660612"/>
              <a:ext cx="1067920" cy="400110"/>
            </a:xfrm>
            <a:prstGeom prst="rect">
              <a:avLst/>
            </a:prstGeom>
            <a:noFill/>
          </p:spPr>
          <p:txBody>
            <a:bodyPr wrap="none" rtlCol="0">
              <a:spAutoFit/>
            </a:bodyPr>
            <a:lstStyle/>
            <a:p>
              <a:r>
                <a:rPr lang="fr-FR" sz="2000" b="1" dirty="0" smtClean="0">
                  <a:solidFill>
                    <a:schemeClr val="tx2"/>
                  </a:solidFill>
                </a:rPr>
                <a:t>25km/h</a:t>
              </a:r>
              <a:endParaRPr lang="fr-FR" sz="2000" b="1" dirty="0">
                <a:solidFill>
                  <a:schemeClr val="tx2"/>
                </a:solidFill>
              </a:endParaRPr>
            </a:p>
          </p:txBody>
        </p:sp>
        <p:pic>
          <p:nvPicPr>
            <p:cNvPr id="20" name="Image 19"/>
            <p:cNvPicPr>
              <a:picLocks noChangeAspect="1"/>
            </p:cNvPicPr>
            <p:nvPr/>
          </p:nvPicPr>
          <p:blipFill>
            <a:blip r:embed="rId2"/>
            <a:stretch>
              <a:fillRect/>
            </a:stretch>
          </p:blipFill>
          <p:spPr>
            <a:xfrm>
              <a:off x="410617" y="3296537"/>
              <a:ext cx="1214686" cy="987939"/>
            </a:xfrm>
            <a:prstGeom prst="rect">
              <a:avLst/>
            </a:prstGeom>
          </p:spPr>
        </p:pic>
        <p:pic>
          <p:nvPicPr>
            <p:cNvPr id="21" name="Image 20"/>
            <p:cNvPicPr>
              <a:picLocks noChangeAspect="1"/>
            </p:cNvPicPr>
            <p:nvPr/>
          </p:nvPicPr>
          <p:blipFill>
            <a:blip r:embed="rId3"/>
            <a:stretch>
              <a:fillRect/>
            </a:stretch>
          </p:blipFill>
          <p:spPr>
            <a:xfrm>
              <a:off x="427551" y="2084509"/>
              <a:ext cx="1214686" cy="1187080"/>
            </a:xfrm>
            <a:prstGeom prst="rect">
              <a:avLst/>
            </a:prstGeom>
          </p:spPr>
        </p:pic>
        <p:pic>
          <p:nvPicPr>
            <p:cNvPr id="22" name="Image 21"/>
            <p:cNvPicPr>
              <a:picLocks noChangeAspect="1"/>
            </p:cNvPicPr>
            <p:nvPr/>
          </p:nvPicPr>
          <p:blipFill>
            <a:blip r:embed="rId4"/>
            <a:stretch>
              <a:fillRect/>
            </a:stretch>
          </p:blipFill>
          <p:spPr>
            <a:xfrm>
              <a:off x="410617" y="4302152"/>
              <a:ext cx="1214686" cy="1117753"/>
            </a:xfrm>
            <a:prstGeom prst="rect">
              <a:avLst/>
            </a:prstGeom>
          </p:spPr>
        </p:pic>
        <p:pic>
          <p:nvPicPr>
            <p:cNvPr id="23" name="Image 22"/>
            <p:cNvPicPr>
              <a:picLocks noChangeAspect="1"/>
            </p:cNvPicPr>
            <p:nvPr/>
          </p:nvPicPr>
          <p:blipFill>
            <a:blip r:embed="rId5"/>
            <a:stretch>
              <a:fillRect/>
            </a:stretch>
          </p:blipFill>
          <p:spPr>
            <a:xfrm>
              <a:off x="410617" y="5430198"/>
              <a:ext cx="1231620" cy="910221"/>
            </a:xfrm>
            <a:prstGeom prst="rect">
              <a:avLst/>
            </a:prstGeom>
          </p:spPr>
        </p:pic>
        <p:pic>
          <p:nvPicPr>
            <p:cNvPr id="24" name="Image 23"/>
            <p:cNvPicPr>
              <a:picLocks noChangeAspect="1"/>
            </p:cNvPicPr>
            <p:nvPr/>
          </p:nvPicPr>
          <p:blipFill>
            <a:blip r:embed="rId6"/>
            <a:stretch>
              <a:fillRect/>
            </a:stretch>
          </p:blipFill>
          <p:spPr>
            <a:xfrm>
              <a:off x="438129" y="1124161"/>
              <a:ext cx="1204108" cy="967626"/>
            </a:xfrm>
            <a:prstGeom prst="rect">
              <a:avLst/>
            </a:prstGeom>
          </p:spPr>
        </p:pic>
        <p:sp>
          <p:nvSpPr>
            <p:cNvPr id="25" name="ZoneTexte 24"/>
            <p:cNvSpPr txBox="1"/>
            <p:nvPr/>
          </p:nvSpPr>
          <p:spPr>
            <a:xfrm>
              <a:off x="4009249" y="660612"/>
              <a:ext cx="1067920" cy="400110"/>
            </a:xfrm>
            <a:prstGeom prst="rect">
              <a:avLst/>
            </a:prstGeom>
            <a:noFill/>
          </p:spPr>
          <p:txBody>
            <a:bodyPr wrap="none" rtlCol="0">
              <a:spAutoFit/>
            </a:bodyPr>
            <a:lstStyle/>
            <a:p>
              <a:r>
                <a:rPr lang="fr-FR" sz="2000" b="1" dirty="0" smtClean="0">
                  <a:solidFill>
                    <a:schemeClr val="tx2"/>
                  </a:solidFill>
                </a:rPr>
                <a:t>45km/h</a:t>
              </a:r>
              <a:endParaRPr lang="fr-FR" sz="2000" b="1" dirty="0">
                <a:solidFill>
                  <a:schemeClr val="tx2"/>
                </a:solidFill>
              </a:endParaRPr>
            </a:p>
          </p:txBody>
        </p:sp>
        <p:pic>
          <p:nvPicPr>
            <p:cNvPr id="26" name="Image 25"/>
            <p:cNvPicPr>
              <a:picLocks noChangeAspect="1"/>
            </p:cNvPicPr>
            <p:nvPr/>
          </p:nvPicPr>
          <p:blipFill>
            <a:blip r:embed="rId7"/>
            <a:stretch>
              <a:fillRect/>
            </a:stretch>
          </p:blipFill>
          <p:spPr>
            <a:xfrm>
              <a:off x="3867954" y="1104069"/>
              <a:ext cx="1381467" cy="941559"/>
            </a:xfrm>
            <a:prstGeom prst="rect">
              <a:avLst/>
            </a:prstGeom>
          </p:spPr>
        </p:pic>
        <p:pic>
          <p:nvPicPr>
            <p:cNvPr id="27" name="Image 26"/>
            <p:cNvPicPr>
              <a:picLocks noChangeAspect="1"/>
            </p:cNvPicPr>
            <p:nvPr/>
          </p:nvPicPr>
          <p:blipFill>
            <a:blip r:embed="rId8"/>
            <a:stretch>
              <a:fillRect/>
            </a:stretch>
          </p:blipFill>
          <p:spPr>
            <a:xfrm>
              <a:off x="3867580" y="2997874"/>
              <a:ext cx="1398429" cy="1015156"/>
            </a:xfrm>
            <a:prstGeom prst="rect">
              <a:avLst/>
            </a:prstGeom>
          </p:spPr>
        </p:pic>
        <p:pic>
          <p:nvPicPr>
            <p:cNvPr id="28" name="Image 27"/>
            <p:cNvPicPr>
              <a:picLocks noChangeAspect="1"/>
            </p:cNvPicPr>
            <p:nvPr/>
          </p:nvPicPr>
          <p:blipFill>
            <a:blip r:embed="rId9"/>
            <a:stretch>
              <a:fillRect/>
            </a:stretch>
          </p:blipFill>
          <p:spPr>
            <a:xfrm>
              <a:off x="3867955" y="2091794"/>
              <a:ext cx="1398054" cy="906080"/>
            </a:xfrm>
            <a:prstGeom prst="rect">
              <a:avLst/>
            </a:prstGeom>
          </p:spPr>
        </p:pic>
        <p:pic>
          <p:nvPicPr>
            <p:cNvPr id="29" name="Image 28"/>
            <p:cNvPicPr>
              <a:picLocks noChangeAspect="1"/>
            </p:cNvPicPr>
            <p:nvPr/>
          </p:nvPicPr>
          <p:blipFill>
            <a:blip r:embed="rId10"/>
            <a:stretch>
              <a:fillRect/>
            </a:stretch>
          </p:blipFill>
          <p:spPr>
            <a:xfrm>
              <a:off x="4066991" y="5623740"/>
              <a:ext cx="1056810" cy="992068"/>
            </a:xfrm>
            <a:prstGeom prst="rect">
              <a:avLst/>
            </a:prstGeom>
          </p:spPr>
        </p:pic>
        <p:sp>
          <p:nvSpPr>
            <p:cNvPr id="30" name="ZoneTexte 29"/>
            <p:cNvSpPr txBox="1"/>
            <p:nvPr/>
          </p:nvSpPr>
          <p:spPr>
            <a:xfrm>
              <a:off x="4066991" y="5177669"/>
              <a:ext cx="1067920" cy="400110"/>
            </a:xfrm>
            <a:prstGeom prst="rect">
              <a:avLst/>
            </a:prstGeom>
            <a:noFill/>
          </p:spPr>
          <p:txBody>
            <a:bodyPr wrap="none" rtlCol="0">
              <a:spAutoFit/>
            </a:bodyPr>
            <a:lstStyle/>
            <a:p>
              <a:r>
                <a:rPr lang="fr-FR" sz="2000" b="1" dirty="0" smtClean="0">
                  <a:solidFill>
                    <a:schemeClr val="tx2"/>
                  </a:solidFill>
                </a:rPr>
                <a:t>60km/h</a:t>
              </a:r>
              <a:endParaRPr lang="fr-FR" sz="2000" b="1" dirty="0">
                <a:solidFill>
                  <a:schemeClr val="tx2"/>
                </a:solidFill>
              </a:endParaRPr>
            </a:p>
          </p:txBody>
        </p:sp>
        <p:sp>
          <p:nvSpPr>
            <p:cNvPr id="31" name="ZoneTexte 30"/>
            <p:cNvSpPr txBox="1"/>
            <p:nvPr/>
          </p:nvSpPr>
          <p:spPr>
            <a:xfrm>
              <a:off x="5843842" y="660612"/>
              <a:ext cx="1438214" cy="400110"/>
            </a:xfrm>
            <a:prstGeom prst="rect">
              <a:avLst/>
            </a:prstGeom>
            <a:noFill/>
          </p:spPr>
          <p:txBody>
            <a:bodyPr wrap="none" rtlCol="0">
              <a:spAutoFit/>
            </a:bodyPr>
            <a:lstStyle/>
            <a:p>
              <a:r>
                <a:rPr lang="fr-FR" sz="2000" b="1" dirty="0" smtClean="0">
                  <a:solidFill>
                    <a:schemeClr val="tx2"/>
                  </a:solidFill>
                </a:rPr>
                <a:t>80-90km/h</a:t>
              </a:r>
              <a:endParaRPr lang="fr-FR" sz="2000" b="1" dirty="0">
                <a:solidFill>
                  <a:schemeClr val="tx2"/>
                </a:solidFill>
              </a:endParaRPr>
            </a:p>
          </p:txBody>
        </p:sp>
        <p:pic>
          <p:nvPicPr>
            <p:cNvPr id="32" name="Image 31"/>
            <p:cNvPicPr>
              <a:picLocks noChangeAspect="1"/>
            </p:cNvPicPr>
            <p:nvPr/>
          </p:nvPicPr>
          <p:blipFill>
            <a:blip r:embed="rId11"/>
            <a:stretch>
              <a:fillRect/>
            </a:stretch>
          </p:blipFill>
          <p:spPr>
            <a:xfrm>
              <a:off x="5920334" y="1126793"/>
              <a:ext cx="1285231" cy="878241"/>
            </a:xfrm>
            <a:prstGeom prst="rect">
              <a:avLst/>
            </a:prstGeom>
          </p:spPr>
        </p:pic>
        <p:pic>
          <p:nvPicPr>
            <p:cNvPr id="33" name="Image 32"/>
            <p:cNvPicPr>
              <a:picLocks noChangeAspect="1"/>
            </p:cNvPicPr>
            <p:nvPr/>
          </p:nvPicPr>
          <p:blipFill>
            <a:blip r:embed="rId12"/>
            <a:stretch>
              <a:fillRect/>
            </a:stretch>
          </p:blipFill>
          <p:spPr>
            <a:xfrm>
              <a:off x="5929967" y="1994631"/>
              <a:ext cx="1270903" cy="1061578"/>
            </a:xfrm>
            <a:prstGeom prst="rect">
              <a:avLst/>
            </a:prstGeom>
          </p:spPr>
        </p:pic>
        <p:pic>
          <p:nvPicPr>
            <p:cNvPr id="34" name="Image 33"/>
            <p:cNvPicPr>
              <a:picLocks noChangeAspect="1"/>
            </p:cNvPicPr>
            <p:nvPr/>
          </p:nvPicPr>
          <p:blipFill>
            <a:blip r:embed="rId13"/>
            <a:stretch>
              <a:fillRect/>
            </a:stretch>
          </p:blipFill>
          <p:spPr>
            <a:xfrm>
              <a:off x="5929967" y="3056209"/>
              <a:ext cx="1272425" cy="612649"/>
            </a:xfrm>
            <a:prstGeom prst="rect">
              <a:avLst/>
            </a:prstGeom>
          </p:spPr>
        </p:pic>
        <p:pic>
          <p:nvPicPr>
            <p:cNvPr id="35" name="Image 34"/>
            <p:cNvPicPr>
              <a:picLocks noChangeAspect="1"/>
            </p:cNvPicPr>
            <p:nvPr/>
          </p:nvPicPr>
          <p:blipFill>
            <a:blip r:embed="rId14"/>
            <a:stretch>
              <a:fillRect/>
            </a:stretch>
          </p:blipFill>
          <p:spPr>
            <a:xfrm>
              <a:off x="5929967" y="3668858"/>
              <a:ext cx="1270903" cy="906142"/>
            </a:xfrm>
            <a:prstGeom prst="rect">
              <a:avLst/>
            </a:prstGeom>
          </p:spPr>
        </p:pic>
        <p:pic>
          <p:nvPicPr>
            <p:cNvPr id="36" name="Image 35"/>
            <p:cNvPicPr>
              <a:picLocks noChangeAspect="1"/>
            </p:cNvPicPr>
            <p:nvPr/>
          </p:nvPicPr>
          <p:blipFill>
            <a:blip r:embed="rId15"/>
            <a:stretch>
              <a:fillRect/>
            </a:stretch>
          </p:blipFill>
          <p:spPr>
            <a:xfrm>
              <a:off x="7802009" y="1126689"/>
              <a:ext cx="1704027" cy="768483"/>
            </a:xfrm>
            <a:prstGeom prst="rect">
              <a:avLst/>
            </a:prstGeom>
          </p:spPr>
        </p:pic>
        <p:sp>
          <p:nvSpPr>
            <p:cNvPr id="37" name="ZoneTexte 36"/>
            <p:cNvSpPr txBox="1"/>
            <p:nvPr/>
          </p:nvSpPr>
          <p:spPr>
            <a:xfrm>
              <a:off x="8048729" y="660612"/>
              <a:ext cx="1210588" cy="400110"/>
            </a:xfrm>
            <a:prstGeom prst="rect">
              <a:avLst/>
            </a:prstGeom>
            <a:noFill/>
          </p:spPr>
          <p:txBody>
            <a:bodyPr wrap="none" rtlCol="0">
              <a:spAutoFit/>
            </a:bodyPr>
            <a:lstStyle/>
            <a:p>
              <a:r>
                <a:rPr lang="fr-FR" sz="2000" b="1" dirty="0" smtClean="0">
                  <a:solidFill>
                    <a:schemeClr val="tx2"/>
                  </a:solidFill>
                </a:rPr>
                <a:t>110km/h</a:t>
              </a:r>
              <a:endParaRPr lang="fr-FR" sz="2000" b="1" dirty="0">
                <a:solidFill>
                  <a:schemeClr val="tx2"/>
                </a:solidFill>
              </a:endParaRPr>
            </a:p>
          </p:txBody>
        </p:sp>
        <p:pic>
          <p:nvPicPr>
            <p:cNvPr id="38" name="Image 37"/>
            <p:cNvPicPr>
              <a:picLocks noChangeAspect="1"/>
            </p:cNvPicPr>
            <p:nvPr/>
          </p:nvPicPr>
          <p:blipFill>
            <a:blip r:embed="rId16"/>
            <a:stretch>
              <a:fillRect/>
            </a:stretch>
          </p:blipFill>
          <p:spPr>
            <a:xfrm>
              <a:off x="1868228" y="1989227"/>
              <a:ext cx="1402902" cy="831994"/>
            </a:xfrm>
            <a:prstGeom prst="rect">
              <a:avLst/>
            </a:prstGeom>
          </p:spPr>
        </p:pic>
        <p:pic>
          <p:nvPicPr>
            <p:cNvPr id="39" name="Image 38"/>
            <p:cNvPicPr>
              <a:picLocks noChangeAspect="1"/>
            </p:cNvPicPr>
            <p:nvPr/>
          </p:nvPicPr>
          <p:blipFill>
            <a:blip r:embed="rId17"/>
            <a:stretch>
              <a:fillRect/>
            </a:stretch>
          </p:blipFill>
          <p:spPr>
            <a:xfrm>
              <a:off x="1868228" y="4082271"/>
              <a:ext cx="1404424" cy="1020715"/>
            </a:xfrm>
            <a:prstGeom prst="rect">
              <a:avLst/>
            </a:prstGeom>
          </p:spPr>
        </p:pic>
        <p:pic>
          <p:nvPicPr>
            <p:cNvPr id="40" name="Image 39"/>
            <p:cNvPicPr>
              <a:picLocks noChangeAspect="1"/>
            </p:cNvPicPr>
            <p:nvPr/>
          </p:nvPicPr>
          <p:blipFill>
            <a:blip r:embed="rId18"/>
            <a:stretch>
              <a:fillRect/>
            </a:stretch>
          </p:blipFill>
          <p:spPr>
            <a:xfrm>
              <a:off x="1868228" y="1144634"/>
              <a:ext cx="1418500" cy="709250"/>
            </a:xfrm>
            <a:prstGeom prst="rect">
              <a:avLst/>
            </a:prstGeom>
          </p:spPr>
        </p:pic>
        <p:pic>
          <p:nvPicPr>
            <p:cNvPr id="41" name="Image 40"/>
            <p:cNvPicPr>
              <a:picLocks noChangeAspect="1"/>
            </p:cNvPicPr>
            <p:nvPr/>
          </p:nvPicPr>
          <p:blipFill>
            <a:blip r:embed="rId19"/>
            <a:stretch>
              <a:fillRect/>
            </a:stretch>
          </p:blipFill>
          <p:spPr>
            <a:xfrm>
              <a:off x="1868228" y="5166425"/>
              <a:ext cx="1404424" cy="1183121"/>
            </a:xfrm>
            <a:prstGeom prst="rect">
              <a:avLst/>
            </a:prstGeom>
          </p:spPr>
        </p:pic>
        <p:pic>
          <p:nvPicPr>
            <p:cNvPr id="42" name="Image 41"/>
            <p:cNvPicPr>
              <a:picLocks noChangeAspect="1"/>
            </p:cNvPicPr>
            <p:nvPr/>
          </p:nvPicPr>
          <p:blipFill>
            <a:blip r:embed="rId20"/>
            <a:stretch>
              <a:fillRect/>
            </a:stretch>
          </p:blipFill>
          <p:spPr>
            <a:xfrm>
              <a:off x="1868228" y="2924989"/>
              <a:ext cx="1411571" cy="1053514"/>
            </a:xfrm>
            <a:prstGeom prst="rect">
              <a:avLst/>
            </a:prstGeom>
          </p:spPr>
        </p:pic>
        <p:pic>
          <p:nvPicPr>
            <p:cNvPr id="43" name="Image 42"/>
            <p:cNvPicPr>
              <a:picLocks noChangeAspect="1"/>
            </p:cNvPicPr>
            <p:nvPr/>
          </p:nvPicPr>
          <p:blipFill>
            <a:blip r:embed="rId21"/>
            <a:stretch>
              <a:fillRect/>
            </a:stretch>
          </p:blipFill>
          <p:spPr>
            <a:xfrm>
              <a:off x="3877317" y="4194633"/>
              <a:ext cx="1372105" cy="859007"/>
            </a:xfrm>
            <a:prstGeom prst="rect">
              <a:avLst/>
            </a:prstGeom>
          </p:spPr>
        </p:pic>
        <p:pic>
          <p:nvPicPr>
            <p:cNvPr id="44" name="Image 43"/>
            <p:cNvPicPr>
              <a:picLocks noChangeAspect="1"/>
            </p:cNvPicPr>
            <p:nvPr/>
          </p:nvPicPr>
          <p:blipFill>
            <a:blip r:embed="rId22"/>
            <a:stretch>
              <a:fillRect/>
            </a:stretch>
          </p:blipFill>
          <p:spPr>
            <a:xfrm>
              <a:off x="5929967" y="4784042"/>
              <a:ext cx="1305681" cy="721468"/>
            </a:xfrm>
            <a:prstGeom prst="rect">
              <a:avLst/>
            </a:prstGeom>
          </p:spPr>
        </p:pic>
      </p:grpSp>
    </p:spTree>
    <p:extLst>
      <p:ext uri="{BB962C8B-B14F-4D97-AF65-F5344CB8AC3E}">
        <p14:creationId xmlns:p14="http://schemas.microsoft.com/office/powerpoint/2010/main" val="2907806471"/>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0" y="1835864"/>
            <a:ext cx="9906000" cy="3700049"/>
          </a:xfrm>
          <a:prstGeom prst="rect">
            <a:avLst/>
          </a:prstGeom>
        </p:spPr>
      </p:pic>
      <p:sp>
        <p:nvSpPr>
          <p:cNvPr id="439" name="infrastructure urbaine + sociale"/>
          <p:cNvSpPr/>
          <p:nvPr/>
        </p:nvSpPr>
        <p:spPr>
          <a:xfrm>
            <a:off x="8620217" y="4380626"/>
            <a:ext cx="854372" cy="254830"/>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50" cap="all" dirty="0">
                <a:latin typeface="Arial Narrow" panose="020B0606020202030204" pitchFamily="34" charset="0"/>
              </a:rPr>
              <a:t>Biodiversité</a:t>
            </a:r>
            <a:endParaRPr sz="1050" cap="all" dirty="0">
              <a:latin typeface="Arial Narrow" panose="020B0606020202030204" pitchFamily="34" charset="0"/>
            </a:endParaRPr>
          </a:p>
        </p:txBody>
      </p:sp>
      <p:sp>
        <p:nvSpPr>
          <p:cNvPr id="24" name="infrastructure urbaine + sociale"/>
          <p:cNvSpPr/>
          <p:nvPr/>
        </p:nvSpPr>
        <p:spPr>
          <a:xfrm>
            <a:off x="66212" y="5535913"/>
            <a:ext cx="1000762" cy="245337"/>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t>Espace</a:t>
            </a:r>
            <a:r>
              <a:rPr lang="fr-FR" sz="1200" cap="all" dirty="0"/>
              <a:t> </a:t>
            </a:r>
            <a:r>
              <a:rPr lang="fr-FR" sz="1100" cap="all" dirty="0">
                <a:latin typeface="Arial Narrow" panose="020B0606020202030204" pitchFamily="34" charset="0"/>
              </a:rPr>
              <a:t>vert</a:t>
            </a:r>
            <a:endParaRPr sz="1100" cap="all" dirty="0">
              <a:latin typeface="Arial Narrow" panose="020B0606020202030204" pitchFamily="34" charset="0"/>
            </a:endParaRPr>
          </a:p>
        </p:txBody>
      </p:sp>
      <p:sp>
        <p:nvSpPr>
          <p:cNvPr id="25" name="infrastructure urbaine + sociale"/>
          <p:cNvSpPr/>
          <p:nvPr/>
        </p:nvSpPr>
        <p:spPr>
          <a:xfrm>
            <a:off x="7656322" y="3985135"/>
            <a:ext cx="369092" cy="192754"/>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latin typeface="Arial Narrow" panose="020B0606020202030204" pitchFamily="34" charset="0"/>
              </a:rPr>
              <a:t>Eau</a:t>
            </a:r>
            <a:endParaRPr sz="1100" cap="all" dirty="0">
              <a:latin typeface="Arial Narrow" panose="020B0606020202030204" pitchFamily="34" charset="0"/>
            </a:endParaRPr>
          </a:p>
        </p:txBody>
      </p:sp>
      <p:sp>
        <p:nvSpPr>
          <p:cNvPr id="26" name="infrastructure urbaine + sociale"/>
          <p:cNvSpPr/>
          <p:nvPr/>
        </p:nvSpPr>
        <p:spPr>
          <a:xfrm>
            <a:off x="9095981" y="3270045"/>
            <a:ext cx="539338" cy="211238"/>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latin typeface="Arial Narrow" panose="020B0606020202030204" pitchFamily="34" charset="0"/>
              </a:rPr>
              <a:t>Océan</a:t>
            </a:r>
            <a:endParaRPr sz="1100" cap="all" dirty="0">
              <a:latin typeface="Arial Narrow" panose="020B0606020202030204" pitchFamily="34" charset="0"/>
            </a:endParaRPr>
          </a:p>
        </p:txBody>
      </p:sp>
      <p:sp>
        <p:nvSpPr>
          <p:cNvPr id="27" name="infrastructure urbaine + sociale"/>
          <p:cNvSpPr/>
          <p:nvPr/>
        </p:nvSpPr>
        <p:spPr>
          <a:xfrm>
            <a:off x="7916842" y="2283289"/>
            <a:ext cx="543578" cy="201520"/>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latin typeface="Arial Narrow" panose="020B0606020202030204" pitchFamily="34" charset="0"/>
              </a:rPr>
              <a:t>Forêt</a:t>
            </a:r>
            <a:endParaRPr sz="1100" cap="all" dirty="0">
              <a:latin typeface="Arial Narrow" panose="020B0606020202030204" pitchFamily="34" charset="0"/>
            </a:endParaRPr>
          </a:p>
        </p:txBody>
      </p:sp>
      <p:sp>
        <p:nvSpPr>
          <p:cNvPr id="32" name="infrastructure urbaine + sociale"/>
          <p:cNvSpPr/>
          <p:nvPr/>
        </p:nvSpPr>
        <p:spPr>
          <a:xfrm>
            <a:off x="508584" y="1711213"/>
            <a:ext cx="379184" cy="258794"/>
          </a:xfrm>
          <a:prstGeom prst="rect">
            <a:avLst/>
          </a:prstGeom>
          <a:solidFill>
            <a:schemeClr val="accent3">
              <a:lumMod val="5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a:latin typeface="Arial Narrow" panose="020B0606020202030204" pitchFamily="34" charset="0"/>
              </a:rPr>
              <a:t>Air</a:t>
            </a:r>
            <a:endParaRPr sz="1100" cap="all" dirty="0">
              <a:latin typeface="Arial Narrow" panose="020B0606020202030204" pitchFamily="34" charset="0"/>
            </a:endParaRPr>
          </a:p>
        </p:txBody>
      </p:sp>
      <p:sp>
        <p:nvSpPr>
          <p:cNvPr id="34" name="ZoneTexte 33"/>
          <p:cNvSpPr txBox="1"/>
          <p:nvPr/>
        </p:nvSpPr>
        <p:spPr>
          <a:xfrm>
            <a:off x="375278" y="95569"/>
            <a:ext cx="8917506"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fr-FR" sz="3200" b="0" i="0" u="none" strike="noStrike" cap="none" spc="0" normalizeH="0" baseline="0" dirty="0" smtClean="0">
                <a:ln>
                  <a:noFill/>
                </a:ln>
                <a:solidFill>
                  <a:srgbClr val="000000"/>
                </a:solidFill>
                <a:effectLst/>
                <a:uFillTx/>
                <a:latin typeface="+mn-lt"/>
                <a:ea typeface="+mn-ea"/>
                <a:cs typeface="+mn-cs"/>
                <a:sym typeface="Helvetica Neue"/>
              </a:rPr>
              <a:t>Biodiversité, Forêt, Espace vert, Océan, Eau, Air</a:t>
            </a:r>
            <a:endParaRPr kumimoji="0" lang="fr-FR" sz="3200" b="0" i="0" u="none" strike="noStrike" cap="none" spc="0" normalizeH="0" baseline="0" dirty="0">
              <a:ln>
                <a:noFill/>
              </a:ln>
              <a:solidFill>
                <a:srgbClr val="000000"/>
              </a:solidFill>
              <a:effectLst/>
              <a:uFillTx/>
              <a:latin typeface="+mn-lt"/>
              <a:ea typeface="+mn-ea"/>
              <a:cs typeface="+mn-cs"/>
              <a:sym typeface="Helvetica Neue"/>
            </a:endParaRPr>
          </a:p>
        </p:txBody>
      </p:sp>
      <p:sp>
        <p:nvSpPr>
          <p:cNvPr id="12" name="Rectangle 11"/>
          <p:cNvSpPr/>
          <p:nvPr/>
        </p:nvSpPr>
        <p:spPr>
          <a:xfrm>
            <a:off x="9239534" y="6198741"/>
            <a:ext cx="395785" cy="379591"/>
          </a:xfrm>
          <a:prstGeom prst="rect">
            <a:avLst/>
          </a:prstGeom>
          <a:solidFill>
            <a:schemeClr val="bg2">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fr-FR" sz="1800" b="0" i="0" u="none" strike="noStrike" cap="none" spc="0" normalizeH="0" baseline="0" dirty="0" smtClean="0">
                <a:ln>
                  <a:noFill/>
                </a:ln>
                <a:solidFill>
                  <a:srgbClr val="FFFFFF"/>
                </a:solidFill>
                <a:effectLst/>
                <a:uFillTx/>
                <a:latin typeface="Helvetica Neue Medium"/>
                <a:ea typeface="Helvetica Neue Medium"/>
                <a:cs typeface="Helvetica Neue Medium"/>
                <a:sym typeface="Helvetica Neue Medium"/>
              </a:rPr>
              <a:t>2</a:t>
            </a:r>
            <a:endParaRPr kumimoji="0" lang="fr-FR" sz="18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673291632"/>
      </p:ext>
    </p:extLst>
  </p:cSld>
  <p:clrMapOvr>
    <a:masterClrMapping/>
  </p:clrMapOvr>
  <mc:AlternateContent xmlns:mc="http://schemas.openxmlformats.org/markup-compatibility/2006">
    <mc:Choice xmlns:p14="http://schemas.microsoft.com/office/powerpoint/2010/main" Requires="p14">
      <p:transition spd="slow" p14:dur="2000">
        <p:dissolve/>
      </p:transition>
    </mc:Choice>
    <mc:Fallback>
      <p:transition spd="slow">
        <p:dissolve/>
      </p:transition>
    </mc:Fallback>
  </mc:AlternateContent>
  <p:timing>
    <p:tnLst>
      <p:par>
        <p:cTn id="1" dur="indefinite" restart="never" fill="hold"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77065" y="658134"/>
            <a:ext cx="5055651" cy="61811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228600" lvl="5" indent="-228600" algn="l" defTabSz="2438338">
              <a:spcAft>
                <a:spcPts val="600"/>
              </a:spcAft>
              <a:buFont typeface="+mj-lt"/>
              <a:buAutoNum type="arabicPeriod"/>
            </a:pPr>
            <a:r>
              <a:rPr kumimoji="0" lang="fr-FR" sz="1200" b="0" i="0" u="none" strike="noStrike" cap="none" spc="0" normalizeH="0" baseline="0" dirty="0" smtClean="0">
                <a:ln>
                  <a:noFill/>
                </a:ln>
                <a:solidFill>
                  <a:srgbClr val="00B050"/>
                </a:solidFill>
                <a:effectLst/>
                <a:uFillTx/>
                <a:latin typeface="Arial Narrow" panose="020B0606020202030204" pitchFamily="34" charset="0"/>
                <a:sym typeface="Helvetica Neue"/>
              </a:rPr>
              <a:t>Poser la carte </a:t>
            </a:r>
            <a:r>
              <a:rPr kumimoji="0" lang="fr-FR" sz="1200" b="1" i="0" u="none" strike="noStrike" cap="none" spc="0" normalizeH="0" baseline="0" dirty="0" smtClean="0">
                <a:ln>
                  <a:noFill/>
                </a:ln>
                <a:solidFill>
                  <a:srgbClr val="00B050"/>
                </a:solidFill>
                <a:effectLst/>
                <a:uFillTx/>
                <a:latin typeface="Arial Narrow" panose="020B0606020202030204" pitchFamily="34" charset="0"/>
                <a:sym typeface="Helvetica Neue"/>
              </a:rPr>
              <a:t>Biodiversité</a:t>
            </a:r>
            <a:r>
              <a:rPr kumimoji="0" lang="fr-FR" sz="1200" b="0" i="0" u="none" strike="noStrike" cap="none" spc="0" normalizeH="0" baseline="0" dirty="0" smtClean="0">
                <a:ln>
                  <a:noFill/>
                </a:ln>
                <a:solidFill>
                  <a:srgbClr val="00B050"/>
                </a:solidFill>
                <a:effectLst/>
                <a:uFillTx/>
                <a:latin typeface="Arial Narrow" panose="020B0606020202030204" pitchFamily="34" charset="0"/>
                <a:sym typeface="Helvetica Neue"/>
              </a:rPr>
              <a:t>.</a:t>
            </a:r>
            <a:r>
              <a:rPr kumimoji="0" lang="fr-FR" sz="1200" b="0" i="0" u="none" strike="noStrike" cap="none" spc="0" normalizeH="0" dirty="0" smtClean="0">
                <a:ln>
                  <a:noFill/>
                </a:ln>
                <a:solidFill>
                  <a:srgbClr val="00B050"/>
                </a:solidFill>
                <a:effectLst/>
                <a:uFillTx/>
                <a:latin typeface="Arial Narrow" panose="020B0606020202030204" pitchFamily="34" charset="0"/>
                <a:sym typeface="Helvetica Neue"/>
              </a:rPr>
              <a:t> </a:t>
            </a:r>
            <a:br>
              <a:rPr kumimoji="0" lang="fr-FR" sz="1200" b="0" i="0" u="none" strike="noStrike" cap="none" spc="0" normalizeH="0" dirty="0" smtClean="0">
                <a:ln>
                  <a:noFill/>
                </a:ln>
                <a:solidFill>
                  <a:srgbClr val="00B050"/>
                </a:solidFill>
                <a:effectLst/>
                <a:uFillTx/>
                <a:latin typeface="Arial Narrow" panose="020B0606020202030204" pitchFamily="34" charset="0"/>
                <a:sym typeface="Helvetica Neue"/>
              </a:rPr>
            </a:br>
            <a:r>
              <a:rPr kumimoji="0" lang="fr-FR" sz="1200" b="0" i="1" u="none" strike="noStrike" cap="none" spc="0" normalizeH="0" dirty="0" smtClean="0">
                <a:ln>
                  <a:noFill/>
                </a:ln>
                <a:solidFill>
                  <a:srgbClr val="00B050"/>
                </a:solidFill>
                <a:effectLst/>
                <a:uFillTx/>
                <a:latin typeface="Arial Narrow" panose="020B0606020202030204" pitchFamily="34" charset="0"/>
                <a:sym typeface="Helvetica Neue"/>
              </a:rPr>
              <a:t>Si le jeu SOS Planète Terre n’a pas été fait en amont, </a:t>
            </a:r>
            <a:r>
              <a:rPr lang="fr-FR" sz="1200" i="1" dirty="0" smtClean="0">
                <a:solidFill>
                  <a:srgbClr val="00B050"/>
                </a:solidFill>
                <a:latin typeface="Arial Narrow" panose="020B0606020202030204" pitchFamily="34" charset="0"/>
              </a:rPr>
              <a:t>introduire le sujet comme cela. </a:t>
            </a:r>
            <a:r>
              <a:rPr kumimoji="0" lang="fr-FR" sz="1200" b="0" i="1" u="none" strike="noStrike" cap="none" spc="0" normalizeH="0" baseline="0" dirty="0" smtClean="0">
                <a:ln>
                  <a:noFill/>
                </a:ln>
                <a:solidFill>
                  <a:schemeClr val="bg1">
                    <a:lumMod val="65000"/>
                  </a:schemeClr>
                </a:solidFill>
                <a:effectLst/>
                <a:uFillTx/>
                <a:latin typeface="Arial Narrow" panose="020B0606020202030204" pitchFamily="34" charset="0"/>
                <a:sym typeface="Helvetica Neue"/>
              </a:rPr>
              <a:t>Actuellement on assiste à la 6</a:t>
            </a:r>
            <a:r>
              <a:rPr kumimoji="0" lang="fr-FR" sz="1200" b="0" i="1" u="none" strike="noStrike" cap="none" spc="0" normalizeH="0" baseline="30000" dirty="0" smtClean="0">
                <a:ln>
                  <a:noFill/>
                </a:ln>
                <a:solidFill>
                  <a:schemeClr val="bg1">
                    <a:lumMod val="65000"/>
                  </a:schemeClr>
                </a:solidFill>
                <a:effectLst/>
                <a:uFillTx/>
                <a:latin typeface="Arial Narrow" panose="020B0606020202030204" pitchFamily="34" charset="0"/>
                <a:sym typeface="Helvetica Neue"/>
              </a:rPr>
              <a:t>ème</a:t>
            </a:r>
            <a:r>
              <a:rPr kumimoji="0" lang="fr-FR" sz="1200" b="0" i="1" u="none" strike="noStrike" cap="none" spc="0" normalizeH="0" dirty="0" smtClean="0">
                <a:ln>
                  <a:noFill/>
                </a:ln>
                <a:solidFill>
                  <a:schemeClr val="bg1">
                    <a:lumMod val="65000"/>
                  </a:schemeClr>
                </a:solidFill>
                <a:effectLst/>
                <a:uFillTx/>
                <a:latin typeface="Arial Narrow" panose="020B0606020202030204" pitchFamily="34" charset="0"/>
                <a:sym typeface="Helvetica Neue"/>
              </a:rPr>
              <a:t> extinction du vivant. En 50 ans les populations de 32 000 espèces ont diminué de 73% et 75% de l’environnement terrestre et 40% de l’environnement marin, présentent des signes importants de dégradation.</a:t>
            </a:r>
            <a:br>
              <a:rPr kumimoji="0" lang="fr-FR" sz="1200" b="0" i="1" u="none" strike="noStrike" cap="none" spc="0" normalizeH="0" dirty="0" smtClean="0">
                <a:ln>
                  <a:noFill/>
                </a:ln>
                <a:solidFill>
                  <a:schemeClr val="bg1">
                    <a:lumMod val="65000"/>
                  </a:schemeClr>
                </a:solidFill>
                <a:effectLst/>
                <a:uFillTx/>
                <a:latin typeface="Arial Narrow" panose="020B0606020202030204" pitchFamily="34" charset="0"/>
                <a:sym typeface="Helvetica Neue"/>
              </a:rPr>
            </a:br>
            <a:r>
              <a:rPr kumimoji="0" lang="fr-FR" sz="1200" b="1" i="1" u="none" strike="noStrike" cap="none" spc="0" normalizeH="0" dirty="0" smtClean="0">
                <a:ln>
                  <a:noFill/>
                </a:ln>
                <a:solidFill>
                  <a:schemeClr val="bg1">
                    <a:lumMod val="65000"/>
                  </a:schemeClr>
                </a:solidFill>
                <a:effectLst/>
                <a:uFillTx/>
                <a:latin typeface="Arial Narrow" panose="020B0606020202030204" pitchFamily="34" charset="0"/>
                <a:sym typeface="Helvetica Neue"/>
              </a:rPr>
              <a:t>D’après vous, quelles sont les 5 causes de pertes de biodiversité ?</a:t>
            </a:r>
            <a:br>
              <a:rPr kumimoji="0" lang="fr-FR" sz="1200" b="1" i="1" u="none" strike="noStrike" cap="none" spc="0" normalizeH="0" dirty="0" smtClean="0">
                <a:ln>
                  <a:noFill/>
                </a:ln>
                <a:solidFill>
                  <a:schemeClr val="bg1">
                    <a:lumMod val="65000"/>
                  </a:schemeClr>
                </a:solidFill>
                <a:effectLst/>
                <a:uFillTx/>
                <a:latin typeface="Arial Narrow" panose="020B0606020202030204" pitchFamily="34" charset="0"/>
                <a:sym typeface="Helvetica Neue"/>
              </a:rPr>
            </a:br>
            <a:r>
              <a:rPr kumimoji="0" lang="fr-FR" sz="1200" b="1" i="1" u="none" strike="noStrike" cap="none" spc="0" normalizeH="0" dirty="0" smtClean="0">
                <a:ln>
                  <a:noFill/>
                </a:ln>
                <a:solidFill>
                  <a:schemeClr val="bg1">
                    <a:lumMod val="65000"/>
                  </a:schemeClr>
                </a:solidFill>
                <a:effectLst/>
                <a:uFillTx/>
                <a:latin typeface="Arial Narrow" panose="020B0606020202030204" pitchFamily="34" charset="0"/>
                <a:sym typeface="Helvetica Neue"/>
              </a:rPr>
              <a:t>N°1</a:t>
            </a:r>
            <a:r>
              <a:rPr kumimoji="0" lang="fr-FR" sz="1200" b="0" i="1" u="none" strike="noStrike" cap="none" spc="0" normalizeH="0" dirty="0" smtClean="0">
                <a:ln>
                  <a:noFill/>
                </a:ln>
                <a:solidFill>
                  <a:schemeClr val="bg1">
                    <a:lumMod val="65000"/>
                  </a:schemeClr>
                </a:solidFill>
                <a:effectLst/>
                <a:uFillTx/>
                <a:latin typeface="Arial Narrow" panose="020B0606020202030204" pitchFamily="34" charset="0"/>
                <a:sym typeface="Helvetica Neue"/>
              </a:rPr>
              <a:t> La destruction des habitats qui est due à 66% à l’élevage, 33% à l’agriculture, 1% à l’urbanisation</a:t>
            </a:r>
            <a:br>
              <a:rPr kumimoji="0" lang="fr-FR" sz="1200" b="0" i="1" u="none" strike="noStrike" cap="none" spc="0" normalizeH="0" dirty="0" smtClean="0">
                <a:ln>
                  <a:noFill/>
                </a:ln>
                <a:solidFill>
                  <a:schemeClr val="bg1">
                    <a:lumMod val="65000"/>
                  </a:schemeClr>
                </a:solidFill>
                <a:effectLst/>
                <a:uFillTx/>
                <a:latin typeface="Arial Narrow" panose="020B0606020202030204" pitchFamily="34" charset="0"/>
                <a:sym typeface="Helvetica Neue"/>
              </a:rPr>
            </a:br>
            <a:r>
              <a:rPr kumimoji="0" lang="fr-FR" sz="1200" b="1" i="1" u="none" strike="noStrike" cap="none" spc="0" normalizeH="0" dirty="0" smtClean="0">
                <a:ln>
                  <a:noFill/>
                </a:ln>
                <a:solidFill>
                  <a:schemeClr val="bg1">
                    <a:lumMod val="65000"/>
                  </a:schemeClr>
                </a:solidFill>
                <a:effectLst/>
                <a:uFillTx/>
                <a:latin typeface="Arial Narrow" panose="020B0606020202030204" pitchFamily="34" charset="0"/>
                <a:sym typeface="Helvetica Neue"/>
              </a:rPr>
              <a:t>N°2</a:t>
            </a:r>
            <a:r>
              <a:rPr kumimoji="0" lang="fr-FR" sz="1200" b="0" i="1" u="none" strike="noStrike" cap="none" spc="0" normalizeH="0" dirty="0" smtClean="0">
                <a:ln>
                  <a:noFill/>
                </a:ln>
                <a:solidFill>
                  <a:schemeClr val="bg1">
                    <a:lumMod val="65000"/>
                  </a:schemeClr>
                </a:solidFill>
                <a:effectLst/>
                <a:uFillTx/>
                <a:latin typeface="Arial Narrow" panose="020B0606020202030204" pitchFamily="34" charset="0"/>
                <a:sym typeface="Helvetica Neue"/>
              </a:rPr>
              <a:t> La surexploitation des ressources. Actuellement on est en train de vider les océans avec la pêche industrielle au chalut qui racle le fond des océans</a:t>
            </a:r>
            <a:br>
              <a:rPr kumimoji="0" lang="fr-FR" sz="1200" b="0" i="1" u="none" strike="noStrike" cap="none" spc="0" normalizeH="0" dirty="0" smtClean="0">
                <a:ln>
                  <a:noFill/>
                </a:ln>
                <a:solidFill>
                  <a:schemeClr val="bg1">
                    <a:lumMod val="65000"/>
                  </a:schemeClr>
                </a:solidFill>
                <a:effectLst/>
                <a:uFillTx/>
                <a:latin typeface="Arial Narrow" panose="020B0606020202030204" pitchFamily="34" charset="0"/>
                <a:sym typeface="Helvetica Neue"/>
              </a:rPr>
            </a:br>
            <a:r>
              <a:rPr kumimoji="0" lang="fr-FR" sz="1200" b="1" i="1" u="none" strike="noStrike" cap="none" spc="0" normalizeH="0" dirty="0" smtClean="0">
                <a:ln>
                  <a:noFill/>
                </a:ln>
                <a:solidFill>
                  <a:schemeClr val="bg1">
                    <a:lumMod val="65000"/>
                  </a:schemeClr>
                </a:solidFill>
                <a:effectLst/>
                <a:uFillTx/>
                <a:latin typeface="Arial Narrow" panose="020B0606020202030204" pitchFamily="34" charset="0"/>
                <a:sym typeface="Helvetica Neue"/>
              </a:rPr>
              <a:t>N°3</a:t>
            </a:r>
            <a:r>
              <a:rPr kumimoji="0" lang="fr-FR" sz="1200" b="0" i="1" u="none" strike="noStrike" cap="none" spc="0" normalizeH="0" dirty="0" smtClean="0">
                <a:ln>
                  <a:noFill/>
                </a:ln>
                <a:solidFill>
                  <a:schemeClr val="bg1">
                    <a:lumMod val="65000"/>
                  </a:schemeClr>
                </a:solidFill>
                <a:effectLst/>
                <a:uFillTx/>
                <a:latin typeface="Arial Narrow" panose="020B0606020202030204" pitchFamily="34" charset="0"/>
                <a:sym typeface="Helvetica Neue"/>
              </a:rPr>
              <a:t> Le changement climatique, qui pourrait devenir le facteur N°1 avec le réchauffement climatique futur</a:t>
            </a:r>
            <a:br>
              <a:rPr kumimoji="0" lang="fr-FR" sz="1200" b="0" i="1" u="none" strike="noStrike" cap="none" spc="0" normalizeH="0" dirty="0" smtClean="0">
                <a:ln>
                  <a:noFill/>
                </a:ln>
                <a:solidFill>
                  <a:schemeClr val="bg1">
                    <a:lumMod val="65000"/>
                  </a:schemeClr>
                </a:solidFill>
                <a:effectLst/>
                <a:uFillTx/>
                <a:latin typeface="Arial Narrow" panose="020B0606020202030204" pitchFamily="34" charset="0"/>
                <a:sym typeface="Helvetica Neue"/>
              </a:rPr>
            </a:br>
            <a:r>
              <a:rPr kumimoji="0" lang="fr-FR" sz="1200" b="1" i="1" u="none" strike="noStrike" cap="none" spc="0" normalizeH="0" dirty="0" smtClean="0">
                <a:ln>
                  <a:noFill/>
                </a:ln>
                <a:solidFill>
                  <a:schemeClr val="bg1">
                    <a:lumMod val="65000"/>
                  </a:schemeClr>
                </a:solidFill>
                <a:effectLst/>
                <a:uFillTx/>
                <a:latin typeface="Arial Narrow" panose="020B0606020202030204" pitchFamily="34" charset="0"/>
                <a:sym typeface="Helvetica Neue"/>
              </a:rPr>
              <a:t>N°4</a:t>
            </a:r>
            <a:r>
              <a:rPr kumimoji="0" lang="fr-FR" sz="1200" b="0" i="1" u="none" strike="noStrike" cap="none" spc="0" normalizeH="0" dirty="0" smtClean="0">
                <a:ln>
                  <a:noFill/>
                </a:ln>
                <a:solidFill>
                  <a:schemeClr val="bg1">
                    <a:lumMod val="65000"/>
                  </a:schemeClr>
                </a:solidFill>
                <a:effectLst/>
                <a:uFillTx/>
                <a:latin typeface="Arial Narrow" panose="020B0606020202030204" pitchFamily="34" charset="0"/>
                <a:sym typeface="Helvetica Neue"/>
              </a:rPr>
              <a:t> La pollution</a:t>
            </a:r>
            <a:br>
              <a:rPr kumimoji="0" lang="fr-FR" sz="1200" b="0" i="1" u="none" strike="noStrike" cap="none" spc="0" normalizeH="0" dirty="0" smtClean="0">
                <a:ln>
                  <a:noFill/>
                </a:ln>
                <a:solidFill>
                  <a:schemeClr val="bg1">
                    <a:lumMod val="65000"/>
                  </a:schemeClr>
                </a:solidFill>
                <a:effectLst/>
                <a:uFillTx/>
                <a:latin typeface="Arial Narrow" panose="020B0606020202030204" pitchFamily="34" charset="0"/>
                <a:sym typeface="Helvetica Neue"/>
              </a:rPr>
            </a:br>
            <a:r>
              <a:rPr kumimoji="0" lang="fr-FR" sz="1200" b="1" i="1" u="none" strike="noStrike" cap="none" spc="0" normalizeH="0" dirty="0" smtClean="0">
                <a:ln>
                  <a:noFill/>
                </a:ln>
                <a:solidFill>
                  <a:schemeClr val="bg1">
                    <a:lumMod val="65000"/>
                  </a:schemeClr>
                </a:solidFill>
                <a:effectLst/>
                <a:uFillTx/>
                <a:latin typeface="Arial Narrow" panose="020B0606020202030204" pitchFamily="34" charset="0"/>
                <a:sym typeface="Helvetica Neue"/>
              </a:rPr>
              <a:t>N°5</a:t>
            </a:r>
            <a:r>
              <a:rPr kumimoji="0" lang="fr-FR" sz="1200" b="0" i="1" u="none" strike="noStrike" cap="none" spc="0" normalizeH="0" dirty="0" smtClean="0">
                <a:ln>
                  <a:noFill/>
                </a:ln>
                <a:solidFill>
                  <a:schemeClr val="bg1">
                    <a:lumMod val="65000"/>
                  </a:schemeClr>
                </a:solidFill>
                <a:effectLst/>
                <a:uFillTx/>
                <a:latin typeface="Arial Narrow" panose="020B0606020202030204" pitchFamily="34" charset="0"/>
                <a:sym typeface="Helvetica Neue"/>
              </a:rPr>
              <a:t> Les espèces exotiques envahissantes</a:t>
            </a:r>
            <a:br>
              <a:rPr kumimoji="0" lang="fr-FR" sz="1200" b="0" i="1" u="none" strike="noStrike" cap="none" spc="0" normalizeH="0" dirty="0" smtClean="0">
                <a:ln>
                  <a:noFill/>
                </a:ln>
                <a:solidFill>
                  <a:schemeClr val="bg1">
                    <a:lumMod val="65000"/>
                  </a:schemeClr>
                </a:solidFill>
                <a:effectLst/>
                <a:uFillTx/>
                <a:latin typeface="Arial Narrow" panose="020B0606020202030204" pitchFamily="34" charset="0"/>
                <a:sym typeface="Helvetica Neue"/>
              </a:rPr>
            </a:br>
            <a:r>
              <a:rPr kumimoji="0" lang="fr-FR" sz="500" b="0" i="1" u="none" strike="noStrike" cap="none" spc="0" normalizeH="0" dirty="0" smtClean="0">
                <a:ln>
                  <a:noFill/>
                </a:ln>
                <a:solidFill>
                  <a:schemeClr val="bg1">
                    <a:lumMod val="65000"/>
                  </a:schemeClr>
                </a:solidFill>
                <a:effectLst/>
                <a:uFillTx/>
                <a:latin typeface="Arial Narrow" panose="020B0606020202030204" pitchFamily="34" charset="0"/>
                <a:sym typeface="Helvetica Neue"/>
              </a:rPr>
              <a:t/>
            </a:r>
            <a:br>
              <a:rPr kumimoji="0" lang="fr-FR" sz="500" b="0" i="1" u="none" strike="noStrike" cap="none" spc="0" normalizeH="0" dirty="0" smtClean="0">
                <a:ln>
                  <a:noFill/>
                </a:ln>
                <a:solidFill>
                  <a:schemeClr val="bg1">
                    <a:lumMod val="65000"/>
                  </a:schemeClr>
                </a:solidFill>
                <a:effectLst/>
                <a:uFillTx/>
                <a:latin typeface="Arial Narrow" panose="020B0606020202030204" pitchFamily="34" charset="0"/>
                <a:sym typeface="Helvetica Neue"/>
              </a:rPr>
            </a:br>
            <a:r>
              <a:rPr kumimoji="0" lang="fr-FR" sz="1200" b="1" i="0" u="none" strike="noStrike" cap="none" spc="0" normalizeH="0" dirty="0" smtClean="0">
                <a:ln>
                  <a:noFill/>
                </a:ln>
                <a:solidFill>
                  <a:schemeClr val="tx1"/>
                </a:solidFill>
                <a:effectLst/>
                <a:uFillTx/>
                <a:latin typeface="Arial Narrow" panose="020B0606020202030204" pitchFamily="34" charset="0"/>
                <a:sym typeface="Helvetica Neue"/>
              </a:rPr>
              <a:t>Quelles </a:t>
            </a:r>
            <a:r>
              <a:rPr kumimoji="0" lang="fr-FR" sz="1200" b="1" i="0" u="none" strike="noStrike" cap="none" spc="0" normalizeH="0" dirty="0" smtClean="0">
                <a:ln>
                  <a:noFill/>
                </a:ln>
                <a:solidFill>
                  <a:schemeClr val="tx1"/>
                </a:solidFill>
                <a:effectLst/>
                <a:uFillTx/>
                <a:latin typeface="Arial Narrow" panose="020B0606020202030204" pitchFamily="34" charset="0"/>
                <a:sym typeface="Helvetica Neue"/>
              </a:rPr>
              <a:t>sont les premières mesures à prendre pour préserver la biodiversité ? </a:t>
            </a:r>
            <a:r>
              <a:rPr lang="fr-FR" sz="1200" dirty="0" smtClean="0">
                <a:solidFill>
                  <a:srgbClr val="00B050"/>
                </a:solidFill>
                <a:latin typeface="Arial Narrow" panose="020B0606020202030204" pitchFamily="34" charset="0"/>
              </a:rPr>
              <a:t>Réponse : </a:t>
            </a:r>
            <a:r>
              <a:rPr lang="fr-FR" sz="1200" dirty="0" smtClean="0">
                <a:solidFill>
                  <a:schemeClr val="tx1"/>
                </a:solidFill>
                <a:latin typeface="Arial Narrow" panose="020B0606020202030204" pitchFamily="34" charset="0"/>
              </a:rPr>
              <a:t>manger moins de viande et de poissons et créer 30% de zones protégées</a:t>
            </a:r>
            <a:endParaRPr kumimoji="0" lang="fr-FR" sz="1200" b="0" i="0" u="none" strike="noStrike" cap="none" spc="0" normalizeH="0" baseline="0" dirty="0" smtClean="0">
              <a:ln>
                <a:noFill/>
              </a:ln>
              <a:solidFill>
                <a:schemeClr val="tx1"/>
              </a:solidFill>
              <a:effectLst/>
              <a:uFillTx/>
              <a:latin typeface="Arial Narrow" panose="020B0606020202030204" pitchFamily="34" charset="0"/>
              <a:sym typeface="Helvetica Neue"/>
            </a:endParaRPr>
          </a:p>
          <a:p>
            <a:pPr marR="0" algn="l" defTabSz="2438338" rtl="0" fontAlgn="auto" latinLnBrk="0" hangingPunct="0">
              <a:lnSpc>
                <a:spcPct val="100000"/>
              </a:lnSpc>
              <a:spcBef>
                <a:spcPts val="0"/>
              </a:spcBef>
              <a:spcAft>
                <a:spcPts val="600"/>
              </a:spcAft>
              <a:buClrTx/>
              <a:buSzTx/>
              <a:tabLst/>
            </a:pPr>
            <a:r>
              <a:rPr lang="fr-FR" sz="1200" b="1" dirty="0">
                <a:latin typeface="Arial Narrow" panose="020B0606020202030204" pitchFamily="34" charset="0"/>
              </a:rPr>
              <a:t> </a:t>
            </a:r>
            <a:r>
              <a:rPr lang="fr-FR" sz="1200" b="1" dirty="0" smtClean="0">
                <a:latin typeface="Arial Narrow" panose="020B0606020202030204" pitchFamily="34" charset="0"/>
              </a:rPr>
              <a:t>     </a:t>
            </a:r>
            <a:r>
              <a:rPr kumimoji="0" lang="fr-FR" sz="1200" b="1" i="0" u="none" strike="noStrike" cap="none" spc="0" normalizeH="0" baseline="0" dirty="0" smtClean="0">
                <a:ln>
                  <a:noFill/>
                </a:ln>
                <a:solidFill>
                  <a:srgbClr val="5E5E5E"/>
                </a:solidFill>
                <a:effectLst/>
                <a:uFillTx/>
                <a:latin typeface="Arial Narrow" panose="020B0606020202030204" pitchFamily="34" charset="0"/>
                <a:sym typeface="Helvetica Neue"/>
              </a:rPr>
              <a:t>Sur cette fresque qu’est-ce qui favorise la biodiversité</a:t>
            </a:r>
            <a:r>
              <a:rPr kumimoji="0" lang="fr-FR" sz="1200" b="0" i="0" u="none" strike="noStrike" cap="none" spc="0" normalizeH="0" baseline="0" dirty="0" smtClean="0">
                <a:ln>
                  <a:noFill/>
                </a:ln>
                <a:solidFill>
                  <a:srgbClr val="5E5E5E"/>
                </a:solidFill>
                <a:effectLst/>
                <a:uFillTx/>
                <a:latin typeface="Arial Narrow" panose="020B0606020202030204" pitchFamily="34" charset="0"/>
                <a:sym typeface="Helvetica Neue"/>
              </a:rPr>
              <a:t> ?</a:t>
            </a:r>
            <a:endParaRPr kumimoji="0" lang="fr-FR" sz="1200" b="0" i="0" u="none" strike="noStrike" cap="none" spc="0" normalizeH="0" dirty="0" smtClean="0">
              <a:ln>
                <a:noFill/>
              </a:ln>
              <a:solidFill>
                <a:srgbClr val="5E5E5E"/>
              </a:solidFill>
              <a:effectLst/>
              <a:uFillTx/>
              <a:latin typeface="Arial Narrow" panose="020B0606020202030204" pitchFamily="34" charset="0"/>
              <a:sym typeface="Helvetica Neue"/>
            </a:endParaRPr>
          </a:p>
          <a:p>
            <a:pPr marL="442913" marR="0" indent="-228600" algn="l" defTabSz="2438338" rtl="0" fontAlgn="auto" latinLnBrk="0" hangingPunct="0">
              <a:lnSpc>
                <a:spcPct val="100000"/>
              </a:lnSpc>
              <a:spcBef>
                <a:spcPts val="0"/>
              </a:spcBef>
              <a:spcAft>
                <a:spcPts val="600"/>
              </a:spcAft>
              <a:buClrTx/>
              <a:buSzTx/>
              <a:buFont typeface="Arial" panose="020B0604020202020204" pitchFamily="34" charset="0"/>
              <a:buChar char="•"/>
              <a:tabLst/>
            </a:pPr>
            <a:r>
              <a:rPr lang="fr-FR" sz="1200" dirty="0" smtClean="0">
                <a:latin typeface="Arial Narrow" panose="020B0606020202030204" pitchFamily="34" charset="0"/>
              </a:rPr>
              <a:t>Dans les </a:t>
            </a:r>
            <a:r>
              <a:rPr lang="fr-FR" sz="1200" b="1" dirty="0" smtClean="0">
                <a:latin typeface="Arial Narrow" panose="020B0606020202030204" pitchFamily="34" charset="0"/>
              </a:rPr>
              <a:t>Océans</a:t>
            </a:r>
            <a:r>
              <a:rPr lang="fr-FR" sz="1200" dirty="0" smtClean="0">
                <a:latin typeface="Arial Narrow" panose="020B0606020202030204" pitchFamily="34" charset="0"/>
              </a:rPr>
              <a:t> on développe une pêche durable, avec des quotas pour arrêter la surexploitation des poissons</a:t>
            </a:r>
          </a:p>
          <a:p>
            <a:pPr marL="442913" marR="0" indent="-228600" algn="l" defTabSz="2438338" rtl="0" fontAlgn="auto" latinLnBrk="0" hangingPunct="0">
              <a:lnSpc>
                <a:spcPct val="100000"/>
              </a:lnSpc>
              <a:spcBef>
                <a:spcPts val="0"/>
              </a:spcBef>
              <a:spcAft>
                <a:spcPts val="600"/>
              </a:spcAft>
              <a:buClrTx/>
              <a:buSzTx/>
              <a:buFont typeface="Arial" panose="020B0604020202020204" pitchFamily="34" charset="0"/>
              <a:buChar char="•"/>
              <a:tabLst/>
            </a:pPr>
            <a:r>
              <a:rPr lang="fr-FR" sz="1200" dirty="0" smtClean="0">
                <a:latin typeface="Arial Narrow" panose="020B0606020202030204" pitchFamily="34" charset="0"/>
              </a:rPr>
              <a:t>On développe l’agro écologie qui combine protection de la biodiversité et agriculture. On voit que sur cette ferme on a reconstitué les haies qui accueillent les auxiliaires qui vont réguler les ravageurs et maladies dans les cultures</a:t>
            </a:r>
          </a:p>
          <a:p>
            <a:pPr marL="442913" indent="-228600" algn="l" defTabSz="2438338">
              <a:spcAft>
                <a:spcPts val="600"/>
              </a:spcAft>
              <a:buFont typeface="Arial" panose="020B0604020202020204" pitchFamily="34" charset="0"/>
              <a:buChar char="•"/>
            </a:pPr>
            <a:r>
              <a:rPr lang="fr-FR" sz="1200" dirty="0" smtClean="0">
                <a:latin typeface="Arial Narrow" panose="020B0606020202030204" pitchFamily="34" charset="0"/>
              </a:rPr>
              <a:t>On développe </a:t>
            </a:r>
            <a:r>
              <a:rPr lang="fr-FR" sz="1200" dirty="0" smtClean="0">
                <a:latin typeface="Arial Narrow" panose="020B0606020202030204" pitchFamily="34" charset="0"/>
              </a:rPr>
              <a:t>des </a:t>
            </a:r>
            <a:r>
              <a:rPr lang="fr-FR" sz="1200" b="1" dirty="0">
                <a:latin typeface="Arial Narrow" panose="020B0606020202030204" pitchFamily="34" charset="0"/>
              </a:rPr>
              <a:t>F</a:t>
            </a:r>
            <a:r>
              <a:rPr lang="fr-FR" sz="1200" b="1" dirty="0" smtClean="0">
                <a:latin typeface="Arial Narrow" panose="020B0606020202030204" pitchFamily="34" charset="0"/>
              </a:rPr>
              <a:t>orêts </a:t>
            </a:r>
            <a:r>
              <a:rPr lang="fr-FR" sz="1200" dirty="0" smtClean="0">
                <a:latin typeface="Arial Narrow" panose="020B0606020202030204" pitchFamily="34" charset="0"/>
              </a:rPr>
              <a:t>diversifiées et on arrête les coupes rases. Dans le </a:t>
            </a:r>
            <a:r>
              <a:rPr lang="fr-FR" sz="1200" dirty="0">
                <a:latin typeface="Arial Narrow" panose="020B0606020202030204" pitchFamily="34" charset="0"/>
              </a:rPr>
              <a:t>documentaire « IKEA le seigneur des forêts » que vous trouverez sur YouTube, </a:t>
            </a:r>
            <a:r>
              <a:rPr lang="fr-FR" sz="1200" dirty="0" smtClean="0">
                <a:latin typeface="Arial Narrow" panose="020B0606020202030204" pitchFamily="34" charset="0"/>
              </a:rPr>
              <a:t>on voit </a:t>
            </a:r>
            <a:r>
              <a:rPr lang="fr-FR" sz="1200" dirty="0">
                <a:latin typeface="Arial Narrow" panose="020B0606020202030204" pitchFamily="34" charset="0"/>
              </a:rPr>
              <a:t>qu’avec le développement du </a:t>
            </a:r>
            <a:r>
              <a:rPr lang="fr-FR" sz="1200" dirty="0" err="1">
                <a:latin typeface="Arial Narrow" panose="020B0606020202030204" pitchFamily="34" charset="0"/>
              </a:rPr>
              <a:t>fast</a:t>
            </a:r>
            <a:r>
              <a:rPr lang="fr-FR" sz="1200" dirty="0">
                <a:latin typeface="Arial Narrow" panose="020B0606020202030204" pitchFamily="34" charset="0"/>
              </a:rPr>
              <a:t> ameublement on est en train de dévaster les forêts du monde entier.</a:t>
            </a:r>
          </a:p>
          <a:p>
            <a:pPr marL="442913" indent="-228600" algn="l" defTabSz="2438338">
              <a:spcAft>
                <a:spcPts val="600"/>
              </a:spcAft>
              <a:buFont typeface="Arial" panose="020B0604020202020204" pitchFamily="34" charset="0"/>
              <a:buChar char="•"/>
            </a:pPr>
            <a:r>
              <a:rPr lang="fr-FR" sz="1200" dirty="0" smtClean="0">
                <a:latin typeface="Arial Narrow" panose="020B0606020202030204" pitchFamily="34" charset="0"/>
              </a:rPr>
              <a:t>On développe </a:t>
            </a:r>
            <a:r>
              <a:rPr lang="fr-FR" sz="1200" dirty="0" smtClean="0">
                <a:latin typeface="Arial Narrow" panose="020B0606020202030204" pitchFamily="34" charset="0"/>
              </a:rPr>
              <a:t>des </a:t>
            </a:r>
            <a:r>
              <a:rPr lang="fr-FR" sz="1200" b="1" dirty="0">
                <a:latin typeface="Arial Narrow" panose="020B0606020202030204" pitchFamily="34" charset="0"/>
              </a:rPr>
              <a:t>E</a:t>
            </a:r>
            <a:r>
              <a:rPr lang="fr-FR" sz="1200" b="1" dirty="0" smtClean="0">
                <a:latin typeface="Arial Narrow" panose="020B0606020202030204" pitchFamily="34" charset="0"/>
              </a:rPr>
              <a:t>spaces verts </a:t>
            </a:r>
            <a:r>
              <a:rPr lang="fr-FR" sz="1200" dirty="0" smtClean="0">
                <a:latin typeface="Arial Narrow" panose="020B0606020202030204" pitchFamily="34" charset="0"/>
              </a:rPr>
              <a:t>en ville pour favoriser la biodiversité. Par exemple on favorise les plantes mellifères pour les pollinisateurs, dont </a:t>
            </a:r>
            <a:r>
              <a:rPr lang="fr-FR" sz="1200" dirty="0">
                <a:latin typeface="Arial Narrow" panose="020B0606020202030204" pitchFamily="34" charset="0"/>
              </a:rPr>
              <a:t>dépendent 80% des espèces </a:t>
            </a:r>
            <a:r>
              <a:rPr lang="fr-FR" sz="1200" dirty="0" smtClean="0">
                <a:latin typeface="Arial Narrow" panose="020B0606020202030204" pitchFamily="34" charset="0"/>
              </a:rPr>
              <a:t>végétales. On plante des arbres et des lianes qui nous préservent aussi des canicules.</a:t>
            </a:r>
            <a:endParaRPr lang="fr-FR" sz="1200" dirty="0">
              <a:latin typeface="Arial Narrow" panose="020B0606020202030204" pitchFamily="34" charset="0"/>
            </a:endParaRPr>
          </a:p>
        </p:txBody>
      </p:sp>
      <p:sp>
        <p:nvSpPr>
          <p:cNvPr id="8" name="ZoneTexte 7"/>
          <p:cNvSpPr txBox="1"/>
          <p:nvPr/>
        </p:nvSpPr>
        <p:spPr>
          <a:xfrm>
            <a:off x="5322498" y="269662"/>
            <a:ext cx="4408098" cy="262636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442913" indent="-228600" algn="l" defTabSz="2438338">
              <a:spcAft>
                <a:spcPts val="600"/>
              </a:spcAft>
              <a:buFont typeface="Arial" panose="020B0604020202020204" pitchFamily="34" charset="0"/>
              <a:buChar char="•"/>
            </a:pPr>
            <a:r>
              <a:rPr lang="fr-FR" sz="1200" dirty="0" smtClean="0">
                <a:latin typeface="Arial Narrow" panose="020B0606020202030204" pitchFamily="34" charset="0"/>
              </a:rPr>
              <a:t>Qui a trouvé la chauve souris ? Elle se cache dans l’arbre car elle n’aime pas l’éclairage public</a:t>
            </a:r>
            <a:r>
              <a:rPr lang="fr-FR" sz="1200" dirty="0">
                <a:latin typeface="Arial Narrow" panose="020B0606020202030204" pitchFamily="34" charset="0"/>
              </a:rPr>
              <a:t> </a:t>
            </a:r>
            <a:r>
              <a:rPr lang="fr-FR" sz="1200" dirty="0" smtClean="0">
                <a:latin typeface="Arial Narrow" panose="020B0606020202030204" pitchFamily="34" charset="0"/>
              </a:rPr>
              <a:t>et a besoin de </a:t>
            </a:r>
            <a:r>
              <a:rPr lang="fr-FR" sz="1200" dirty="0" smtClean="0">
                <a:latin typeface="Arial Narrow" panose="020B0606020202030204" pitchFamily="34" charset="0"/>
              </a:rPr>
              <a:t>trame noire. </a:t>
            </a:r>
            <a:r>
              <a:rPr lang="fr-FR" sz="1200" dirty="0" smtClean="0">
                <a:latin typeface="Arial Narrow" panose="020B0606020202030204" pitchFamily="34" charset="0"/>
              </a:rPr>
              <a:t>D’autres animaux ont besoin de trame verte ou de trame bleue. Ces trames écologiques sont essentielles pour leur permettre de se déplacer, se nourrir, se reproduire, hiberner.</a:t>
            </a:r>
          </a:p>
          <a:p>
            <a:pPr marL="228600" indent="-228600" algn="l" defTabSz="2438338">
              <a:spcAft>
                <a:spcPts val="600"/>
              </a:spcAft>
              <a:buFont typeface="+mj-lt"/>
              <a:buAutoNum type="arabicPeriod" startAt="2"/>
            </a:pPr>
            <a:r>
              <a:rPr kumimoji="0" lang="fr-FR" sz="1200" b="0" i="0" u="none" strike="noStrike" cap="none" spc="0" normalizeH="0" baseline="0" dirty="0" smtClean="0">
                <a:ln>
                  <a:noFill/>
                </a:ln>
                <a:solidFill>
                  <a:srgbClr val="5E5E5E"/>
                </a:solidFill>
                <a:effectLst/>
                <a:uFillTx/>
                <a:latin typeface="Arial Narrow" panose="020B0606020202030204" pitchFamily="34" charset="0"/>
                <a:sym typeface="Helvetica Neue"/>
              </a:rPr>
              <a:t>On </a:t>
            </a:r>
            <a:r>
              <a:rPr lang="fr-FR" sz="1200" dirty="0" smtClean="0">
                <a:latin typeface="Arial Narrow" panose="020B0606020202030204" pitchFamily="34" charset="0"/>
              </a:rPr>
              <a:t>préserve </a:t>
            </a:r>
            <a:r>
              <a:rPr kumimoji="0" lang="fr-FR" sz="1200" b="0" i="0" u="none" strike="noStrike" cap="none" spc="0" normalizeH="0" baseline="0" dirty="0" smtClean="0">
                <a:ln>
                  <a:noFill/>
                </a:ln>
                <a:solidFill>
                  <a:srgbClr val="5E5E5E"/>
                </a:solidFill>
                <a:effectLst/>
                <a:uFillTx/>
                <a:latin typeface="Arial Narrow" panose="020B0606020202030204" pitchFamily="34" charset="0"/>
                <a:sym typeface="Helvetica Neue"/>
              </a:rPr>
              <a:t>la ressource en </a:t>
            </a:r>
            <a:r>
              <a:rPr kumimoji="0" lang="fr-FR" sz="1200" b="1" i="0" u="none" strike="noStrike" cap="none" spc="0" normalizeH="0" baseline="0" dirty="0" smtClean="0">
                <a:ln>
                  <a:noFill/>
                </a:ln>
                <a:solidFill>
                  <a:srgbClr val="5E5E5E"/>
                </a:solidFill>
                <a:effectLst/>
                <a:uFillTx/>
                <a:latin typeface="Arial Narrow" panose="020B0606020202030204" pitchFamily="34" charset="0"/>
                <a:sym typeface="Helvetica Neue"/>
              </a:rPr>
              <a:t>Eau</a:t>
            </a:r>
            <a:r>
              <a:rPr kumimoji="0" lang="fr-FR" sz="1200" b="0" i="0" u="none" strike="noStrike" cap="none" spc="0" normalizeH="0" baseline="0" dirty="0" smtClean="0">
                <a:ln>
                  <a:noFill/>
                </a:ln>
                <a:solidFill>
                  <a:srgbClr val="5E5E5E"/>
                </a:solidFill>
                <a:effectLst/>
                <a:uFillTx/>
                <a:latin typeface="Arial Narrow" panose="020B0606020202030204" pitchFamily="34" charset="0"/>
                <a:sym typeface="Helvetica Neue"/>
              </a:rPr>
              <a:t>, les zones humides, les cours d’eau </a:t>
            </a:r>
            <a:r>
              <a:rPr lang="fr-FR" sz="1200" dirty="0">
                <a:latin typeface="Arial Narrow" panose="020B0606020202030204" pitchFamily="34" charset="0"/>
              </a:rPr>
              <a:t>: </a:t>
            </a:r>
            <a:r>
              <a:rPr lang="fr-FR" sz="1200" dirty="0" smtClean="0">
                <a:latin typeface="Arial Narrow" panose="020B0606020202030204" pitchFamily="34" charset="0"/>
              </a:rPr>
              <a:t>on adapte </a:t>
            </a:r>
            <a:r>
              <a:rPr lang="fr-FR" sz="1200" dirty="0">
                <a:latin typeface="Arial Narrow" panose="020B0606020202030204" pitchFamily="34" charset="0"/>
              </a:rPr>
              <a:t>les cultures à la </a:t>
            </a:r>
            <a:r>
              <a:rPr lang="fr-FR" sz="1200" dirty="0" smtClean="0">
                <a:latin typeface="Arial Narrow" panose="020B0606020202030204" pitchFamily="34" charset="0"/>
              </a:rPr>
              <a:t>sécheresse</a:t>
            </a:r>
            <a:r>
              <a:rPr lang="fr-FR" sz="1200" dirty="0">
                <a:latin typeface="Arial Narrow" panose="020B0606020202030204" pitchFamily="34" charset="0"/>
              </a:rPr>
              <a:t>, on économise l’eau potable, on rénove les réseaux pour limiter les fuites.</a:t>
            </a:r>
            <a:endParaRPr kumimoji="0" lang="fr-FR" sz="1200" b="0" i="0" u="none" strike="noStrike" cap="none" spc="0" normalizeH="0" baseline="0" dirty="0" smtClean="0">
              <a:ln>
                <a:noFill/>
              </a:ln>
              <a:solidFill>
                <a:srgbClr val="5E5E5E"/>
              </a:solidFill>
              <a:effectLst/>
              <a:uFillTx/>
              <a:latin typeface="Arial Narrow" panose="020B0606020202030204" pitchFamily="34" charset="0"/>
              <a:sym typeface="Helvetica Neue"/>
            </a:endParaRPr>
          </a:p>
          <a:p>
            <a:pPr marL="228600" marR="0" indent="-228600" algn="l" defTabSz="2438338" rtl="0" fontAlgn="auto" latinLnBrk="0" hangingPunct="0">
              <a:lnSpc>
                <a:spcPct val="100000"/>
              </a:lnSpc>
              <a:spcBef>
                <a:spcPts val="0"/>
              </a:spcBef>
              <a:spcAft>
                <a:spcPts val="600"/>
              </a:spcAft>
              <a:buClrTx/>
              <a:buSzTx/>
              <a:buFont typeface="+mj-lt"/>
              <a:buAutoNum type="arabicPeriod" startAt="3"/>
              <a:tabLst/>
            </a:pPr>
            <a:r>
              <a:rPr lang="fr-FR" sz="1200" dirty="0" smtClean="0">
                <a:latin typeface="Arial Narrow" panose="020B0606020202030204" pitchFamily="34" charset="0"/>
              </a:rPr>
              <a:t>Développer la végétation permet aussi d’améliorer la qualité de l’</a:t>
            </a:r>
            <a:r>
              <a:rPr lang="fr-FR" sz="1200" b="1" dirty="0" smtClean="0">
                <a:latin typeface="Arial Narrow" panose="020B0606020202030204" pitchFamily="34" charset="0"/>
              </a:rPr>
              <a:t>Air</a:t>
            </a:r>
            <a:r>
              <a:rPr lang="fr-FR" sz="1200" dirty="0" smtClean="0">
                <a:latin typeface="Arial Narrow" panose="020B0606020202030204" pitchFamily="34" charset="0"/>
              </a:rPr>
              <a:t> qui provoque chaque année 49 000 décès prématurés en France</a:t>
            </a:r>
          </a:p>
          <a:p>
            <a:pPr marL="442913" marR="0" indent="-228600" algn="l" defTabSz="2438338" rtl="0" fontAlgn="auto" latinLnBrk="0" hangingPunct="0">
              <a:lnSpc>
                <a:spcPct val="100000"/>
              </a:lnSpc>
              <a:spcBef>
                <a:spcPts val="0"/>
              </a:spcBef>
              <a:spcAft>
                <a:spcPts val="600"/>
              </a:spcAft>
              <a:buClrTx/>
              <a:buSzTx/>
              <a:buFont typeface="Arial" panose="020B0604020202020204" pitchFamily="34" charset="0"/>
              <a:buChar char="•"/>
              <a:tabLst/>
            </a:pPr>
            <a:endParaRPr lang="fr-FR" sz="1200" dirty="0">
              <a:latin typeface="Arial Narrow" panose="020B0606020202030204" pitchFamily="34" charset="0"/>
            </a:endParaRPr>
          </a:p>
          <a:p>
            <a:pPr marL="228600" indent="-228600" algn="l" defTabSz="2438338">
              <a:buFont typeface="+mj-lt"/>
              <a:buAutoNum type="arabicPeriod"/>
            </a:pPr>
            <a:endParaRPr kumimoji="0" lang="fr-FR" sz="1200" b="0" i="0" u="none" strike="noStrike" cap="none" spc="0" normalizeH="0" baseline="0" dirty="0">
              <a:ln>
                <a:noFill/>
              </a:ln>
              <a:solidFill>
                <a:srgbClr val="5E5E5E"/>
              </a:solidFill>
              <a:effectLst/>
              <a:uFillTx/>
              <a:latin typeface="Arial Narrow" panose="020B0606020202030204" pitchFamily="34" charset="0"/>
              <a:sym typeface="Helvetica Neue"/>
            </a:endParaRPr>
          </a:p>
        </p:txBody>
      </p:sp>
      <p:sp>
        <p:nvSpPr>
          <p:cNvPr id="10" name="Rectangle 9"/>
          <p:cNvSpPr/>
          <p:nvPr/>
        </p:nvSpPr>
        <p:spPr>
          <a:xfrm>
            <a:off x="1083339" y="4106085"/>
            <a:ext cx="46800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1" name="Rectangle 10"/>
          <p:cNvSpPr/>
          <p:nvPr/>
        </p:nvSpPr>
        <p:spPr>
          <a:xfrm>
            <a:off x="1173339" y="760860"/>
            <a:ext cx="75600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2" name="Rectangle 11"/>
          <p:cNvSpPr/>
          <p:nvPr/>
        </p:nvSpPr>
        <p:spPr>
          <a:xfrm>
            <a:off x="1603095" y="5162417"/>
            <a:ext cx="39600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3" name="Rectangle 12"/>
          <p:cNvSpPr/>
          <p:nvPr/>
        </p:nvSpPr>
        <p:spPr>
          <a:xfrm>
            <a:off x="1594469" y="5951627"/>
            <a:ext cx="90000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4" name="Rectangle 13"/>
          <p:cNvSpPr/>
          <p:nvPr/>
        </p:nvSpPr>
        <p:spPr>
          <a:xfrm>
            <a:off x="7183010" y="1321479"/>
            <a:ext cx="25200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5" name="Rectangle 14"/>
          <p:cNvSpPr/>
          <p:nvPr/>
        </p:nvSpPr>
        <p:spPr>
          <a:xfrm>
            <a:off x="9197854" y="1946814"/>
            <a:ext cx="18000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7" name="ZoneTexte 16"/>
          <p:cNvSpPr txBox="1"/>
          <p:nvPr/>
        </p:nvSpPr>
        <p:spPr>
          <a:xfrm>
            <a:off x="5557068" y="2642106"/>
            <a:ext cx="4077828" cy="923330"/>
          </a:xfrm>
          <a:prstGeom prst="rect">
            <a:avLst/>
          </a:prstGeom>
          <a:solidFill>
            <a:schemeClr val="bg1">
              <a:lumMod val="75000"/>
            </a:schemeClr>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BIODIVERSITÉ</a:t>
            </a:r>
            <a:endParaRPr lang="fr-FR" sz="5400" kern="1200" dirty="0">
              <a:solidFill>
                <a:prstClr val="white"/>
              </a:solidFill>
              <a:latin typeface="Calibri" panose="020F0502020204030204"/>
            </a:endParaRPr>
          </a:p>
        </p:txBody>
      </p:sp>
      <p:sp>
        <p:nvSpPr>
          <p:cNvPr id="18" name="ZoneTexte 17"/>
          <p:cNvSpPr txBox="1"/>
          <p:nvPr/>
        </p:nvSpPr>
        <p:spPr>
          <a:xfrm>
            <a:off x="5557068" y="4719617"/>
            <a:ext cx="1281027" cy="923330"/>
          </a:xfrm>
          <a:prstGeom prst="rect">
            <a:avLst/>
          </a:prstGeom>
          <a:solidFill>
            <a:schemeClr val="bg1">
              <a:lumMod val="75000"/>
            </a:schemeClr>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AIR</a:t>
            </a:r>
            <a:endParaRPr lang="fr-FR" sz="5400" kern="1200" dirty="0">
              <a:solidFill>
                <a:prstClr val="white"/>
              </a:solidFill>
              <a:latin typeface="Calibri" panose="020F0502020204030204"/>
            </a:endParaRPr>
          </a:p>
        </p:txBody>
      </p:sp>
      <p:sp>
        <p:nvSpPr>
          <p:cNvPr id="19" name="ZoneTexte 18"/>
          <p:cNvSpPr txBox="1"/>
          <p:nvPr/>
        </p:nvSpPr>
        <p:spPr>
          <a:xfrm>
            <a:off x="8037583" y="5736687"/>
            <a:ext cx="1584722" cy="923330"/>
          </a:xfrm>
          <a:prstGeom prst="rect">
            <a:avLst/>
          </a:prstGeom>
          <a:solidFill>
            <a:schemeClr val="bg1">
              <a:lumMod val="75000"/>
            </a:schemeClr>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EAU</a:t>
            </a:r>
            <a:endParaRPr lang="fr-FR" sz="5400" kern="1200" dirty="0">
              <a:solidFill>
                <a:prstClr val="white"/>
              </a:solidFill>
              <a:latin typeface="Calibri" panose="020F0502020204030204"/>
            </a:endParaRPr>
          </a:p>
        </p:txBody>
      </p:sp>
      <p:sp>
        <p:nvSpPr>
          <p:cNvPr id="20" name="ZoneTexte 19"/>
          <p:cNvSpPr txBox="1"/>
          <p:nvPr/>
        </p:nvSpPr>
        <p:spPr>
          <a:xfrm>
            <a:off x="5557068" y="3666524"/>
            <a:ext cx="3866559" cy="923330"/>
          </a:xfrm>
          <a:prstGeom prst="rect">
            <a:avLst/>
          </a:prstGeom>
          <a:solidFill>
            <a:schemeClr val="bg1">
              <a:lumMod val="75000"/>
            </a:schemeClr>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ESPACE VERT</a:t>
            </a:r>
            <a:endParaRPr lang="fr-FR" sz="5400" kern="1200" dirty="0">
              <a:solidFill>
                <a:prstClr val="white"/>
              </a:solidFill>
              <a:latin typeface="Calibri" panose="020F0502020204030204"/>
            </a:endParaRPr>
          </a:p>
        </p:txBody>
      </p:sp>
      <p:sp>
        <p:nvSpPr>
          <p:cNvPr id="21" name="ZoneTexte 20"/>
          <p:cNvSpPr txBox="1"/>
          <p:nvPr/>
        </p:nvSpPr>
        <p:spPr>
          <a:xfrm>
            <a:off x="6980758" y="4712269"/>
            <a:ext cx="2596752" cy="923330"/>
          </a:xfrm>
          <a:prstGeom prst="rect">
            <a:avLst/>
          </a:prstGeom>
          <a:solidFill>
            <a:schemeClr val="bg1">
              <a:lumMod val="75000"/>
            </a:schemeClr>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FORÊTS</a:t>
            </a:r>
            <a:endParaRPr lang="fr-FR" sz="5400" kern="1200" dirty="0">
              <a:solidFill>
                <a:prstClr val="white"/>
              </a:solidFill>
              <a:latin typeface="Calibri" panose="020F0502020204030204"/>
            </a:endParaRPr>
          </a:p>
        </p:txBody>
      </p:sp>
      <p:sp>
        <p:nvSpPr>
          <p:cNvPr id="22" name="ZoneTexte 21"/>
          <p:cNvSpPr txBox="1"/>
          <p:nvPr/>
        </p:nvSpPr>
        <p:spPr>
          <a:xfrm>
            <a:off x="5557068" y="5734635"/>
            <a:ext cx="2345152" cy="923330"/>
          </a:xfrm>
          <a:prstGeom prst="rect">
            <a:avLst/>
          </a:prstGeom>
          <a:solidFill>
            <a:schemeClr val="bg1">
              <a:lumMod val="75000"/>
            </a:schemeClr>
          </a:solidFill>
          <a:ln>
            <a:noFill/>
          </a:ln>
        </p:spPr>
        <p:txBody>
          <a:bodyPr wrap="square" rtlCol="0">
            <a:spAutoFit/>
          </a:bodyPr>
          <a:lstStyle/>
          <a:p>
            <a:pPr defTabSz="457200" hangingPunct="1"/>
            <a:r>
              <a:rPr lang="fr-FR" sz="5400" kern="1200" dirty="0" smtClean="0">
                <a:solidFill>
                  <a:prstClr val="white"/>
                </a:solidFill>
                <a:latin typeface="Calibri" panose="020F0502020204030204"/>
              </a:rPr>
              <a:t>OCÉAN</a:t>
            </a:r>
            <a:endParaRPr lang="fr-FR" sz="5400" kern="1200" dirty="0">
              <a:solidFill>
                <a:prstClr val="white"/>
              </a:solidFill>
              <a:latin typeface="Calibri" panose="020F0502020204030204"/>
            </a:endParaRPr>
          </a:p>
        </p:txBody>
      </p:sp>
      <p:sp>
        <p:nvSpPr>
          <p:cNvPr id="23" name="infrastructure urbaine + sociale"/>
          <p:cNvSpPr/>
          <p:nvPr/>
        </p:nvSpPr>
        <p:spPr>
          <a:xfrm>
            <a:off x="102782" y="74428"/>
            <a:ext cx="2714026" cy="515938"/>
          </a:xfrm>
          <a:prstGeom prst="rect">
            <a:avLst/>
          </a:prstGeom>
          <a:solidFill>
            <a:schemeClr val="accent5">
              <a:hueOff val="-82419"/>
              <a:satOff val="-9513"/>
              <a:lumOff val="-16343"/>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300" dirty="0" smtClean="0"/>
              <a:t>Préserver la biodiversité</a:t>
            </a:r>
            <a:endParaRPr sz="1300" dirty="0"/>
          </a:p>
        </p:txBody>
      </p:sp>
    </p:spTree>
    <p:extLst>
      <p:ext uri="{BB962C8B-B14F-4D97-AF65-F5344CB8AC3E}">
        <p14:creationId xmlns:p14="http://schemas.microsoft.com/office/powerpoint/2010/main" val="608854909"/>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0" y="1281112"/>
            <a:ext cx="9906000" cy="4152051"/>
          </a:xfrm>
          <a:prstGeom prst="rect">
            <a:avLst/>
          </a:prstGeom>
        </p:spPr>
      </p:pic>
      <p:sp>
        <p:nvSpPr>
          <p:cNvPr id="38" name="infrastructure urbaine + sociale"/>
          <p:cNvSpPr/>
          <p:nvPr/>
        </p:nvSpPr>
        <p:spPr>
          <a:xfrm>
            <a:off x="7105055" y="1891262"/>
            <a:ext cx="1397883" cy="411207"/>
          </a:xfrm>
          <a:prstGeom prst="rect">
            <a:avLst/>
          </a:prstGeom>
          <a:solidFill>
            <a:schemeClr val="accent3">
              <a:lumMod val="50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100" cap="all" dirty="0" smtClean="0">
                <a:latin typeface="Arial Narrow" panose="020B0606020202030204" pitchFamily="34" charset="0"/>
              </a:rPr>
              <a:t>Agriculture </a:t>
            </a:r>
            <a:br>
              <a:rPr lang="fr-FR" sz="1100" cap="all" dirty="0" smtClean="0">
                <a:latin typeface="Arial Narrow" panose="020B0606020202030204" pitchFamily="34" charset="0"/>
              </a:rPr>
            </a:br>
            <a:r>
              <a:rPr lang="fr-FR" sz="1100" cap="all" dirty="0" smtClean="0">
                <a:latin typeface="Arial Narrow" panose="020B0606020202030204" pitchFamily="34" charset="0"/>
              </a:rPr>
              <a:t> Alimentation</a:t>
            </a:r>
            <a:endParaRPr sz="1100" cap="all" dirty="0">
              <a:latin typeface="Arial Narrow" panose="020B0606020202030204" pitchFamily="34" charset="0"/>
            </a:endParaRPr>
          </a:p>
        </p:txBody>
      </p:sp>
      <p:sp>
        <p:nvSpPr>
          <p:cNvPr id="3" name="ZoneTexte 2"/>
          <p:cNvSpPr txBox="1"/>
          <p:nvPr/>
        </p:nvSpPr>
        <p:spPr>
          <a:xfrm>
            <a:off x="163794" y="84707"/>
            <a:ext cx="4544514"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fr-FR" sz="3200" b="0" i="0" u="none" strike="noStrike" cap="none" spc="0" normalizeH="0" baseline="0" dirty="0" smtClean="0">
                <a:ln>
                  <a:noFill/>
                </a:ln>
                <a:solidFill>
                  <a:srgbClr val="000000"/>
                </a:solidFill>
                <a:effectLst/>
                <a:uFillTx/>
                <a:latin typeface="+mn-lt"/>
                <a:ea typeface="+mn-ea"/>
                <a:cs typeface="+mn-cs"/>
                <a:sym typeface="Helvetica Neue"/>
              </a:rPr>
              <a:t>Agriculture, Alimentation</a:t>
            </a:r>
            <a:endParaRPr kumimoji="0" lang="fr-FR" sz="3200" b="0" i="0" u="none" strike="noStrike" cap="none" spc="0" normalizeH="0" baseline="0" dirty="0">
              <a:ln>
                <a:noFill/>
              </a:ln>
              <a:solidFill>
                <a:srgbClr val="000000"/>
              </a:solidFill>
              <a:effectLst/>
              <a:uFillTx/>
              <a:latin typeface="+mn-lt"/>
              <a:ea typeface="+mn-ea"/>
              <a:cs typeface="+mn-cs"/>
              <a:sym typeface="Helvetica Neue"/>
            </a:endParaRPr>
          </a:p>
        </p:txBody>
      </p:sp>
      <p:sp>
        <p:nvSpPr>
          <p:cNvPr id="36" name="ZoneTexte 35"/>
          <p:cNvSpPr txBox="1"/>
          <p:nvPr/>
        </p:nvSpPr>
        <p:spPr>
          <a:xfrm>
            <a:off x="7105057" y="2302469"/>
            <a:ext cx="1397882" cy="430887"/>
          </a:xfrm>
          <a:prstGeom prst="rect">
            <a:avLst/>
          </a:prstGeom>
          <a:solidFill>
            <a:srgbClr val="92D050"/>
          </a:solidFill>
          <a:ln w="19050">
            <a:noFill/>
          </a:ln>
        </p:spPr>
        <p:txBody>
          <a:bodyPr wrap="square" rtlCol="0">
            <a:spAutoFit/>
          </a:bodyPr>
          <a:lstStyle/>
          <a:p>
            <a:pPr algn="ctr"/>
            <a:r>
              <a:rPr lang="fr-FR" sz="1100" dirty="0" smtClean="0">
                <a:latin typeface="Arial Narrow" panose="020B0606020202030204" pitchFamily="34" charset="0"/>
              </a:rPr>
              <a:t>Construire un système alimentaire durable</a:t>
            </a:r>
            <a:endParaRPr lang="fr-FR" sz="1100" dirty="0">
              <a:latin typeface="Arial Narrow" panose="020B0606020202030204" pitchFamily="34" charset="0"/>
            </a:endParaRPr>
          </a:p>
        </p:txBody>
      </p:sp>
      <p:sp>
        <p:nvSpPr>
          <p:cNvPr id="5" name="Rectangle 4"/>
          <p:cNvSpPr/>
          <p:nvPr/>
        </p:nvSpPr>
        <p:spPr>
          <a:xfrm>
            <a:off x="9239534" y="6198741"/>
            <a:ext cx="395785" cy="379591"/>
          </a:xfrm>
          <a:prstGeom prst="rect">
            <a:avLst/>
          </a:prstGeom>
          <a:solidFill>
            <a:schemeClr val="bg2">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fr-FR" sz="1800" b="0" i="0" u="none" strike="noStrike" cap="none" spc="0" normalizeH="0" baseline="0" dirty="0" smtClean="0">
                <a:ln>
                  <a:noFill/>
                </a:ln>
                <a:solidFill>
                  <a:srgbClr val="FFFFFF"/>
                </a:solidFill>
                <a:effectLst/>
                <a:uFillTx/>
                <a:latin typeface="Helvetica Neue Medium"/>
                <a:ea typeface="Helvetica Neue Medium"/>
                <a:cs typeface="Helvetica Neue Medium"/>
                <a:sym typeface="Helvetica Neue Medium"/>
              </a:rPr>
              <a:t>3</a:t>
            </a:r>
            <a:endParaRPr kumimoji="0" lang="fr-FR" sz="18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8" name="ZoneTexte 17"/>
          <p:cNvSpPr txBox="1"/>
          <p:nvPr/>
        </p:nvSpPr>
        <p:spPr>
          <a:xfrm>
            <a:off x="5259510" y="137259"/>
            <a:ext cx="4177916" cy="1298235"/>
          </a:xfrm>
          <a:prstGeom prst="rect">
            <a:avLst/>
          </a:prstGeom>
          <a:solidFill>
            <a:srgbClr val="70AD47">
              <a:lumMod val="75000"/>
            </a:srgbClr>
          </a:solidFill>
        </p:spPr>
        <p:txBody>
          <a:bodyPr wrap="square" lIns="144000" tIns="36000" rIns="144000" bIns="0" rtlCol="0">
            <a:spAutoFit/>
          </a:bodyPr>
          <a:lstStyle>
            <a:defPPr>
              <a:defRPr lang="en-US"/>
            </a:defPPr>
            <a:lvl1pPr>
              <a:defRPr sz="2400">
                <a:solidFill>
                  <a:schemeClr val="bg1"/>
                </a:solidFill>
              </a:defRPr>
            </a:lvl1p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Agriculture et élevage </a:t>
            </a:r>
            <a:r>
              <a:rPr kumimoji="0" lang="fr-FR" sz="12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en 2050</a:t>
            </a: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45% en agriculture biologique</a:t>
            </a: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45% en agriculture intégrée : semis direct, couverts végétaux, faible recours aux engrais chimiques et </a:t>
            </a:r>
            <a:r>
              <a:rPr kumimoji="0" lang="fr-FR" sz="10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pesticides</a:t>
            </a: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10% raisonné</a:t>
            </a:r>
            <a:endParaRPr kumimoji="0" lang="fr-FR" sz="10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endParaRP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Élevage </a:t>
            </a:r>
            <a:r>
              <a:rPr kumimoji="0" lang="fr-FR" sz="10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 -50% de bœufs, -30% de vaches</a:t>
            </a:r>
            <a:r>
              <a:rPr kumimoji="0" lang="fr-FR" sz="1000" b="0" i="0" u="none" strike="noStrike" kern="1200" cap="none" spc="0" normalizeH="0" noProof="0" dirty="0" smtClean="0">
                <a:ln>
                  <a:noFill/>
                </a:ln>
                <a:solidFill>
                  <a:prstClr val="white"/>
                </a:solidFill>
                <a:effectLst/>
                <a:uLnTx/>
                <a:uFillTx/>
                <a:latin typeface="Calibri" panose="020F0502020204030204"/>
                <a:sym typeface="Wingdings" panose="05000000000000000000" pitchFamily="2" charset="2"/>
              </a:rPr>
              <a:t> et de porcs, -20% de poulets, +20% de brebis et chèvres, avec respect</a:t>
            </a:r>
            <a:r>
              <a:rPr lang="fr-FR" sz="1000" kern="1200" dirty="0" smtClean="0">
                <a:solidFill>
                  <a:prstClr val="white"/>
                </a:solidFill>
                <a:latin typeface="Calibri" panose="020F0502020204030204"/>
                <a:sym typeface="Wingdings" panose="05000000000000000000" pitchFamily="2" charset="2"/>
              </a:rPr>
              <a:t> du bien être animal</a:t>
            </a:r>
            <a:endParaRPr kumimoji="0" lang="fr-FR" sz="10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endParaRP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+ 500 000 emplois</a:t>
            </a:r>
            <a:endParaRPr kumimoji="0" lang="fr-FR" sz="10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endParaRPr>
          </a:p>
        </p:txBody>
      </p:sp>
      <p:pic>
        <p:nvPicPr>
          <p:cNvPr id="19" name="Image 18"/>
          <p:cNvPicPr>
            <a:picLocks noChangeAspect="1"/>
          </p:cNvPicPr>
          <p:nvPr/>
        </p:nvPicPr>
        <p:blipFill>
          <a:blip r:embed="rId3"/>
          <a:stretch>
            <a:fillRect/>
          </a:stretch>
        </p:blipFill>
        <p:spPr>
          <a:xfrm>
            <a:off x="8502939" y="167073"/>
            <a:ext cx="668221" cy="247064"/>
          </a:xfrm>
          <a:prstGeom prst="rect">
            <a:avLst/>
          </a:prstGeom>
          <a:ln w="76200">
            <a:noFill/>
          </a:ln>
        </p:spPr>
      </p:pic>
      <p:sp>
        <p:nvSpPr>
          <p:cNvPr id="20" name="ZoneTexte 19"/>
          <p:cNvSpPr txBox="1"/>
          <p:nvPr/>
        </p:nvSpPr>
        <p:spPr>
          <a:xfrm>
            <a:off x="3028792" y="5234314"/>
            <a:ext cx="4065475" cy="1600438"/>
          </a:xfrm>
          <a:prstGeom prst="rect">
            <a:avLst/>
          </a:prstGeom>
          <a:solidFill>
            <a:srgbClr val="70AD47">
              <a:lumMod val="75000"/>
            </a:srgbClr>
          </a:solidFill>
        </p:spPr>
        <p:txBody>
          <a:bodyPr wrap="square" rtlCol="0">
            <a:spAutoFit/>
          </a:bodyPr>
          <a:lstStyle>
            <a:defPPr>
              <a:defRPr lang="en-US"/>
            </a:defPPr>
            <a:lvl1pPr>
              <a:defRPr sz="2400">
                <a:solidFill>
                  <a:schemeClr val="bg1"/>
                </a:solidFill>
              </a:defRPr>
            </a:lvl1p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Alimentation en </a:t>
            </a:r>
            <a:r>
              <a:rPr kumimoji="0" lang="fr-FR" sz="14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2050</a:t>
            </a: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5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1/3 de surconsommation</a:t>
            </a:r>
            <a:r>
              <a:rPr kumimoji="0" lang="fr-FR" sz="1050" b="0" i="0" u="none" strike="noStrike" kern="1200" cap="none" spc="0" normalizeH="0" noProof="0" dirty="0" smtClean="0">
                <a:ln>
                  <a:noFill/>
                </a:ln>
                <a:solidFill>
                  <a:prstClr val="white"/>
                </a:solidFill>
                <a:effectLst/>
                <a:uLnTx/>
                <a:uFillTx/>
                <a:latin typeface="Calibri" panose="020F0502020204030204"/>
                <a:sym typeface="Wingdings" panose="05000000000000000000" pitchFamily="2" charset="2"/>
              </a:rPr>
              <a:t> en moins / obésité</a:t>
            </a: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050" kern="1200" baseline="0" dirty="0" smtClean="0">
                <a:solidFill>
                  <a:prstClr val="white"/>
                </a:solidFill>
                <a:latin typeface="Calibri" panose="020F0502020204030204"/>
                <a:sym typeface="Wingdings" panose="05000000000000000000" pitchFamily="2" charset="2"/>
              </a:rPr>
              <a:t>Diviser par 2 le gaspillage alimentaire </a:t>
            </a:r>
            <a:r>
              <a:rPr lang="fr-FR" sz="1050" kern="1200" baseline="0" dirty="0" smtClean="0">
                <a:solidFill>
                  <a:srgbClr val="CC371B"/>
                </a:solidFill>
                <a:latin typeface="Calibri" panose="020F0502020204030204"/>
                <a:sym typeface="Wingdings" panose="05000000000000000000" pitchFamily="2" charset="2"/>
              </a:rPr>
              <a:t>(1/3 de pertes)</a:t>
            </a: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50" b="0" i="0" u="none" strike="noStrike" kern="1200" cap="none" spc="0" normalizeH="0" noProof="0" dirty="0" smtClean="0">
                <a:ln>
                  <a:noFill/>
                </a:ln>
                <a:effectLst/>
                <a:uLnTx/>
                <a:uFillTx/>
                <a:latin typeface="Calibri" panose="020F0502020204030204"/>
                <a:sym typeface="Wingdings" panose="05000000000000000000" pitchFamily="2" charset="2"/>
              </a:rPr>
              <a:t>Diviser par 2 la consommation de viande et de produits laitiers</a:t>
            </a: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050" kern="1200" dirty="0" smtClean="0">
                <a:latin typeface="Calibri" panose="020F0502020204030204"/>
                <a:sym typeface="Wingdings" panose="05000000000000000000" pitchFamily="2" charset="2"/>
              </a:rPr>
              <a:t>Réduire d’1/4 la consommation de produits de la mer</a:t>
            </a: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050" b="0" i="0" u="none" strike="noStrike" kern="1200" cap="none" spc="0" normalizeH="0" noProof="0" dirty="0">
              <a:ln>
                <a:noFill/>
              </a:ln>
              <a:effectLst/>
              <a:uLnTx/>
              <a:uFillTx/>
              <a:latin typeface="Calibri" panose="020F0502020204030204"/>
              <a:sym typeface="Wingdings" panose="05000000000000000000" pitchFamily="2" charset="2"/>
            </a:endParaRP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050" b="0" i="0" u="none" strike="noStrike" kern="1200" cap="none" spc="0" normalizeH="0" noProof="0" dirty="0" smtClean="0">
              <a:ln>
                <a:noFill/>
              </a:ln>
              <a:effectLst/>
              <a:uLnTx/>
              <a:uFillTx/>
              <a:latin typeface="Calibri" panose="020F0502020204030204"/>
              <a:sym typeface="Wingdings" panose="05000000000000000000" pitchFamily="2" charset="2"/>
            </a:endParaRP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050" kern="1200" baseline="0" dirty="0">
              <a:latin typeface="Calibri" panose="020F0502020204030204"/>
              <a:sym typeface="Wingdings" panose="05000000000000000000" pitchFamily="2" charset="2"/>
            </a:endParaRPr>
          </a:p>
          <a:p>
            <a:pPr marR="0" lvl="0" algn="l" defTabSz="457200" eaLnBrk="1" fontAlgn="auto" latinLnBrk="0" hangingPunct="1">
              <a:lnSpc>
                <a:spcPct val="100000"/>
              </a:lnSpc>
              <a:spcBef>
                <a:spcPts val="0"/>
              </a:spcBef>
              <a:spcAft>
                <a:spcPts val="0"/>
              </a:spcAft>
              <a:buClrTx/>
              <a:buSzTx/>
              <a:tabLst/>
              <a:defRPr/>
            </a:pPr>
            <a:endParaRPr kumimoji="0" lang="fr-FR" sz="1050" b="0" i="0" u="none" strike="noStrike" kern="1200" cap="none" spc="0" normalizeH="0" noProof="0" dirty="0" smtClean="0">
              <a:ln>
                <a:noFill/>
              </a:ln>
              <a:effectLst/>
              <a:uLnTx/>
              <a:uFillTx/>
              <a:latin typeface="Calibri" panose="020F0502020204030204"/>
              <a:sym typeface="Wingdings" panose="05000000000000000000" pitchFamily="2" charset="2"/>
            </a:endParaRPr>
          </a:p>
        </p:txBody>
      </p:sp>
      <p:pic>
        <p:nvPicPr>
          <p:cNvPr id="21" name="Image 20"/>
          <p:cNvPicPr>
            <a:picLocks noChangeAspect="1"/>
          </p:cNvPicPr>
          <p:nvPr/>
        </p:nvPicPr>
        <p:blipFill>
          <a:blip r:embed="rId3"/>
          <a:stretch>
            <a:fillRect/>
          </a:stretch>
        </p:blipFill>
        <p:spPr>
          <a:xfrm>
            <a:off x="6406982" y="5309379"/>
            <a:ext cx="662187" cy="244833"/>
          </a:xfrm>
          <a:prstGeom prst="rect">
            <a:avLst/>
          </a:prstGeom>
          <a:ln w="76200">
            <a:noFill/>
          </a:ln>
        </p:spPr>
      </p:pic>
      <p:sp>
        <p:nvSpPr>
          <p:cNvPr id="22" name="ZoneTexte 21"/>
          <p:cNvSpPr txBox="1"/>
          <p:nvPr/>
        </p:nvSpPr>
        <p:spPr>
          <a:xfrm>
            <a:off x="4994542" y="6233692"/>
            <a:ext cx="2099725"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spcBef>
                <a:spcPts val="0"/>
              </a:spcBef>
              <a:spcAft>
                <a:spcPts val="0"/>
              </a:spcAft>
              <a:buClrTx/>
              <a:buSzTx/>
              <a:buFontTx/>
              <a:buNone/>
              <a:tabLst/>
            </a:pPr>
            <a:r>
              <a:rPr kumimoji="0" lang="fr-FR" sz="900" b="1" i="0" u="none" strike="noStrike" cap="none" spc="0" normalizeH="0" baseline="0" dirty="0" smtClean="0">
                <a:ln>
                  <a:noFill/>
                </a:ln>
                <a:solidFill>
                  <a:schemeClr val="bg1"/>
                </a:solidFill>
                <a:effectLst/>
                <a:uFillTx/>
                <a:latin typeface="Aptos Narrow" panose="020B0004020202020204" pitchFamily="34" charset="0"/>
                <a:cs typeface="Calibri" panose="020F0502020204030204" pitchFamily="34" charset="0"/>
                <a:sym typeface="Helvetica Neue"/>
              </a:rPr>
              <a:t>2/3 de protéines végétales </a:t>
            </a:r>
            <a:br>
              <a:rPr kumimoji="0" lang="fr-FR" sz="900" b="1" i="0" u="none" strike="noStrike" cap="none" spc="0" normalizeH="0" baseline="0" dirty="0" smtClean="0">
                <a:ln>
                  <a:noFill/>
                </a:ln>
                <a:solidFill>
                  <a:schemeClr val="bg1"/>
                </a:solidFill>
                <a:effectLst/>
                <a:uFillTx/>
                <a:latin typeface="Aptos Narrow" panose="020B0004020202020204" pitchFamily="34" charset="0"/>
                <a:cs typeface="Calibri" panose="020F0502020204030204" pitchFamily="34" charset="0"/>
                <a:sym typeface="Helvetica Neue"/>
              </a:rPr>
            </a:br>
            <a:r>
              <a:rPr kumimoji="0" lang="fr-FR" sz="900" b="1" i="0" u="none" strike="noStrike" cap="none" spc="0" normalizeH="0" baseline="0" dirty="0" smtClean="0">
                <a:ln>
                  <a:noFill/>
                </a:ln>
                <a:solidFill>
                  <a:schemeClr val="bg1"/>
                </a:solidFill>
                <a:effectLst/>
                <a:uFillTx/>
                <a:latin typeface="Aptos Narrow" panose="020B0004020202020204" pitchFamily="34" charset="0"/>
                <a:cs typeface="Calibri" panose="020F0502020204030204" pitchFamily="34" charset="0"/>
                <a:sym typeface="Helvetica Neue"/>
              </a:rPr>
              <a:t>(céréale, légumineuse, fruit à coque)</a:t>
            </a:r>
            <a:endParaRPr kumimoji="0" lang="fr-FR" sz="900" b="1" i="0" u="none" strike="noStrike" cap="none" spc="0" normalizeH="0" baseline="0" dirty="0">
              <a:ln>
                <a:noFill/>
              </a:ln>
              <a:solidFill>
                <a:schemeClr val="bg1"/>
              </a:solidFill>
              <a:effectLst/>
              <a:uFillTx/>
              <a:latin typeface="Aptos Narrow" panose="020B0004020202020204" pitchFamily="34" charset="0"/>
              <a:cs typeface="Calibri" panose="020F0502020204030204" pitchFamily="34" charset="0"/>
              <a:sym typeface="Helvetica Neue"/>
            </a:endParaRPr>
          </a:p>
        </p:txBody>
      </p:sp>
      <p:sp>
        <p:nvSpPr>
          <p:cNvPr id="23" name="ZoneTexte 22"/>
          <p:cNvSpPr txBox="1"/>
          <p:nvPr/>
        </p:nvSpPr>
        <p:spPr>
          <a:xfrm>
            <a:off x="2942403" y="6192451"/>
            <a:ext cx="1756146"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spcBef>
                <a:spcPts val="0"/>
              </a:spcBef>
              <a:spcAft>
                <a:spcPts val="0"/>
              </a:spcAft>
              <a:buClrTx/>
              <a:buSzTx/>
              <a:buFontTx/>
              <a:buNone/>
              <a:tabLst/>
            </a:pPr>
            <a:r>
              <a:rPr kumimoji="0" lang="fr-FR" sz="1000" b="1" i="0" u="none" strike="noStrike" cap="none" spc="0" normalizeH="0" baseline="0" dirty="0" smtClean="0">
                <a:ln>
                  <a:noFill/>
                </a:ln>
                <a:solidFill>
                  <a:schemeClr val="bg1"/>
                </a:solidFill>
                <a:effectLst/>
                <a:uFillTx/>
                <a:latin typeface="Aptos Narrow" panose="020B0004020202020204" pitchFamily="34" charset="0"/>
                <a:cs typeface="Calibri" panose="020F0502020204030204" pitchFamily="34" charset="0"/>
                <a:sym typeface="Helvetica Neue"/>
              </a:rPr>
              <a:t>1/3 de protéines animales (viande, œuf, lait, poisson)</a:t>
            </a:r>
            <a:endParaRPr kumimoji="0" lang="fr-FR" sz="1000" b="1" i="0" u="none" strike="noStrike" cap="none" spc="0" normalizeH="0" baseline="0" dirty="0">
              <a:ln>
                <a:noFill/>
              </a:ln>
              <a:solidFill>
                <a:schemeClr val="bg1"/>
              </a:solidFill>
              <a:effectLst/>
              <a:uFillTx/>
              <a:latin typeface="Aptos Narrow" panose="020B0004020202020204" pitchFamily="34" charset="0"/>
              <a:cs typeface="Calibri" panose="020F0502020204030204" pitchFamily="34" charset="0"/>
              <a:sym typeface="Helvetica Neue"/>
            </a:endParaRPr>
          </a:p>
        </p:txBody>
      </p:sp>
      <p:pic>
        <p:nvPicPr>
          <p:cNvPr id="24" name="Image 23"/>
          <p:cNvPicPr>
            <a:picLocks noChangeAspect="1"/>
          </p:cNvPicPr>
          <p:nvPr/>
        </p:nvPicPr>
        <p:blipFill>
          <a:blip r:embed="rId4">
            <a:clrChange>
              <a:clrFrom>
                <a:srgbClr val="FFFFFF"/>
              </a:clrFrom>
              <a:clrTo>
                <a:srgbClr val="FFFFFF">
                  <a:alpha val="0"/>
                </a:srgbClr>
              </a:clrTo>
            </a:clrChange>
          </a:blip>
          <a:stretch>
            <a:fillRect/>
          </a:stretch>
        </p:blipFill>
        <p:spPr>
          <a:xfrm>
            <a:off x="4532151" y="6149784"/>
            <a:ext cx="641658" cy="630234"/>
          </a:xfrm>
          <a:prstGeom prst="rect">
            <a:avLst/>
          </a:prstGeom>
        </p:spPr>
      </p:pic>
    </p:spTree>
    <p:extLst>
      <p:ext uri="{BB962C8B-B14F-4D97-AF65-F5344CB8AC3E}">
        <p14:creationId xmlns:p14="http://schemas.microsoft.com/office/powerpoint/2010/main" val="1988065238"/>
      </p:ext>
    </p:extLst>
  </p:cSld>
  <p:clrMapOvr>
    <a:masterClrMapping/>
  </p:clrMapOvr>
  <mc:AlternateContent xmlns:mc="http://schemas.openxmlformats.org/markup-compatibility/2006">
    <mc:Choice xmlns:p14="http://schemas.microsoft.com/office/powerpoint/2010/main" Requires="p14">
      <p:transition spd="slow" p14:dur="2000">
        <p:dissolve/>
      </p:transition>
    </mc:Choice>
    <mc:Fallback>
      <p:transition spd="slow">
        <p:dissolve/>
      </p:transition>
    </mc:Fallback>
  </mc:AlternateContent>
  <p:timing>
    <p:tnLst>
      <p:par>
        <p:cTn id="1" dur="indefinite" restart="never" fill="hold"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frastructure urbaine + sociale"/>
          <p:cNvSpPr/>
          <p:nvPr/>
        </p:nvSpPr>
        <p:spPr>
          <a:xfrm>
            <a:off x="102782" y="74428"/>
            <a:ext cx="2714026" cy="515938"/>
          </a:xfrm>
          <a:prstGeom prst="rect">
            <a:avLst/>
          </a:prstGeom>
          <a:solidFill>
            <a:schemeClr val="accent5">
              <a:hueOff val="-82419"/>
              <a:satOff val="-9513"/>
              <a:lumOff val="-16343"/>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300" dirty="0"/>
              <a:t>Alimentation, Agriculture</a:t>
            </a:r>
          </a:p>
          <a:p>
            <a:r>
              <a:rPr lang="fr-FR" sz="1300" dirty="0" smtClean="0"/>
              <a:t>23% de l’empreinte carbone</a:t>
            </a:r>
            <a:endParaRPr sz="1300" dirty="0"/>
          </a:p>
        </p:txBody>
      </p:sp>
      <p:sp>
        <p:nvSpPr>
          <p:cNvPr id="7" name="ZoneTexte 6"/>
          <p:cNvSpPr txBox="1"/>
          <p:nvPr/>
        </p:nvSpPr>
        <p:spPr>
          <a:xfrm>
            <a:off x="70885" y="705188"/>
            <a:ext cx="4922874" cy="60272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228600" marR="0" indent="-228600" algn="l" defTabSz="2438338" rtl="0" fontAlgn="auto" latinLnBrk="0" hangingPunct="0">
              <a:lnSpc>
                <a:spcPct val="100000"/>
              </a:lnSpc>
              <a:spcBef>
                <a:spcPts val="0"/>
              </a:spcBef>
              <a:spcAft>
                <a:spcPts val="600"/>
              </a:spcAft>
              <a:buClrTx/>
              <a:buSzTx/>
              <a:buFont typeface="+mj-lt"/>
              <a:buAutoNum type="arabicPeriod"/>
              <a:tabLst/>
            </a:pPr>
            <a:r>
              <a:rPr kumimoji="0" lang="fr-FR" sz="1200" b="0" i="0" u="none" strike="noStrike" cap="none" spc="0" normalizeH="0" baseline="0" dirty="0" smtClean="0">
                <a:ln>
                  <a:noFill/>
                </a:ln>
                <a:solidFill>
                  <a:srgbClr val="00B050"/>
                </a:solidFill>
                <a:effectLst/>
                <a:uFillTx/>
                <a:latin typeface="Arial Narrow" panose="020B0606020202030204" pitchFamily="34" charset="0"/>
                <a:sym typeface="Helvetica Neue"/>
              </a:rPr>
              <a:t>Demander au groupe </a:t>
            </a:r>
            <a:r>
              <a:rPr kumimoji="0" lang="fr-FR" sz="1200" b="0" i="0" u="none" strike="noStrike" cap="none" spc="0" normalizeH="0" baseline="0" dirty="0" smtClean="0">
                <a:ln>
                  <a:noFill/>
                </a:ln>
                <a:solidFill>
                  <a:schemeClr val="tx1"/>
                </a:solidFill>
                <a:effectLst/>
                <a:uFillTx/>
                <a:latin typeface="Arial Narrow" panose="020B0606020202030204" pitchFamily="34" charset="0"/>
                <a:sym typeface="Helvetica Neue"/>
              </a:rPr>
              <a:t>: </a:t>
            </a:r>
            <a:r>
              <a:rPr kumimoji="0" lang="fr-FR" sz="1200" b="1" i="0" u="none" strike="noStrike" cap="none" spc="0" normalizeH="0" baseline="0" dirty="0" smtClean="0">
                <a:ln>
                  <a:noFill/>
                </a:ln>
                <a:solidFill>
                  <a:schemeClr val="tx1"/>
                </a:solidFill>
                <a:effectLst/>
                <a:uFillTx/>
                <a:latin typeface="Arial Narrow" panose="020B0606020202030204" pitchFamily="34" charset="0"/>
                <a:sym typeface="Helvetica Neue"/>
              </a:rPr>
              <a:t>aujourd’hui quel</a:t>
            </a:r>
            <a:r>
              <a:rPr kumimoji="0" lang="fr-FR" sz="1200" b="1" i="0" u="none" strike="noStrike" cap="none" spc="0" normalizeH="0" dirty="0" smtClean="0">
                <a:ln>
                  <a:noFill/>
                </a:ln>
                <a:solidFill>
                  <a:schemeClr val="tx1"/>
                </a:solidFill>
                <a:effectLst/>
                <a:uFillTx/>
                <a:latin typeface="Arial Narrow" panose="020B0606020202030204" pitchFamily="34" charset="0"/>
                <a:sym typeface="Helvetica Neue"/>
              </a:rPr>
              <a:t> est le modèle agricole ?</a:t>
            </a:r>
            <a:r>
              <a:rPr kumimoji="0" lang="fr-FR" sz="1200" b="0" i="0" u="none" strike="noStrike" cap="none" spc="0" normalizeH="0" dirty="0" smtClean="0">
                <a:ln>
                  <a:noFill/>
                </a:ln>
                <a:solidFill>
                  <a:schemeClr val="tx1"/>
                </a:solidFill>
                <a:effectLst/>
                <a:uFillTx/>
                <a:latin typeface="Arial Narrow" panose="020B0606020202030204" pitchFamily="34" charset="0"/>
                <a:sym typeface="Helvetica Neue"/>
              </a:rPr>
              <a:t/>
            </a:r>
            <a:br>
              <a:rPr kumimoji="0" lang="fr-FR" sz="1200" b="0" i="0" u="none" strike="noStrike" cap="none" spc="0" normalizeH="0" dirty="0" smtClean="0">
                <a:ln>
                  <a:noFill/>
                </a:ln>
                <a:solidFill>
                  <a:schemeClr val="tx1"/>
                </a:solidFill>
                <a:effectLst/>
                <a:uFillTx/>
                <a:latin typeface="Arial Narrow" panose="020B0606020202030204" pitchFamily="34" charset="0"/>
                <a:sym typeface="Helvetica Neue"/>
              </a:rPr>
            </a:br>
            <a:r>
              <a:rPr kumimoji="0" lang="fr-FR" sz="1200" b="0" i="0" u="none" strike="noStrike" cap="none" spc="0" normalizeH="0" dirty="0" smtClean="0">
                <a:ln>
                  <a:noFill/>
                </a:ln>
                <a:solidFill>
                  <a:schemeClr val="tx1"/>
                </a:solidFill>
                <a:effectLst/>
                <a:uFillTx/>
                <a:latin typeface="Arial Narrow" panose="020B0606020202030204" pitchFamily="34" charset="0"/>
                <a:sym typeface="Helvetica Neue"/>
              </a:rPr>
              <a:t>&gt; intensif</a:t>
            </a:r>
          </a:p>
          <a:p>
            <a:pPr marL="228600" marR="0" indent="-228600" algn="l" defTabSz="2438338" rtl="0" fontAlgn="auto" latinLnBrk="0" hangingPunct="0">
              <a:lnSpc>
                <a:spcPct val="100000"/>
              </a:lnSpc>
              <a:spcBef>
                <a:spcPts val="0"/>
              </a:spcBef>
              <a:spcAft>
                <a:spcPts val="600"/>
              </a:spcAft>
              <a:buClrTx/>
              <a:buSzTx/>
              <a:buFont typeface="+mj-lt"/>
              <a:buAutoNum type="arabicPeriod"/>
              <a:tabLst/>
            </a:pPr>
            <a:r>
              <a:rPr kumimoji="0" lang="fr-FR" sz="1200" b="0" i="0" u="none" strike="noStrike" cap="none" spc="0" normalizeH="0" baseline="0" dirty="0" smtClean="0">
                <a:ln>
                  <a:noFill/>
                </a:ln>
                <a:solidFill>
                  <a:srgbClr val="00B050"/>
                </a:solidFill>
                <a:effectLst/>
                <a:uFillTx/>
                <a:latin typeface="Arial Narrow" panose="020B0606020202030204" pitchFamily="34" charset="0"/>
                <a:sym typeface="Helvetica Neue"/>
              </a:rPr>
              <a:t>Poser la carte </a:t>
            </a:r>
            <a:r>
              <a:rPr lang="fr-FR" sz="1200" b="1" dirty="0">
                <a:solidFill>
                  <a:srgbClr val="00B050"/>
                </a:solidFill>
                <a:latin typeface="Arial Narrow" panose="020B0606020202030204" pitchFamily="34" charset="0"/>
              </a:rPr>
              <a:t>A</a:t>
            </a:r>
            <a:r>
              <a:rPr kumimoji="0" lang="fr-FR" sz="1200" b="1" i="0" u="none" strike="noStrike" cap="none" spc="0" normalizeH="0" baseline="0" dirty="0" smtClean="0">
                <a:ln>
                  <a:noFill/>
                </a:ln>
                <a:solidFill>
                  <a:srgbClr val="00B050"/>
                </a:solidFill>
                <a:effectLst/>
                <a:uFillTx/>
                <a:latin typeface="Arial Narrow" panose="020B0606020202030204" pitchFamily="34" charset="0"/>
                <a:sym typeface="Helvetica Neue"/>
              </a:rPr>
              <a:t>griculture </a:t>
            </a:r>
            <a:r>
              <a:rPr lang="fr-FR" sz="1200" b="1" dirty="0">
                <a:solidFill>
                  <a:srgbClr val="00B050"/>
                </a:solidFill>
                <a:latin typeface="Arial Narrow" panose="020B0606020202030204" pitchFamily="34" charset="0"/>
              </a:rPr>
              <a:t>A</a:t>
            </a:r>
            <a:r>
              <a:rPr kumimoji="0" lang="fr-FR" sz="1200" b="1" i="0" u="none" strike="noStrike" cap="none" spc="0" normalizeH="0" baseline="0" dirty="0" smtClean="0">
                <a:ln>
                  <a:noFill/>
                </a:ln>
                <a:solidFill>
                  <a:srgbClr val="00B050"/>
                </a:solidFill>
                <a:effectLst/>
                <a:uFillTx/>
                <a:latin typeface="Arial Narrow" panose="020B0606020202030204" pitchFamily="34" charset="0"/>
                <a:sym typeface="Helvetica Neue"/>
              </a:rPr>
              <a:t>limentation</a:t>
            </a:r>
            <a:r>
              <a:rPr kumimoji="0" lang="fr-FR" sz="1200" b="0" i="0" u="none" strike="noStrike" cap="none" spc="0" normalizeH="0" baseline="0" dirty="0" smtClean="0">
                <a:ln>
                  <a:noFill/>
                </a:ln>
                <a:solidFill>
                  <a:srgbClr val="00B050"/>
                </a:solidFill>
                <a:effectLst/>
                <a:uFillTx/>
                <a:latin typeface="Arial Narrow" panose="020B0606020202030204" pitchFamily="34" charset="0"/>
                <a:sym typeface="Helvetica Neue"/>
              </a:rPr>
              <a:t> et demander au</a:t>
            </a:r>
            <a:r>
              <a:rPr kumimoji="0" lang="fr-FR" sz="1200" b="0" i="0" u="none" strike="noStrike" cap="none" spc="0" normalizeH="0" dirty="0" smtClean="0">
                <a:ln>
                  <a:noFill/>
                </a:ln>
                <a:solidFill>
                  <a:srgbClr val="00B050"/>
                </a:solidFill>
                <a:effectLst/>
                <a:uFillTx/>
                <a:latin typeface="Arial Narrow" panose="020B0606020202030204" pitchFamily="34" charset="0"/>
                <a:sym typeface="Helvetica Neue"/>
              </a:rPr>
              <a:t> groupe </a:t>
            </a:r>
            <a:br>
              <a:rPr kumimoji="0" lang="fr-FR" sz="1200" b="0" i="0" u="none" strike="noStrike" cap="none" spc="0" normalizeH="0" dirty="0" smtClean="0">
                <a:ln>
                  <a:noFill/>
                </a:ln>
                <a:solidFill>
                  <a:srgbClr val="00B050"/>
                </a:solidFill>
                <a:effectLst/>
                <a:uFillTx/>
                <a:latin typeface="Arial Narrow" panose="020B0606020202030204" pitchFamily="34" charset="0"/>
                <a:sym typeface="Helvetica Neue"/>
              </a:rPr>
            </a:br>
            <a:r>
              <a:rPr lang="fr-FR" sz="1200" b="1" dirty="0">
                <a:solidFill>
                  <a:schemeClr val="tx1"/>
                </a:solidFill>
                <a:latin typeface="Arial Narrow" panose="020B0606020202030204" pitchFamily="34" charset="0"/>
              </a:rPr>
              <a:t>A</a:t>
            </a:r>
            <a:r>
              <a:rPr kumimoji="0" lang="fr-FR" sz="1200" b="1" i="0" u="none" strike="noStrike" cap="none" spc="0" normalizeH="0" dirty="0" smtClean="0">
                <a:ln>
                  <a:noFill/>
                </a:ln>
                <a:solidFill>
                  <a:schemeClr val="tx1"/>
                </a:solidFill>
                <a:effectLst/>
                <a:uFillTx/>
                <a:latin typeface="Arial Narrow" panose="020B0606020202030204" pitchFamily="34" charset="0"/>
                <a:sym typeface="Helvetica Neue"/>
              </a:rPr>
              <a:t> quoi ressemble l’agriculture en 2050 ? </a:t>
            </a:r>
            <a:br>
              <a:rPr kumimoji="0" lang="fr-FR" sz="1200" b="1" i="0" u="none" strike="noStrike" cap="none" spc="0" normalizeH="0" dirty="0" smtClean="0">
                <a:ln>
                  <a:noFill/>
                </a:ln>
                <a:solidFill>
                  <a:schemeClr val="tx1"/>
                </a:solidFill>
                <a:effectLst/>
                <a:uFillTx/>
                <a:latin typeface="Arial Narrow" panose="020B0606020202030204" pitchFamily="34" charset="0"/>
                <a:sym typeface="Helvetica Neue"/>
              </a:rPr>
            </a:br>
            <a:r>
              <a:rPr kumimoji="0" lang="fr-FR" sz="1200" b="0" i="0" u="none" strike="noStrike" cap="none" spc="0" normalizeH="0" dirty="0" smtClean="0">
                <a:ln>
                  <a:noFill/>
                </a:ln>
                <a:solidFill>
                  <a:srgbClr val="00B050"/>
                </a:solidFill>
                <a:effectLst/>
                <a:uFillTx/>
                <a:latin typeface="Arial Narrow" panose="020B0606020202030204" pitchFamily="34" charset="0"/>
                <a:sym typeface="Helvetica Neue"/>
              </a:rPr>
              <a:t>Réponse </a:t>
            </a:r>
            <a:r>
              <a:rPr kumimoji="0" lang="fr-FR" sz="1200" b="0" i="0" u="none" strike="noStrike" cap="none" spc="0" normalizeH="0" dirty="0" smtClean="0">
                <a:ln>
                  <a:noFill/>
                </a:ln>
                <a:solidFill>
                  <a:schemeClr val="tx1"/>
                </a:solidFill>
                <a:effectLst/>
                <a:uFillTx/>
                <a:latin typeface="Arial Narrow" panose="020B0606020202030204" pitchFamily="34" charset="0"/>
                <a:sym typeface="Helvetica Neue"/>
              </a:rPr>
              <a:t>: on bascule sur des fermes en polyculture élevage</a:t>
            </a:r>
          </a:p>
          <a:p>
            <a:pPr marL="180975" lvl="3" indent="219075" algn="l" defTabSz="2438338">
              <a:buFont typeface="Arial" panose="020B0604020202020204" pitchFamily="34" charset="0"/>
              <a:buChar char="•"/>
            </a:pPr>
            <a:r>
              <a:rPr lang="fr-FR" sz="1200" b="1" dirty="0">
                <a:solidFill>
                  <a:schemeClr val="tx1"/>
                </a:solidFill>
                <a:latin typeface="Arial Narrow" panose="020B0606020202030204" pitchFamily="34" charset="0"/>
              </a:rPr>
              <a:t>Quelles productions trouve-t-on dans la ferme? </a:t>
            </a:r>
            <a:endParaRPr lang="fr-FR" sz="1200" b="1" dirty="0">
              <a:solidFill>
                <a:srgbClr val="00B050"/>
              </a:solidFill>
              <a:latin typeface="Arial Narrow" panose="020B0606020202030204" pitchFamily="34" charset="0"/>
            </a:endParaRPr>
          </a:p>
          <a:p>
            <a:pPr marL="627063" lvl="5" indent="-228600" algn="l" defTabSz="2438338">
              <a:buFontTx/>
              <a:buChar char="−"/>
            </a:pPr>
            <a:r>
              <a:rPr lang="fr-FR" sz="1200" dirty="0" smtClean="0">
                <a:solidFill>
                  <a:schemeClr val="tx1"/>
                </a:solidFill>
                <a:latin typeface="Arial Narrow" panose="020B0606020202030204" pitchFamily="34" charset="0"/>
              </a:rPr>
              <a:t>Des légumes, des fruits, des céréales, </a:t>
            </a:r>
          </a:p>
          <a:p>
            <a:pPr marL="627063" lvl="5" indent="-228600" algn="l" defTabSz="2438338">
              <a:buFontTx/>
              <a:buChar char="−"/>
            </a:pPr>
            <a:r>
              <a:rPr lang="fr-FR" sz="1200" dirty="0" smtClean="0">
                <a:solidFill>
                  <a:schemeClr val="tx1"/>
                </a:solidFill>
                <a:latin typeface="Arial Narrow" panose="020B0606020202030204" pitchFamily="34" charset="0"/>
              </a:rPr>
              <a:t>De </a:t>
            </a:r>
            <a:r>
              <a:rPr lang="fr-FR" sz="1200" dirty="0">
                <a:solidFill>
                  <a:schemeClr val="tx1"/>
                </a:solidFill>
                <a:latin typeface="Arial Narrow" panose="020B0606020202030204" pitchFamily="34" charset="0"/>
              </a:rPr>
              <a:t>l’élevage : vaches, porcs, </a:t>
            </a:r>
            <a:r>
              <a:rPr lang="fr-FR" sz="1200" dirty="0" smtClean="0">
                <a:solidFill>
                  <a:schemeClr val="tx1"/>
                </a:solidFill>
                <a:latin typeface="Arial Narrow" panose="020B0606020202030204" pitchFamily="34" charset="0"/>
              </a:rPr>
              <a:t>poules en extensifs qui respectent le bien être animal. Savez-vous qu’actuellement 80% de la viande que vous achetez provient de </a:t>
            </a:r>
            <a:r>
              <a:rPr lang="fr-FR" sz="1200" dirty="0" smtClean="0">
                <a:solidFill>
                  <a:schemeClr val="tx1"/>
                </a:solidFill>
                <a:latin typeface="Arial Narrow" panose="020B0606020202030204" pitchFamily="34" charset="0"/>
              </a:rPr>
              <a:t>fermes-usines </a:t>
            </a:r>
            <a:r>
              <a:rPr lang="fr-FR" sz="1200" dirty="0" smtClean="0">
                <a:solidFill>
                  <a:schemeClr val="tx1"/>
                </a:solidFill>
                <a:latin typeface="Arial Narrow" panose="020B0606020202030204" pitchFamily="34" charset="0"/>
              </a:rPr>
              <a:t>où les animaux ont à peine la place de bouger. Une poule vit sur une feuille A4.</a:t>
            </a:r>
          </a:p>
          <a:p>
            <a:pPr marL="627063" lvl="5" indent="-228600" algn="l" defTabSz="2438338">
              <a:spcAft>
                <a:spcPts val="600"/>
              </a:spcAft>
              <a:buFontTx/>
              <a:buChar char="−"/>
            </a:pPr>
            <a:r>
              <a:rPr lang="fr-FR" sz="1200" dirty="0" smtClean="0">
                <a:solidFill>
                  <a:schemeClr val="tx1"/>
                </a:solidFill>
                <a:latin typeface="Arial Narrow" panose="020B0606020202030204" pitchFamily="34" charset="0"/>
              </a:rPr>
              <a:t>Cette </a:t>
            </a:r>
            <a:r>
              <a:rPr lang="fr-FR" sz="1200" dirty="0">
                <a:solidFill>
                  <a:schemeClr val="tx1"/>
                </a:solidFill>
                <a:latin typeface="Arial Narrow" panose="020B0606020202030204" pitchFamily="34" charset="0"/>
              </a:rPr>
              <a:t>diversification des productions permet aux fermes de mieux encaisser les risques climatiques, mais </a:t>
            </a:r>
            <a:r>
              <a:rPr lang="fr-FR" sz="1200" dirty="0" smtClean="0">
                <a:solidFill>
                  <a:schemeClr val="tx1"/>
                </a:solidFill>
                <a:latin typeface="Arial Narrow" panose="020B0606020202030204" pitchFamily="34" charset="0"/>
              </a:rPr>
              <a:t>cela nécessite plus d’expertise car </a:t>
            </a:r>
            <a:r>
              <a:rPr lang="fr-FR" sz="1200" dirty="0" smtClean="0">
                <a:solidFill>
                  <a:schemeClr val="tx1"/>
                </a:solidFill>
                <a:latin typeface="Arial Narrow" panose="020B0606020202030204" pitchFamily="34" charset="0"/>
              </a:rPr>
              <a:t>ce sont </a:t>
            </a:r>
            <a:r>
              <a:rPr lang="fr-FR" sz="1200" dirty="0" smtClean="0">
                <a:solidFill>
                  <a:schemeClr val="tx1"/>
                </a:solidFill>
                <a:latin typeface="Arial Narrow" panose="020B0606020202030204" pitchFamily="34" charset="0"/>
              </a:rPr>
              <a:t>des écosystèmes complexes. Ils nécessitent aussi plus de mains d’œuvre.</a:t>
            </a:r>
            <a:endParaRPr lang="fr-FR" sz="1200" dirty="0">
              <a:solidFill>
                <a:schemeClr val="tx1"/>
              </a:solidFill>
              <a:latin typeface="Arial Narrow" panose="020B0606020202030204" pitchFamily="34" charset="0"/>
            </a:endParaRPr>
          </a:p>
          <a:p>
            <a:pPr marL="361950" lvl="1" indent="-171450" algn="l">
              <a:buFont typeface="Arial" panose="020B0604020202020204" pitchFamily="34" charset="0"/>
              <a:buChar char="•"/>
            </a:pPr>
            <a:r>
              <a:rPr lang="fr-FR" sz="1200" dirty="0">
                <a:solidFill>
                  <a:schemeClr val="tx1"/>
                </a:solidFill>
                <a:latin typeface="Arial Narrow" panose="020B0606020202030204" pitchFamily="34" charset="0"/>
              </a:rPr>
              <a:t>Les pratiques agricoles ont aussi beaucoup </a:t>
            </a:r>
            <a:r>
              <a:rPr lang="fr-FR" sz="1200" dirty="0" smtClean="0">
                <a:solidFill>
                  <a:schemeClr val="tx1"/>
                </a:solidFill>
                <a:latin typeface="Arial Narrow" panose="020B0606020202030204" pitchFamily="34" charset="0"/>
              </a:rPr>
              <a:t>évolué </a:t>
            </a:r>
            <a:r>
              <a:rPr lang="fr-FR" sz="1200" dirty="0">
                <a:solidFill>
                  <a:schemeClr val="tx1"/>
                </a:solidFill>
                <a:latin typeface="Arial Narrow" panose="020B0606020202030204" pitchFamily="34" charset="0"/>
              </a:rPr>
              <a:t>pour aller vers l’agro écologie : </a:t>
            </a:r>
          </a:p>
          <a:p>
            <a:pPr marL="627063" lvl="1" indent="-171450" algn="l">
              <a:buFontTx/>
              <a:buChar char="−"/>
            </a:pPr>
            <a:r>
              <a:rPr lang="fr-FR" sz="1200" dirty="0">
                <a:solidFill>
                  <a:schemeClr val="tx1"/>
                </a:solidFill>
                <a:latin typeface="Arial Narrow" panose="020B0606020202030204" pitchFamily="34" charset="0"/>
              </a:rPr>
              <a:t>On évite le labour, pour favoriser le stockage du carbone dans le </a:t>
            </a:r>
            <a:r>
              <a:rPr lang="fr-FR" sz="1200" dirty="0" smtClean="0">
                <a:solidFill>
                  <a:schemeClr val="tx1"/>
                </a:solidFill>
                <a:latin typeface="Arial Narrow" panose="020B0606020202030204" pitchFamily="34" charset="0"/>
              </a:rPr>
              <a:t>sol.</a:t>
            </a:r>
            <a:endParaRPr lang="fr-FR" sz="1200" dirty="0">
              <a:solidFill>
                <a:schemeClr val="tx1"/>
              </a:solidFill>
              <a:latin typeface="Arial Narrow" panose="020B0606020202030204" pitchFamily="34" charset="0"/>
            </a:endParaRPr>
          </a:p>
          <a:p>
            <a:pPr marL="627063" lvl="1" indent="-171450" algn="l">
              <a:buFontTx/>
              <a:buChar char="−"/>
            </a:pPr>
            <a:r>
              <a:rPr lang="fr-FR" sz="1200" dirty="0">
                <a:solidFill>
                  <a:schemeClr val="tx1"/>
                </a:solidFill>
                <a:latin typeface="Arial Narrow" panose="020B0606020202030204" pitchFamily="34" charset="0"/>
              </a:rPr>
              <a:t>On développe les engrais naturels : le fumier et la plantation de légumineuses entre 2 cultures, qui permettent de se passer des engrais chimiques.</a:t>
            </a:r>
          </a:p>
          <a:p>
            <a:pPr marL="627063" lvl="1" indent="-171450" algn="l">
              <a:buFontTx/>
              <a:buChar char="−"/>
            </a:pPr>
            <a:r>
              <a:rPr lang="fr-FR" sz="1200" dirty="0">
                <a:solidFill>
                  <a:schemeClr val="tx1"/>
                </a:solidFill>
                <a:latin typeface="Arial Narrow" panose="020B0606020202030204" pitchFamily="34" charset="0"/>
              </a:rPr>
              <a:t>On diminue le recours aux engins agricoles et on redéveloppe la traction </a:t>
            </a:r>
            <a:r>
              <a:rPr lang="fr-FR" sz="1200" dirty="0" smtClean="0">
                <a:solidFill>
                  <a:schemeClr val="tx1"/>
                </a:solidFill>
                <a:latin typeface="Arial Narrow" panose="020B0606020202030204" pitchFamily="34" charset="0"/>
              </a:rPr>
              <a:t>animale.</a:t>
            </a:r>
            <a:endParaRPr lang="fr-FR" sz="1200" dirty="0">
              <a:solidFill>
                <a:schemeClr val="tx1"/>
              </a:solidFill>
              <a:latin typeface="Arial Narrow" panose="020B0606020202030204" pitchFamily="34" charset="0"/>
            </a:endParaRPr>
          </a:p>
          <a:p>
            <a:pPr marL="627063" lvl="1" indent="-171450" algn="l">
              <a:spcAft>
                <a:spcPts val="600"/>
              </a:spcAft>
              <a:buFontTx/>
              <a:buChar char="−"/>
            </a:pPr>
            <a:r>
              <a:rPr lang="fr-FR" sz="1200" dirty="0">
                <a:solidFill>
                  <a:schemeClr val="tx1"/>
                </a:solidFill>
                <a:latin typeface="Arial Narrow" panose="020B0606020202030204" pitchFamily="34" charset="0"/>
              </a:rPr>
              <a:t>On évite au maximum le recours aux pesticides qui polluent notre environnement et </a:t>
            </a:r>
            <a:r>
              <a:rPr lang="fr-FR" sz="1200" dirty="0" smtClean="0">
                <a:solidFill>
                  <a:schemeClr val="tx1"/>
                </a:solidFill>
                <a:latin typeface="Arial Narrow" panose="020B0606020202030204" pitchFamily="34" charset="0"/>
              </a:rPr>
              <a:t>nuisent </a:t>
            </a:r>
            <a:r>
              <a:rPr lang="fr-FR" sz="1200" dirty="0">
                <a:solidFill>
                  <a:schemeClr val="tx1"/>
                </a:solidFill>
                <a:latin typeface="Arial Narrow" panose="020B0606020202030204" pitchFamily="34" charset="0"/>
              </a:rPr>
              <a:t>à notre </a:t>
            </a:r>
            <a:r>
              <a:rPr lang="fr-FR" sz="1200" dirty="0" smtClean="0">
                <a:solidFill>
                  <a:schemeClr val="tx1"/>
                </a:solidFill>
                <a:latin typeface="Arial Narrow" panose="020B0606020202030204" pitchFamily="34" charset="0"/>
              </a:rPr>
              <a:t>santé.</a:t>
            </a:r>
            <a:endParaRPr lang="fr-FR" sz="1200" dirty="0">
              <a:latin typeface="Arial Narrow" panose="020B0606020202030204" pitchFamily="34" charset="0"/>
            </a:endParaRPr>
          </a:p>
          <a:p>
            <a:pPr marL="361950" indent="-171450" algn="l">
              <a:spcAft>
                <a:spcPts val="600"/>
              </a:spcAft>
              <a:buFont typeface="Arial" panose="020B0604020202020204" pitchFamily="34" charset="0"/>
              <a:buChar char="•"/>
            </a:pPr>
            <a:r>
              <a:rPr lang="fr-FR" sz="1200" dirty="0">
                <a:solidFill>
                  <a:schemeClr val="tx1"/>
                </a:solidFill>
                <a:latin typeface="Arial Narrow" panose="020B0606020202030204" pitchFamily="34" charset="0"/>
              </a:rPr>
              <a:t>Sur la ferme on a aussi plusieurs sources d’énergie : le soleil qui réchauffe la serre, des panneaux photovoltaïques, une éolienne, de la méthanisation, du bois de </a:t>
            </a:r>
            <a:r>
              <a:rPr lang="fr-FR" sz="1200" dirty="0" smtClean="0">
                <a:solidFill>
                  <a:schemeClr val="tx1"/>
                </a:solidFill>
                <a:latin typeface="Arial Narrow" panose="020B0606020202030204" pitchFamily="34" charset="0"/>
              </a:rPr>
              <a:t>chauffage.</a:t>
            </a:r>
            <a:endParaRPr lang="fr-FR" sz="1200" dirty="0">
              <a:solidFill>
                <a:schemeClr val="tx1"/>
              </a:solidFill>
              <a:latin typeface="Arial Narrow" panose="020B0606020202030204" pitchFamily="34" charset="0"/>
            </a:endParaRPr>
          </a:p>
          <a:p>
            <a:pPr marL="361950" indent="-171450" algn="l">
              <a:buFont typeface="Arial" panose="020B0604020202020204" pitchFamily="34" charset="0"/>
              <a:buChar char="•"/>
            </a:pPr>
            <a:r>
              <a:rPr lang="fr-FR" sz="1200" dirty="0">
                <a:solidFill>
                  <a:srgbClr val="00B050"/>
                </a:solidFill>
                <a:latin typeface="Arial Narrow" panose="020B0606020202030204" pitchFamily="34" charset="0"/>
              </a:rPr>
              <a:t>Poser et lire la </a:t>
            </a:r>
            <a:r>
              <a:rPr lang="fr-FR" sz="1200" b="1" dirty="0">
                <a:solidFill>
                  <a:srgbClr val="00B050"/>
                </a:solidFill>
                <a:latin typeface="Arial Narrow" panose="020B0606020202030204" pitchFamily="34" charset="0"/>
              </a:rPr>
              <a:t>carte prospective agriculture</a:t>
            </a:r>
          </a:p>
          <a:p>
            <a:pPr marL="1169988" lvl="4" indent="-228600" algn="l" defTabSz="2438338">
              <a:buFont typeface="Arial" panose="020B0604020202020204" pitchFamily="34" charset="0"/>
              <a:buChar char="•"/>
            </a:pPr>
            <a:endParaRPr lang="fr-FR" sz="1200" dirty="0">
              <a:solidFill>
                <a:schemeClr val="tx1"/>
              </a:solidFill>
              <a:latin typeface="Arial Narrow" panose="020B0606020202030204" pitchFamily="34" charset="0"/>
            </a:endParaRPr>
          </a:p>
        </p:txBody>
      </p:sp>
      <p:sp>
        <p:nvSpPr>
          <p:cNvPr id="8" name="ZoneTexte 7"/>
          <p:cNvSpPr txBox="1"/>
          <p:nvPr/>
        </p:nvSpPr>
        <p:spPr>
          <a:xfrm>
            <a:off x="4993759" y="648752"/>
            <a:ext cx="4834270" cy="262636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361950" lvl="3" indent="-228600" algn="l" defTabSz="2438338">
              <a:spcBef>
                <a:spcPts val="600"/>
              </a:spcBef>
              <a:spcAft>
                <a:spcPts val="600"/>
              </a:spcAft>
              <a:buFont typeface="+mj-lt"/>
              <a:buAutoNum type="arabicPeriod" startAt="3"/>
            </a:pPr>
            <a:r>
              <a:rPr lang="fr-FR" sz="1200" dirty="0" smtClean="0">
                <a:solidFill>
                  <a:srgbClr val="00B050"/>
                </a:solidFill>
                <a:latin typeface="Arial Narrow" panose="020B0606020202030204" pitchFamily="34" charset="0"/>
              </a:rPr>
              <a:t>Lire le texte de la Marianne et montrer les greniers, développer en vous appuyant sur vidéo le </a:t>
            </a:r>
            <a:r>
              <a:rPr lang="fr-FR" sz="1200" dirty="0" err="1" smtClean="0">
                <a:solidFill>
                  <a:srgbClr val="00B050"/>
                </a:solidFill>
                <a:latin typeface="Arial Narrow" panose="020B0606020202030204" pitchFamily="34" charset="0"/>
              </a:rPr>
              <a:t>Tedex</a:t>
            </a:r>
            <a:r>
              <a:rPr lang="fr-FR" sz="1200" dirty="0" smtClean="0">
                <a:solidFill>
                  <a:srgbClr val="00B050"/>
                </a:solidFill>
                <a:latin typeface="Arial Narrow" panose="020B0606020202030204" pitchFamily="34" charset="0"/>
              </a:rPr>
              <a:t> Stéphane </a:t>
            </a:r>
            <a:r>
              <a:rPr lang="fr-FR" sz="1200" dirty="0" err="1" smtClean="0">
                <a:solidFill>
                  <a:srgbClr val="00B050"/>
                </a:solidFill>
                <a:latin typeface="Arial Narrow" panose="020B0606020202030204" pitchFamily="34" charset="0"/>
              </a:rPr>
              <a:t>Linou</a:t>
            </a:r>
            <a:r>
              <a:rPr lang="fr-FR" sz="1200" dirty="0" smtClean="0">
                <a:solidFill>
                  <a:srgbClr val="00B050"/>
                </a:solidFill>
                <a:latin typeface="Arial Narrow" panose="020B0606020202030204" pitchFamily="34" charset="0"/>
              </a:rPr>
              <a:t> « </a:t>
            </a:r>
            <a:r>
              <a:rPr lang="fr-FR" sz="1200" dirty="0" smtClean="0">
                <a:solidFill>
                  <a:srgbClr val="00B050"/>
                </a:solidFill>
                <a:latin typeface="Arial Narrow" panose="020B0606020202030204" pitchFamily="34" charset="0"/>
                <a:hlinkClick r:id="rId2"/>
              </a:rPr>
              <a:t>résilience alimentaire et sécurité nationale</a:t>
            </a:r>
            <a:r>
              <a:rPr lang="fr-FR" sz="1200" dirty="0" smtClean="0">
                <a:solidFill>
                  <a:srgbClr val="00B050"/>
                </a:solidFill>
                <a:latin typeface="Arial Narrow" panose="020B0606020202030204" pitchFamily="34" charset="0"/>
              </a:rPr>
              <a:t> » sur YouTube. </a:t>
            </a:r>
            <a:br>
              <a:rPr lang="fr-FR" sz="1200" dirty="0" smtClean="0">
                <a:solidFill>
                  <a:srgbClr val="00B050"/>
                </a:solidFill>
                <a:latin typeface="Arial Narrow" panose="020B0606020202030204" pitchFamily="34" charset="0"/>
              </a:rPr>
            </a:br>
            <a:r>
              <a:rPr lang="fr-FR" sz="1200" dirty="0" smtClean="0">
                <a:latin typeface="Arial Narrow" panose="020B0606020202030204" pitchFamily="34" charset="0"/>
              </a:rPr>
              <a:t>On </a:t>
            </a:r>
            <a:r>
              <a:rPr lang="fr-FR" sz="1200" dirty="0">
                <a:latin typeface="Arial Narrow" panose="020B0606020202030204" pitchFamily="34" charset="0"/>
              </a:rPr>
              <a:t>redéveloppe les ceintures maraîchères, l’agriculture urbaine et les circuits courts pour préserver la sécurité alimentaire des villes. </a:t>
            </a:r>
            <a:r>
              <a:rPr lang="fr-FR" sz="1200" dirty="0" smtClean="0">
                <a:latin typeface="Arial Narrow" panose="020B0606020202030204" pitchFamily="34" charset="0"/>
              </a:rPr>
              <a:t/>
            </a:r>
            <a:br>
              <a:rPr lang="fr-FR" sz="1200" dirty="0" smtClean="0">
                <a:latin typeface="Arial Narrow" panose="020B0606020202030204" pitchFamily="34" charset="0"/>
              </a:rPr>
            </a:br>
            <a:r>
              <a:rPr lang="fr-FR" sz="1200" dirty="0">
                <a:latin typeface="Arial Narrow" panose="020B0606020202030204" pitchFamily="34" charset="0"/>
              </a:rPr>
              <a:t/>
            </a:r>
            <a:br>
              <a:rPr lang="fr-FR" sz="1200" dirty="0">
                <a:latin typeface="Arial Narrow" panose="020B0606020202030204" pitchFamily="34" charset="0"/>
              </a:rPr>
            </a:br>
            <a:r>
              <a:rPr lang="fr-FR" sz="1200" dirty="0" smtClean="0">
                <a:solidFill>
                  <a:schemeClr val="tx1"/>
                </a:solidFill>
                <a:latin typeface="Arial Narrow" panose="020B0606020202030204" pitchFamily="34" charset="0"/>
              </a:rPr>
              <a:t>En </a:t>
            </a:r>
            <a:r>
              <a:rPr lang="fr-FR" sz="1200" dirty="0">
                <a:solidFill>
                  <a:schemeClr val="tx1"/>
                </a:solidFill>
                <a:latin typeface="Arial Narrow" panose="020B0606020202030204" pitchFamily="34" charset="0"/>
              </a:rPr>
              <a:t>zone méditerranéenne </a:t>
            </a:r>
            <a:r>
              <a:rPr lang="fr-FR" sz="1200" dirty="0" smtClean="0">
                <a:solidFill>
                  <a:schemeClr val="tx1"/>
                </a:solidFill>
                <a:latin typeface="Arial Narrow" panose="020B0606020202030204" pitchFamily="34" charset="0"/>
              </a:rPr>
              <a:t>comme on </a:t>
            </a:r>
            <a:r>
              <a:rPr lang="fr-FR" sz="1200" dirty="0">
                <a:solidFill>
                  <a:schemeClr val="tx1"/>
                </a:solidFill>
                <a:latin typeface="Arial Narrow" panose="020B0606020202030204" pitchFamily="34" charset="0"/>
              </a:rPr>
              <a:t>aura le climat du sud de </a:t>
            </a:r>
            <a:r>
              <a:rPr lang="fr-FR" sz="1200" dirty="0" smtClean="0">
                <a:solidFill>
                  <a:schemeClr val="tx1"/>
                </a:solidFill>
                <a:latin typeface="Arial Narrow" panose="020B0606020202030204" pitchFamily="34" charset="0"/>
              </a:rPr>
              <a:t>l’Andalousie, il faudra aussi adapter </a:t>
            </a:r>
            <a:r>
              <a:rPr lang="fr-FR" sz="1200" dirty="0">
                <a:solidFill>
                  <a:schemeClr val="tx1"/>
                </a:solidFill>
                <a:latin typeface="Arial Narrow" panose="020B0606020202030204" pitchFamily="34" charset="0"/>
              </a:rPr>
              <a:t>nos cultures </a:t>
            </a:r>
            <a:r>
              <a:rPr lang="fr-FR" sz="1200" dirty="0" smtClean="0">
                <a:solidFill>
                  <a:schemeClr val="tx1"/>
                </a:solidFill>
                <a:latin typeface="Arial Narrow" panose="020B0606020202030204" pitchFamily="34" charset="0"/>
              </a:rPr>
              <a:t>et basculer sur </a:t>
            </a:r>
            <a:r>
              <a:rPr lang="fr-FR" sz="1200" dirty="0">
                <a:solidFill>
                  <a:schemeClr val="tx1"/>
                </a:solidFill>
                <a:latin typeface="Arial Narrow" panose="020B0606020202030204" pitchFamily="34" charset="0"/>
              </a:rPr>
              <a:t>l’olivier, le néflier, le pistachier, le lin, les légumineuses, le petit </a:t>
            </a:r>
            <a:r>
              <a:rPr lang="fr-FR" sz="1200" dirty="0" smtClean="0">
                <a:solidFill>
                  <a:schemeClr val="tx1"/>
                </a:solidFill>
                <a:latin typeface="Arial Narrow" panose="020B0606020202030204" pitchFamily="34" charset="0"/>
              </a:rPr>
              <a:t>épeautre. </a:t>
            </a:r>
            <a:r>
              <a:rPr lang="fr-FR" sz="1200" dirty="0">
                <a:solidFill>
                  <a:schemeClr val="tx1"/>
                </a:solidFill>
                <a:latin typeface="Arial Narrow" panose="020B0606020202030204" pitchFamily="34" charset="0"/>
              </a:rPr>
              <a:t>Développer </a:t>
            </a:r>
            <a:r>
              <a:rPr lang="fr-FR" sz="1200" dirty="0" smtClean="0">
                <a:solidFill>
                  <a:schemeClr val="tx1"/>
                </a:solidFill>
                <a:latin typeface="Arial Narrow" panose="020B0606020202030204" pitchFamily="34" charset="0"/>
              </a:rPr>
              <a:t>les filières locales, les outils </a:t>
            </a:r>
            <a:r>
              <a:rPr lang="fr-FR" sz="1200" dirty="0">
                <a:solidFill>
                  <a:schemeClr val="tx1"/>
                </a:solidFill>
                <a:latin typeface="Arial Narrow" panose="020B0606020202030204" pitchFamily="34" charset="0"/>
              </a:rPr>
              <a:t>de transformation et la consommation locale. </a:t>
            </a:r>
          </a:p>
          <a:p>
            <a:pPr marL="361950" lvl="3" indent="-228600" algn="l" defTabSz="2438338">
              <a:spcBef>
                <a:spcPts val="600"/>
              </a:spcBef>
              <a:spcAft>
                <a:spcPts val="600"/>
              </a:spcAft>
              <a:buFont typeface="+mj-lt"/>
              <a:buAutoNum type="arabicPeriod" startAt="3"/>
            </a:pPr>
            <a:r>
              <a:rPr lang="fr-FR" sz="1200" dirty="0" smtClean="0">
                <a:solidFill>
                  <a:srgbClr val="00B050"/>
                </a:solidFill>
                <a:latin typeface="Arial Narrow" panose="020B0606020202030204" pitchFamily="34" charset="0"/>
              </a:rPr>
              <a:t>Poser et lire la </a:t>
            </a:r>
            <a:r>
              <a:rPr lang="fr-FR" sz="1200" b="1" dirty="0" smtClean="0">
                <a:solidFill>
                  <a:srgbClr val="00B050"/>
                </a:solidFill>
                <a:latin typeface="Arial Narrow" panose="020B0606020202030204" pitchFamily="34" charset="0"/>
              </a:rPr>
              <a:t>carte prospective alimentation</a:t>
            </a:r>
            <a:r>
              <a:rPr lang="fr-FR" sz="1200" dirty="0" smtClean="0">
                <a:solidFill>
                  <a:srgbClr val="00B050"/>
                </a:solidFill>
                <a:latin typeface="Arial Narrow" panose="020B0606020202030204" pitchFamily="34" charset="0"/>
              </a:rPr>
              <a:t/>
            </a:r>
            <a:br>
              <a:rPr lang="fr-FR" sz="1200" dirty="0" smtClean="0">
                <a:solidFill>
                  <a:srgbClr val="00B050"/>
                </a:solidFill>
                <a:latin typeface="Arial Narrow" panose="020B0606020202030204" pitchFamily="34" charset="0"/>
              </a:rPr>
            </a:br>
            <a:endParaRPr lang="fr-FR" sz="1200" dirty="0">
              <a:latin typeface="Arial Narrow" panose="020B0606020202030204" pitchFamily="34" charset="0"/>
            </a:endParaRPr>
          </a:p>
        </p:txBody>
      </p:sp>
      <p:cxnSp>
        <p:nvCxnSpPr>
          <p:cNvPr id="10" name="Connecteur droit 9"/>
          <p:cNvCxnSpPr/>
          <p:nvPr/>
        </p:nvCxnSpPr>
        <p:spPr>
          <a:xfrm>
            <a:off x="4993759" y="74428"/>
            <a:ext cx="81516" cy="6709144"/>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9" name="Rectangle 8"/>
          <p:cNvSpPr/>
          <p:nvPr/>
        </p:nvSpPr>
        <p:spPr>
          <a:xfrm>
            <a:off x="1136356" y="1234754"/>
            <a:ext cx="147600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3" name="Rectangle 12"/>
          <p:cNvSpPr/>
          <p:nvPr/>
        </p:nvSpPr>
        <p:spPr>
          <a:xfrm>
            <a:off x="6235455" y="2757263"/>
            <a:ext cx="183600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1" name="Rectangle 10"/>
          <p:cNvSpPr/>
          <p:nvPr/>
        </p:nvSpPr>
        <p:spPr>
          <a:xfrm>
            <a:off x="1311040" y="6290306"/>
            <a:ext cx="176400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732905514"/>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ZoneTexte 10"/>
          <p:cNvSpPr txBox="1"/>
          <p:nvPr/>
        </p:nvSpPr>
        <p:spPr>
          <a:xfrm>
            <a:off x="242236" y="2532456"/>
            <a:ext cx="9497795" cy="4099002"/>
          </a:xfrm>
          <a:prstGeom prst="rect">
            <a:avLst/>
          </a:prstGeom>
          <a:solidFill>
            <a:schemeClr val="bg1">
              <a:lumMod val="75000"/>
            </a:schemeClr>
          </a:solidFill>
        </p:spPr>
        <p:txBody>
          <a:bodyPr wrap="square" lIns="144000" tIns="36000" rIns="144000" bIns="0" rtlCol="0">
            <a:spAutoFit/>
          </a:bodyPr>
          <a:lstStyle>
            <a:defPPr>
              <a:defRPr lang="en-US"/>
            </a:defPPr>
            <a:lvl1pPr>
              <a:defRPr sz="2400">
                <a:solidFill>
                  <a:schemeClr val="bg1"/>
                </a:solidFill>
              </a:defRPr>
            </a:lvl1p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fr-FR" sz="4000" b="1"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Agriculture et élevage </a:t>
            </a:r>
            <a:r>
              <a:rPr kumimoji="0" lang="fr-FR" sz="40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en 2050</a:t>
            </a: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45 % </a:t>
            </a: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en agriculture biologique</a:t>
            </a: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45 % </a:t>
            </a: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en agriculture intégrée : semis direct, couverts végétaux, faible recours aux engrais chimiques et </a:t>
            </a: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pesticides</a:t>
            </a: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10 % raisonné</a:t>
            </a:r>
            <a:endPar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endParaRP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Élevage </a:t>
            </a: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 -50 % de bœufs, -30 % de vaches</a:t>
            </a:r>
            <a:r>
              <a:rPr kumimoji="0" lang="fr-FR" sz="2800" b="0" i="0" u="none" strike="noStrike" kern="1200" cap="none" spc="0" normalizeH="0" noProof="0" dirty="0" smtClean="0">
                <a:ln>
                  <a:noFill/>
                </a:ln>
                <a:solidFill>
                  <a:prstClr val="white"/>
                </a:solidFill>
                <a:effectLst/>
                <a:uLnTx/>
                <a:uFillTx/>
                <a:latin typeface="Calibri" panose="020F0502020204030204"/>
                <a:sym typeface="Wingdings" panose="05000000000000000000" pitchFamily="2" charset="2"/>
              </a:rPr>
              <a:t> et de porcs, -20 % de poulets, +20 % de brebis et chèvres, avec respect</a:t>
            </a:r>
            <a:r>
              <a:rPr lang="fr-FR" sz="2800" kern="1200" dirty="0" smtClean="0">
                <a:solidFill>
                  <a:prstClr val="white"/>
                </a:solidFill>
                <a:latin typeface="Calibri" panose="020F0502020204030204"/>
                <a:sym typeface="Wingdings" panose="05000000000000000000" pitchFamily="2" charset="2"/>
              </a:rPr>
              <a:t> du bien être animal</a:t>
            </a:r>
            <a:endPar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endParaRP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baseline="0" noProof="0" dirty="0" smtClean="0">
                <a:ln>
                  <a:noFill/>
                </a:ln>
                <a:solidFill>
                  <a:prstClr val="white"/>
                </a:solidFill>
                <a:effectLst/>
                <a:uLnTx/>
                <a:uFillTx/>
                <a:latin typeface="Calibri" panose="020F0502020204030204"/>
                <a:sym typeface="Wingdings" panose="05000000000000000000" pitchFamily="2" charset="2"/>
              </a:rPr>
              <a:t>+ 500 000 emplois</a:t>
            </a:r>
            <a:endPar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endParaRPr>
          </a:p>
        </p:txBody>
      </p:sp>
      <p:sp>
        <p:nvSpPr>
          <p:cNvPr id="7" name="ZoneTexte 6"/>
          <p:cNvSpPr txBox="1"/>
          <p:nvPr/>
        </p:nvSpPr>
        <p:spPr>
          <a:xfrm>
            <a:off x="133371" y="56551"/>
            <a:ext cx="8040664"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ct val="100000"/>
              </a:lnSpc>
              <a:spcBef>
                <a:spcPts val="0"/>
              </a:spcBef>
              <a:spcAft>
                <a:spcPts val="0"/>
              </a:spcAft>
              <a:buClrTx/>
              <a:buSzTx/>
              <a:buFontTx/>
              <a:buNone/>
              <a:tabLst/>
            </a:pPr>
            <a:r>
              <a:rPr lang="fr-FR" sz="3200" dirty="0" smtClean="0">
                <a:solidFill>
                  <a:schemeClr val="tx1">
                    <a:lumMod val="50000"/>
                  </a:schemeClr>
                </a:solidFill>
                <a:latin typeface="Calibri" panose="020F0502020204030204" pitchFamily="34" charset="0"/>
                <a:cs typeface="Calibri" panose="020F0502020204030204" pitchFamily="34" charset="0"/>
              </a:rPr>
              <a:t>Rangement des cartes alimentation, agriculture</a:t>
            </a:r>
            <a:endParaRPr kumimoji="0" lang="fr-FR" sz="3200" b="0" i="0" u="none" strike="noStrike" cap="none" spc="0" normalizeH="0" baseline="0" dirty="0">
              <a:ln>
                <a:noFill/>
              </a:ln>
              <a:solidFill>
                <a:schemeClr val="tx1">
                  <a:lumMod val="50000"/>
                </a:schemeClr>
              </a:solidFill>
              <a:effectLst/>
              <a:uFillTx/>
              <a:latin typeface="Calibri" panose="020F0502020204030204" pitchFamily="34" charset="0"/>
              <a:cs typeface="Calibri" panose="020F0502020204030204" pitchFamily="34" charset="0"/>
              <a:sym typeface="Helvetica Neue"/>
            </a:endParaRPr>
          </a:p>
        </p:txBody>
      </p:sp>
      <p:sp>
        <p:nvSpPr>
          <p:cNvPr id="5" name="Rectangle 4"/>
          <p:cNvSpPr/>
          <p:nvPr/>
        </p:nvSpPr>
        <p:spPr>
          <a:xfrm>
            <a:off x="9035358" y="6198741"/>
            <a:ext cx="599961" cy="379591"/>
          </a:xfrm>
          <a:prstGeom prst="rect">
            <a:avLst/>
          </a:prstGeom>
          <a:solidFill>
            <a:schemeClr val="bg2">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fr-FR" sz="1800" b="0" i="0" u="none" strike="noStrike" cap="none" spc="0" normalizeH="0" baseline="0" dirty="0" smtClean="0">
                <a:ln>
                  <a:noFill/>
                </a:ln>
                <a:solidFill>
                  <a:srgbClr val="FFFFFF"/>
                </a:solidFill>
                <a:effectLst/>
                <a:uFillTx/>
                <a:latin typeface="Helvetica Neue Medium"/>
                <a:ea typeface="Helvetica Neue Medium"/>
                <a:cs typeface="Helvetica Neue Medium"/>
                <a:sym typeface="Helvetica Neue Medium"/>
              </a:rPr>
              <a:t>3bis</a:t>
            </a:r>
            <a:endParaRPr kumimoji="0" lang="fr-FR" sz="18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6" name="ZoneTexte 5"/>
          <p:cNvSpPr txBox="1"/>
          <p:nvPr/>
        </p:nvSpPr>
        <p:spPr>
          <a:xfrm>
            <a:off x="242236" y="651586"/>
            <a:ext cx="4647170" cy="1605568"/>
          </a:xfrm>
          <a:prstGeom prst="rect">
            <a:avLst/>
          </a:prstGeom>
          <a:solidFill>
            <a:schemeClr val="bg1">
              <a:lumMod val="75000"/>
            </a:schemeClr>
          </a:solidFill>
          <a:ln>
            <a:noFill/>
          </a:ln>
        </p:spPr>
        <p:txBody>
          <a:bodyPr wrap="square" rtlCol="0">
            <a:spAutoFit/>
          </a:bodyPr>
          <a:lstStyle/>
          <a:p>
            <a:pPr defTabSz="457200" hangingPunct="1">
              <a:lnSpc>
                <a:spcPts val="5900"/>
              </a:lnSpc>
            </a:pPr>
            <a:r>
              <a:rPr lang="fr-FR" sz="5400" kern="1200" dirty="0" smtClean="0">
                <a:solidFill>
                  <a:prstClr val="white"/>
                </a:solidFill>
                <a:latin typeface="Calibri" panose="020F0502020204030204"/>
              </a:rPr>
              <a:t>AGRICULTURE</a:t>
            </a:r>
            <a:br>
              <a:rPr lang="fr-FR" sz="5400" kern="1200" dirty="0" smtClean="0">
                <a:solidFill>
                  <a:prstClr val="white"/>
                </a:solidFill>
                <a:latin typeface="Calibri" panose="020F0502020204030204"/>
              </a:rPr>
            </a:br>
            <a:r>
              <a:rPr lang="fr-FR" sz="5400" kern="1200" dirty="0" smtClean="0">
                <a:solidFill>
                  <a:prstClr val="white"/>
                </a:solidFill>
                <a:latin typeface="Calibri" panose="020F0502020204030204"/>
              </a:rPr>
              <a:t>ALIMENTATION</a:t>
            </a:r>
            <a:endParaRPr lang="fr-FR" sz="5400" kern="1200" dirty="0">
              <a:solidFill>
                <a:prstClr val="white"/>
              </a:solidFill>
              <a:latin typeface="Calibri" panose="020F0502020204030204"/>
            </a:endParaRPr>
          </a:p>
        </p:txBody>
      </p:sp>
      <p:pic>
        <p:nvPicPr>
          <p:cNvPr id="9" name="Image 8"/>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7894860" y="2650147"/>
            <a:ext cx="1657139" cy="612701"/>
          </a:xfrm>
          <a:prstGeom prst="rect">
            <a:avLst/>
          </a:prstGeom>
          <a:ln w="76200">
            <a:noFill/>
          </a:ln>
        </p:spPr>
      </p:pic>
    </p:spTree>
    <p:extLst>
      <p:ext uri="{BB962C8B-B14F-4D97-AF65-F5344CB8AC3E}">
        <p14:creationId xmlns:p14="http://schemas.microsoft.com/office/powerpoint/2010/main" val="3859006618"/>
      </p:ext>
    </p:extLst>
  </p:cSld>
  <p:clrMapOvr>
    <a:masterClrMapping/>
  </p:clrMapOvr>
  <p:transition spd="med"/>
</p:sld>
</file>

<file path=ppt/theme/theme1.xml><?xml version="1.0" encoding="utf-8"?>
<a:theme xmlns:a="http://schemas.openxmlformats.org/drawingml/2006/main" name="21_BasicWhite">
  <a:themeElements>
    <a:clrScheme name="21_BasicWhite">
      <a:dk1>
        <a:srgbClr val="5E5E5E"/>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2CE7A2E6FCAEE4BAE9118E9D112F658" ma:contentTypeVersion="17" ma:contentTypeDescription="Crée un document." ma:contentTypeScope="" ma:versionID="e880447e5aa21335cdeadb88636700a2">
  <xsd:schema xmlns:xsd="http://www.w3.org/2001/XMLSchema" xmlns:xs="http://www.w3.org/2001/XMLSchema" xmlns:p="http://schemas.microsoft.com/office/2006/metadata/properties" xmlns:ns2="0593265d-43d0-41f1-bf90-71663c214a05" xmlns:ns3="9266256a-98fa-424e-872b-6985db9b882c" targetNamespace="http://schemas.microsoft.com/office/2006/metadata/properties" ma:root="true" ma:fieldsID="4ae69bccb89164c6c13d0d4f7d012ba9" ns2:_="" ns3:_="">
    <xsd:import namespace="0593265d-43d0-41f1-bf90-71663c214a05"/>
    <xsd:import namespace="9266256a-98fa-424e-872b-6985db9b882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ObjectDetectorVersions"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93265d-43d0-41f1-bf90-71663c214a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af9b8fe4-599e-462f-b08c-fee6fce5c5bc"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266256a-98fa-424e-872b-6985db9b882c"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f44f31fa-c9b1-4c4a-9e95-1df4af171d5b}" ma:internalName="TaxCatchAll" ma:showField="CatchAllData" ma:web="9266256a-98fa-424e-872b-6985db9b882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593265d-43d0-41f1-bf90-71663c214a05">
      <Terms xmlns="http://schemas.microsoft.com/office/infopath/2007/PartnerControls"/>
    </lcf76f155ced4ddcb4097134ff3c332f>
    <TaxCatchAll xmlns="9266256a-98fa-424e-872b-6985db9b882c" xsi:nil="true"/>
  </documentManagement>
</p:properties>
</file>

<file path=customXml/itemProps1.xml><?xml version="1.0" encoding="utf-8"?>
<ds:datastoreItem xmlns:ds="http://schemas.openxmlformats.org/officeDocument/2006/customXml" ds:itemID="{C7834E80-0869-4F7F-80B9-CDFC8B96F0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593265d-43d0-41f1-bf90-71663c214a05"/>
    <ds:schemaRef ds:uri="9266256a-98fa-424e-872b-6985db9b88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C52ADEE-87DA-4097-84C7-22F6F283F7CD}">
  <ds:schemaRefs>
    <ds:schemaRef ds:uri="http://schemas.microsoft.com/sharepoint/v3/contenttype/forms"/>
  </ds:schemaRefs>
</ds:datastoreItem>
</file>

<file path=customXml/itemProps3.xml><?xml version="1.0" encoding="utf-8"?>
<ds:datastoreItem xmlns:ds="http://schemas.openxmlformats.org/officeDocument/2006/customXml" ds:itemID="{51AD5A83-781C-48FE-B3EA-42B188D60767}">
  <ds:schemaRefs>
    <ds:schemaRef ds:uri="http://schemas.microsoft.com/office/2006/documentManagement/types"/>
    <ds:schemaRef ds:uri="http://purl.org/dc/terms/"/>
    <ds:schemaRef ds:uri="0593265d-43d0-41f1-bf90-71663c214a05"/>
    <ds:schemaRef ds:uri="http://purl.org/dc/dcmitype/"/>
    <ds:schemaRef ds:uri="http://purl.org/dc/elements/1.1/"/>
    <ds:schemaRef ds:uri="http://schemas.microsoft.com/office/infopath/2007/PartnerControls"/>
    <ds:schemaRef ds:uri="http://schemas.openxmlformats.org/package/2006/metadata/core-properties"/>
    <ds:schemaRef ds:uri="9266256a-98fa-424e-872b-6985db9b882c"/>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11854</TotalTime>
  <Words>4334</Words>
  <Application>Microsoft Office PowerPoint</Application>
  <PresentationFormat>Format A4 (210 x 297 mm)</PresentationFormat>
  <Paragraphs>440</Paragraphs>
  <Slides>41</Slides>
  <Notes>0</Notes>
  <HiddenSlides>3</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41</vt:i4>
      </vt:variant>
    </vt:vector>
  </HeadingPairs>
  <TitlesOfParts>
    <vt:vector size="52" baseType="lpstr">
      <vt:lpstr>Aptos Narrow</vt:lpstr>
      <vt:lpstr>Arial</vt:lpstr>
      <vt:lpstr>Arial Narrow</vt:lpstr>
      <vt:lpstr>Calibri</vt:lpstr>
      <vt:lpstr>Calibri Light</vt:lpstr>
      <vt:lpstr>Helvetica Neue</vt:lpstr>
      <vt:lpstr>Helvetica Neue Medium</vt:lpstr>
      <vt:lpstr>Lulo Clean One</vt:lpstr>
      <vt:lpstr>Lulo Clean One Bold</vt:lpstr>
      <vt:lpstr>Wingdings</vt:lpstr>
      <vt:lpstr>21_BasicWhite</vt:lpstr>
      <vt:lpstr>Guide d’animation 45’-1h  Découverte d’un territoire qui a réussi sa transition écologique avec Renaissance écologique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Déployer</vt:lpstr>
      <vt:lpstr>Diapos de la boussole,  cartes chantiers, prospectives  à imprimer en recto et à plastifier</vt:lpstr>
      <vt:lpstr>Présentation PowerPoint</vt:lpstr>
      <vt:lpstr>Agir pour le vivant</vt:lpstr>
      <vt:lpstr>Limiter le réchauffement climatique</vt:lpstr>
      <vt:lpstr>S’adapter </vt:lpstr>
      <vt:lpstr>Préserver les Ressources</vt:lpstr>
      <vt:lpstr>Préserver  notre santé</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AMBLARD chrystelle</dc:creator>
  <cp:lastModifiedBy>chrystelle AMBLARD</cp:lastModifiedBy>
  <cp:revision>228</cp:revision>
  <cp:lastPrinted>2025-03-27T15:42:10Z</cp:lastPrinted>
  <dcterms:modified xsi:type="dcterms:W3CDTF">2025-12-09T17:18:13Z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0x01010042CE7A2E6FCAEE4BAE9118E9D112F658</vt:lpwstr>
  </property>
  <property fmtid="{D5CDD505-2E9C-101B-9397-08002B2CF9AE}" pid="3" name="MediaServiceImageTags">
    <vt:lpwstr/>
  </property>
</Properties>
</file>