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sldIdLst>
    <p:sldId id="279" r:id="rId5"/>
    <p:sldId id="281" r:id="rId6"/>
    <p:sldId id="287" r:id="rId7"/>
    <p:sldId id="282" r:id="rId8"/>
    <p:sldId id="283" r:id="rId9"/>
    <p:sldId id="284" r:id="rId10"/>
    <p:sldId id="285" r:id="rId11"/>
    <p:sldId id="286" r:id="rId12"/>
    <p:sldId id="280" r:id="rId13"/>
    <p:sldId id="272" r:id="rId14"/>
    <p:sldId id="269" r:id="rId15"/>
    <p:sldId id="277" r:id="rId16"/>
    <p:sldId id="276" r:id="rId17"/>
    <p:sldId id="289" r:id="rId18"/>
    <p:sldId id="288" r:id="rId19"/>
    <p:sldId id="290" r:id="rId20"/>
    <p:sldId id="291" r:id="rId21"/>
    <p:sldId id="292" r:id="rId22"/>
    <p:sldId id="295" r:id="rId23"/>
    <p:sldId id="294" r:id="rId24"/>
    <p:sldId id="304" r:id="rId25"/>
    <p:sldId id="309" r:id="rId26"/>
    <p:sldId id="305" r:id="rId27"/>
    <p:sldId id="306" r:id="rId28"/>
    <p:sldId id="307" r:id="rId29"/>
    <p:sldId id="308" r:id="rId30"/>
    <p:sldId id="296" r:id="rId31"/>
    <p:sldId id="303" r:id="rId32"/>
    <p:sldId id="297" r:id="rId33"/>
    <p:sldId id="298" r:id="rId34"/>
    <p:sldId id="299" r:id="rId35"/>
    <p:sldId id="300" r:id="rId36"/>
    <p:sldId id="302" r:id="rId37"/>
    <p:sldId id="293" r:id="rId38"/>
    <p:sldId id="310" r:id="rId39"/>
    <p:sldId id="311" r:id="rId40"/>
    <p:sldId id="312" r:id="rId41"/>
    <p:sldId id="313" r:id="rId42"/>
  </p:sldIdLst>
  <p:sldSz cx="9906000" cy="6858000" type="A4"/>
  <p:notesSz cx="9926638" cy="1430178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OUBALE rokaya" initials="Tr" lastIdx="3" clrIdx="0">
    <p:extLst>
      <p:ext uri="{19B8F6BF-5375-455C-9EA6-DF929625EA0E}">
        <p15:presenceInfo xmlns:p15="http://schemas.microsoft.com/office/powerpoint/2012/main" userId="S-1-5-21-1912835900-3872189157-12037038-61381" providerId="AD"/>
      </p:ext>
    </p:extLst>
  </p:cmAuthor>
  <p:cmAuthor id="2" name="AMBLARD chrystelle" initials="Ac" lastIdx="2" clrIdx="1">
    <p:extLst>
      <p:ext uri="{19B8F6BF-5375-455C-9EA6-DF929625EA0E}">
        <p15:presenceInfo xmlns:p15="http://schemas.microsoft.com/office/powerpoint/2012/main" userId="S-1-5-21-1912835900-3872189157-12037038-144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23596"/>
    <a:srgbClr val="00B000"/>
    <a:srgbClr val="009900"/>
    <a:srgbClr val="007635"/>
    <a:srgbClr val="007C5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07" d="100"/>
          <a:sy n="107" d="100"/>
        </p:scale>
        <p:origin x="1380"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commentAuthors" Target="commentAuthor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slide" Target="slides/slide3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742950" y="1122363"/>
            <a:ext cx="8420100" cy="2387600"/>
          </a:xfrm>
        </p:spPr>
        <p:txBody>
          <a:bodyPr anchor="b"/>
          <a:lstStyle>
            <a:lvl1pPr algn="ctr">
              <a:defRPr sz="6000"/>
            </a:lvl1pPr>
          </a:lstStyle>
          <a:p>
            <a:r>
              <a:rPr lang="fr-FR"/>
              <a:t>Modifiez le style du titre</a:t>
            </a:r>
            <a:endParaRPr lang="en-US" dirty="0"/>
          </a:p>
        </p:txBody>
      </p:sp>
      <p:sp>
        <p:nvSpPr>
          <p:cNvPr id="3" name="Subtitle 2"/>
          <p:cNvSpPr>
            <a:spLocks noGrp="1"/>
          </p:cNvSpPr>
          <p:nvPr>
            <p:ph type="subTitle" idx="1"/>
          </p:nvPr>
        </p:nvSpPr>
        <p:spPr>
          <a:xfrm>
            <a:off x="1238250" y="3602038"/>
            <a:ext cx="7429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Modifier le style des sous-titres du masque</a:t>
            </a:r>
            <a:endParaRPr lang="en-US" dirty="0"/>
          </a:p>
        </p:txBody>
      </p:sp>
      <p:sp>
        <p:nvSpPr>
          <p:cNvPr id="4" name="Date Placeholder 3"/>
          <p:cNvSpPr>
            <a:spLocks noGrp="1"/>
          </p:cNvSpPr>
          <p:nvPr>
            <p:ph type="dt" sz="half" idx="10"/>
          </p:nvPr>
        </p:nvSpPr>
        <p:spPr/>
        <p:txBody>
          <a:bodyPr/>
          <a:lstStyle/>
          <a:p>
            <a:fld id="{AE62CA78-3174-4DA3-BCBC-F1E8A9B2F452}" type="datetimeFigureOut">
              <a:rPr lang="fr-FR" smtClean="0"/>
              <a:t>18/02/2026</a:t>
            </a:fld>
            <a:endParaRPr lang="fr-FR" dirty="0"/>
          </a:p>
        </p:txBody>
      </p:sp>
      <p:sp>
        <p:nvSpPr>
          <p:cNvPr id="5" name="Footer Placeholder 4"/>
          <p:cNvSpPr>
            <a:spLocks noGrp="1"/>
          </p:cNvSpPr>
          <p:nvPr>
            <p:ph type="ftr" sz="quarter" idx="11"/>
          </p:nvPr>
        </p:nvSpPr>
        <p:spPr/>
        <p:txBody>
          <a:bodyPr/>
          <a:lstStyle/>
          <a:p>
            <a:endParaRPr lang="fr-FR" dirty="0"/>
          </a:p>
        </p:txBody>
      </p:sp>
      <p:sp>
        <p:nvSpPr>
          <p:cNvPr id="6" name="Slide Number Placeholder 5"/>
          <p:cNvSpPr>
            <a:spLocks noGrp="1"/>
          </p:cNvSpPr>
          <p:nvPr>
            <p:ph type="sldNum" sz="quarter" idx="12"/>
          </p:nvPr>
        </p:nvSpPr>
        <p:spPr/>
        <p:txBody>
          <a:bodyPr/>
          <a:lstStyle/>
          <a:p>
            <a:fld id="{8B0E29CA-2813-4FBA-9A87-B4E70ADDE30C}" type="slidenum">
              <a:rPr lang="fr-FR" smtClean="0"/>
              <a:t>‹N°›</a:t>
            </a:fld>
            <a:endParaRPr lang="fr-FR" dirty="0"/>
          </a:p>
        </p:txBody>
      </p:sp>
    </p:spTree>
    <p:extLst>
      <p:ext uri="{BB962C8B-B14F-4D97-AF65-F5344CB8AC3E}">
        <p14:creationId xmlns:p14="http://schemas.microsoft.com/office/powerpoint/2010/main" val="25340832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Vertical Text Placeholder 2"/>
          <p:cNvSpPr>
            <a:spLocks noGrp="1"/>
          </p:cNvSpPr>
          <p:nvPr>
            <p:ph type="body" orient="vert" idx="1"/>
          </p:nvPr>
        </p:nvSpPr>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AE62CA78-3174-4DA3-BCBC-F1E8A9B2F452}" type="datetimeFigureOut">
              <a:rPr lang="fr-FR" smtClean="0"/>
              <a:t>18/02/2026</a:t>
            </a:fld>
            <a:endParaRPr lang="fr-FR" dirty="0"/>
          </a:p>
        </p:txBody>
      </p:sp>
      <p:sp>
        <p:nvSpPr>
          <p:cNvPr id="5" name="Footer Placeholder 4"/>
          <p:cNvSpPr>
            <a:spLocks noGrp="1"/>
          </p:cNvSpPr>
          <p:nvPr>
            <p:ph type="ftr" sz="quarter" idx="11"/>
          </p:nvPr>
        </p:nvSpPr>
        <p:spPr/>
        <p:txBody>
          <a:bodyPr/>
          <a:lstStyle/>
          <a:p>
            <a:endParaRPr lang="fr-FR" dirty="0"/>
          </a:p>
        </p:txBody>
      </p:sp>
      <p:sp>
        <p:nvSpPr>
          <p:cNvPr id="6" name="Slide Number Placeholder 5"/>
          <p:cNvSpPr>
            <a:spLocks noGrp="1"/>
          </p:cNvSpPr>
          <p:nvPr>
            <p:ph type="sldNum" sz="quarter" idx="12"/>
          </p:nvPr>
        </p:nvSpPr>
        <p:spPr/>
        <p:txBody>
          <a:bodyPr/>
          <a:lstStyle/>
          <a:p>
            <a:fld id="{8B0E29CA-2813-4FBA-9A87-B4E70ADDE30C}" type="slidenum">
              <a:rPr lang="fr-FR" smtClean="0"/>
              <a:t>‹N°›</a:t>
            </a:fld>
            <a:endParaRPr lang="fr-FR" dirty="0"/>
          </a:p>
        </p:txBody>
      </p:sp>
    </p:spTree>
    <p:extLst>
      <p:ext uri="{BB962C8B-B14F-4D97-AF65-F5344CB8AC3E}">
        <p14:creationId xmlns:p14="http://schemas.microsoft.com/office/powerpoint/2010/main" val="10173777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8982" y="365125"/>
            <a:ext cx="2135981" cy="5811838"/>
          </a:xfrm>
        </p:spPr>
        <p:txBody>
          <a:bodyPr vert="eaVert"/>
          <a:lstStyle/>
          <a:p>
            <a:r>
              <a:rPr lang="fr-FR"/>
              <a:t>Modifiez le style du titre</a:t>
            </a:r>
            <a:endParaRPr lang="en-US" dirty="0"/>
          </a:p>
        </p:txBody>
      </p:sp>
      <p:sp>
        <p:nvSpPr>
          <p:cNvPr id="3" name="Vertical Text Placeholder 2"/>
          <p:cNvSpPr>
            <a:spLocks noGrp="1"/>
          </p:cNvSpPr>
          <p:nvPr>
            <p:ph type="body" orient="vert" idx="1"/>
          </p:nvPr>
        </p:nvSpPr>
        <p:spPr>
          <a:xfrm>
            <a:off x="681038" y="365125"/>
            <a:ext cx="6284119" cy="5811838"/>
          </a:xfrm>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AE62CA78-3174-4DA3-BCBC-F1E8A9B2F452}" type="datetimeFigureOut">
              <a:rPr lang="fr-FR" smtClean="0"/>
              <a:t>18/02/2026</a:t>
            </a:fld>
            <a:endParaRPr lang="fr-FR" dirty="0"/>
          </a:p>
        </p:txBody>
      </p:sp>
      <p:sp>
        <p:nvSpPr>
          <p:cNvPr id="5" name="Footer Placeholder 4"/>
          <p:cNvSpPr>
            <a:spLocks noGrp="1"/>
          </p:cNvSpPr>
          <p:nvPr>
            <p:ph type="ftr" sz="quarter" idx="11"/>
          </p:nvPr>
        </p:nvSpPr>
        <p:spPr/>
        <p:txBody>
          <a:bodyPr/>
          <a:lstStyle/>
          <a:p>
            <a:endParaRPr lang="fr-FR" dirty="0"/>
          </a:p>
        </p:txBody>
      </p:sp>
      <p:sp>
        <p:nvSpPr>
          <p:cNvPr id="6" name="Slide Number Placeholder 5"/>
          <p:cNvSpPr>
            <a:spLocks noGrp="1"/>
          </p:cNvSpPr>
          <p:nvPr>
            <p:ph type="sldNum" sz="quarter" idx="12"/>
          </p:nvPr>
        </p:nvSpPr>
        <p:spPr/>
        <p:txBody>
          <a:bodyPr/>
          <a:lstStyle/>
          <a:p>
            <a:fld id="{8B0E29CA-2813-4FBA-9A87-B4E70ADDE30C}" type="slidenum">
              <a:rPr lang="fr-FR" smtClean="0"/>
              <a:t>‹N°›</a:t>
            </a:fld>
            <a:endParaRPr lang="fr-FR" dirty="0"/>
          </a:p>
        </p:txBody>
      </p:sp>
    </p:spTree>
    <p:extLst>
      <p:ext uri="{BB962C8B-B14F-4D97-AF65-F5344CB8AC3E}">
        <p14:creationId xmlns:p14="http://schemas.microsoft.com/office/powerpoint/2010/main" val="12472814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52" name="Body Level One…"/>
          <p:cNvSpPr txBox="1">
            <a:spLocks noGrp="1"/>
          </p:cNvSpPr>
          <p:nvPr>
            <p:ph type="body" idx="1" hasCustomPrompt="1"/>
          </p:nvPr>
        </p:nvSpPr>
        <p:spPr>
          <a:prstGeom prst="rect">
            <a:avLst/>
          </a:prstGeom>
        </p:spPr>
        <p:txBody>
          <a:bodyPr numCol="2" spcCol="1098550"/>
          <a:lstStyle>
            <a:lvl1pPr>
              <a:defRPr sz="1869"/>
            </a:lvl1pPr>
            <a:lvl2pPr>
              <a:defRPr sz="1869"/>
            </a:lvl2pPr>
            <a:lvl3pPr>
              <a:defRPr sz="1869"/>
            </a:lvl3pPr>
            <a:lvl4pPr>
              <a:defRPr sz="1869"/>
            </a:lvl4pPr>
            <a:lvl5pPr>
              <a:defRPr sz="1869"/>
            </a:lvl5pPr>
          </a:lstStyle>
          <a:p>
            <a:r>
              <a:t>Slide bullet text</a:t>
            </a:r>
          </a:p>
          <a:p>
            <a:pPr lvl="1"/>
            <a:endParaRPr/>
          </a:p>
          <a:p>
            <a:pPr lvl="2"/>
            <a:endParaRPr/>
          </a:p>
          <a:p>
            <a:pPr lvl="3"/>
            <a:endParaRPr/>
          </a:p>
          <a:p>
            <a:pPr lvl="4"/>
            <a:endParaRPr/>
          </a:p>
        </p:txBody>
      </p:sp>
      <p:sp>
        <p:nvSpPr>
          <p:cNvPr id="53" name="Slide Number"/>
          <p:cNvSpPr txBox="1">
            <a:spLocks noGrp="1"/>
          </p:cNvSpPr>
          <p:nvPr>
            <p:ph type="sldNum" sz="quarter" idx="2"/>
          </p:nvPr>
        </p:nvSpPr>
        <p:spPr>
          <a:prstGeom prst="rect">
            <a:avLst/>
          </a:prstGeom>
        </p:spPr>
        <p:txBody>
          <a:bodyPr/>
          <a:lstStyle/>
          <a:p>
            <a:fld id="{86CB4B4D-7CA3-9044-876B-883B54F8677D}" type="slidenum">
              <a:t>‹N°›</a:t>
            </a:fld>
            <a:endParaRPr dirty="0"/>
          </a:p>
        </p:txBody>
      </p:sp>
    </p:spTree>
    <p:extLst>
      <p:ext uri="{BB962C8B-B14F-4D97-AF65-F5344CB8AC3E}">
        <p14:creationId xmlns:p14="http://schemas.microsoft.com/office/powerpoint/2010/main" val="4124387787"/>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idx="1"/>
          </p:nvPr>
        </p:nvSpPr>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AE62CA78-3174-4DA3-BCBC-F1E8A9B2F452}" type="datetimeFigureOut">
              <a:rPr lang="fr-FR" smtClean="0"/>
              <a:t>18/02/2026</a:t>
            </a:fld>
            <a:endParaRPr lang="fr-FR" dirty="0"/>
          </a:p>
        </p:txBody>
      </p:sp>
      <p:sp>
        <p:nvSpPr>
          <p:cNvPr id="5" name="Footer Placeholder 4"/>
          <p:cNvSpPr>
            <a:spLocks noGrp="1"/>
          </p:cNvSpPr>
          <p:nvPr>
            <p:ph type="ftr" sz="quarter" idx="11"/>
          </p:nvPr>
        </p:nvSpPr>
        <p:spPr/>
        <p:txBody>
          <a:bodyPr/>
          <a:lstStyle/>
          <a:p>
            <a:endParaRPr lang="fr-FR" dirty="0"/>
          </a:p>
        </p:txBody>
      </p:sp>
      <p:sp>
        <p:nvSpPr>
          <p:cNvPr id="6" name="Slide Number Placeholder 5"/>
          <p:cNvSpPr>
            <a:spLocks noGrp="1"/>
          </p:cNvSpPr>
          <p:nvPr>
            <p:ph type="sldNum" sz="quarter" idx="12"/>
          </p:nvPr>
        </p:nvSpPr>
        <p:spPr/>
        <p:txBody>
          <a:bodyPr/>
          <a:lstStyle/>
          <a:p>
            <a:fld id="{8B0E29CA-2813-4FBA-9A87-B4E70ADDE30C}" type="slidenum">
              <a:rPr lang="fr-FR" smtClean="0"/>
              <a:t>‹N°›</a:t>
            </a:fld>
            <a:endParaRPr lang="fr-FR" dirty="0"/>
          </a:p>
        </p:txBody>
      </p:sp>
    </p:spTree>
    <p:extLst>
      <p:ext uri="{BB962C8B-B14F-4D97-AF65-F5344CB8AC3E}">
        <p14:creationId xmlns:p14="http://schemas.microsoft.com/office/powerpoint/2010/main" val="2071310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675879" y="1709740"/>
            <a:ext cx="8543925" cy="2852737"/>
          </a:xfrm>
        </p:spPr>
        <p:txBody>
          <a:bodyPr anchor="b"/>
          <a:lstStyle>
            <a:lvl1pPr>
              <a:defRPr sz="6000"/>
            </a:lvl1pPr>
          </a:lstStyle>
          <a:p>
            <a:r>
              <a:rPr lang="fr-FR"/>
              <a:t>Modifiez le style du titre</a:t>
            </a:r>
            <a:endParaRPr lang="en-US" dirty="0"/>
          </a:p>
        </p:txBody>
      </p:sp>
      <p:sp>
        <p:nvSpPr>
          <p:cNvPr id="3" name="Text Placeholder 2"/>
          <p:cNvSpPr>
            <a:spLocks noGrp="1"/>
          </p:cNvSpPr>
          <p:nvPr>
            <p:ph type="body" idx="1"/>
          </p:nvPr>
        </p:nvSpPr>
        <p:spPr>
          <a:xfrm>
            <a:off x="675879" y="4589465"/>
            <a:ext cx="8543925"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Modifier les styles du texte du masque</a:t>
            </a:r>
          </a:p>
        </p:txBody>
      </p:sp>
      <p:sp>
        <p:nvSpPr>
          <p:cNvPr id="4" name="Date Placeholder 3"/>
          <p:cNvSpPr>
            <a:spLocks noGrp="1"/>
          </p:cNvSpPr>
          <p:nvPr>
            <p:ph type="dt" sz="half" idx="10"/>
          </p:nvPr>
        </p:nvSpPr>
        <p:spPr/>
        <p:txBody>
          <a:bodyPr/>
          <a:lstStyle/>
          <a:p>
            <a:fld id="{AE62CA78-3174-4DA3-BCBC-F1E8A9B2F452}" type="datetimeFigureOut">
              <a:rPr lang="fr-FR" smtClean="0"/>
              <a:t>18/02/2026</a:t>
            </a:fld>
            <a:endParaRPr lang="fr-FR" dirty="0"/>
          </a:p>
        </p:txBody>
      </p:sp>
      <p:sp>
        <p:nvSpPr>
          <p:cNvPr id="5" name="Footer Placeholder 4"/>
          <p:cNvSpPr>
            <a:spLocks noGrp="1"/>
          </p:cNvSpPr>
          <p:nvPr>
            <p:ph type="ftr" sz="quarter" idx="11"/>
          </p:nvPr>
        </p:nvSpPr>
        <p:spPr/>
        <p:txBody>
          <a:bodyPr/>
          <a:lstStyle/>
          <a:p>
            <a:endParaRPr lang="fr-FR" dirty="0"/>
          </a:p>
        </p:txBody>
      </p:sp>
      <p:sp>
        <p:nvSpPr>
          <p:cNvPr id="6" name="Slide Number Placeholder 5"/>
          <p:cNvSpPr>
            <a:spLocks noGrp="1"/>
          </p:cNvSpPr>
          <p:nvPr>
            <p:ph type="sldNum" sz="quarter" idx="12"/>
          </p:nvPr>
        </p:nvSpPr>
        <p:spPr/>
        <p:txBody>
          <a:bodyPr/>
          <a:lstStyle/>
          <a:p>
            <a:fld id="{8B0E29CA-2813-4FBA-9A87-B4E70ADDE30C}" type="slidenum">
              <a:rPr lang="fr-FR" smtClean="0"/>
              <a:t>‹N°›</a:t>
            </a:fld>
            <a:endParaRPr lang="fr-FR" dirty="0"/>
          </a:p>
        </p:txBody>
      </p:sp>
    </p:spTree>
    <p:extLst>
      <p:ext uri="{BB962C8B-B14F-4D97-AF65-F5344CB8AC3E}">
        <p14:creationId xmlns:p14="http://schemas.microsoft.com/office/powerpoint/2010/main" val="42007280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sz="half" idx="1"/>
          </p:nvPr>
        </p:nvSpPr>
        <p:spPr>
          <a:xfrm>
            <a:off x="681038" y="1825625"/>
            <a:ext cx="421005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5014913" y="1825625"/>
            <a:ext cx="421005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Date Placeholder 4"/>
          <p:cNvSpPr>
            <a:spLocks noGrp="1"/>
          </p:cNvSpPr>
          <p:nvPr>
            <p:ph type="dt" sz="half" idx="10"/>
          </p:nvPr>
        </p:nvSpPr>
        <p:spPr/>
        <p:txBody>
          <a:bodyPr/>
          <a:lstStyle/>
          <a:p>
            <a:fld id="{AE62CA78-3174-4DA3-BCBC-F1E8A9B2F452}" type="datetimeFigureOut">
              <a:rPr lang="fr-FR" smtClean="0"/>
              <a:t>18/02/2026</a:t>
            </a:fld>
            <a:endParaRPr lang="fr-FR" dirty="0"/>
          </a:p>
        </p:txBody>
      </p:sp>
      <p:sp>
        <p:nvSpPr>
          <p:cNvPr id="6" name="Footer Placeholder 5"/>
          <p:cNvSpPr>
            <a:spLocks noGrp="1"/>
          </p:cNvSpPr>
          <p:nvPr>
            <p:ph type="ftr" sz="quarter" idx="11"/>
          </p:nvPr>
        </p:nvSpPr>
        <p:spPr/>
        <p:txBody>
          <a:bodyPr/>
          <a:lstStyle/>
          <a:p>
            <a:endParaRPr lang="fr-FR" dirty="0"/>
          </a:p>
        </p:txBody>
      </p:sp>
      <p:sp>
        <p:nvSpPr>
          <p:cNvPr id="7" name="Slide Number Placeholder 6"/>
          <p:cNvSpPr>
            <a:spLocks noGrp="1"/>
          </p:cNvSpPr>
          <p:nvPr>
            <p:ph type="sldNum" sz="quarter" idx="12"/>
          </p:nvPr>
        </p:nvSpPr>
        <p:spPr/>
        <p:txBody>
          <a:bodyPr/>
          <a:lstStyle/>
          <a:p>
            <a:fld id="{8B0E29CA-2813-4FBA-9A87-B4E70ADDE30C}" type="slidenum">
              <a:rPr lang="fr-FR" smtClean="0"/>
              <a:t>‹N°›</a:t>
            </a:fld>
            <a:endParaRPr lang="fr-FR" dirty="0"/>
          </a:p>
        </p:txBody>
      </p:sp>
    </p:spTree>
    <p:extLst>
      <p:ext uri="{BB962C8B-B14F-4D97-AF65-F5344CB8AC3E}">
        <p14:creationId xmlns:p14="http://schemas.microsoft.com/office/powerpoint/2010/main" val="40041776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682328" y="365127"/>
            <a:ext cx="8543925" cy="1325563"/>
          </a:xfrm>
        </p:spPr>
        <p:txBody>
          <a:bodyPr/>
          <a:lstStyle/>
          <a:p>
            <a:r>
              <a:rPr lang="fr-FR"/>
              <a:t>Modifiez le style du titre</a:t>
            </a:r>
            <a:endParaRPr lang="en-US" dirty="0"/>
          </a:p>
        </p:txBody>
      </p:sp>
      <p:sp>
        <p:nvSpPr>
          <p:cNvPr id="3" name="Text Placeholder 2"/>
          <p:cNvSpPr>
            <a:spLocks noGrp="1"/>
          </p:cNvSpPr>
          <p:nvPr>
            <p:ph type="body" idx="1"/>
          </p:nvPr>
        </p:nvSpPr>
        <p:spPr>
          <a:xfrm>
            <a:off x="682329" y="1681163"/>
            <a:ext cx="41907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4" name="Content Placeholder 3"/>
          <p:cNvSpPr>
            <a:spLocks noGrp="1"/>
          </p:cNvSpPr>
          <p:nvPr>
            <p:ph sz="half" idx="2"/>
          </p:nvPr>
        </p:nvSpPr>
        <p:spPr>
          <a:xfrm>
            <a:off x="682329" y="2505075"/>
            <a:ext cx="4190702"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Text Placeholder 4"/>
          <p:cNvSpPr>
            <a:spLocks noGrp="1"/>
          </p:cNvSpPr>
          <p:nvPr>
            <p:ph type="body" sz="quarter" idx="3"/>
          </p:nvPr>
        </p:nvSpPr>
        <p:spPr>
          <a:xfrm>
            <a:off x="5014913" y="1681163"/>
            <a:ext cx="4211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6" name="Content Placeholder 5"/>
          <p:cNvSpPr>
            <a:spLocks noGrp="1"/>
          </p:cNvSpPr>
          <p:nvPr>
            <p:ph sz="quarter" idx="4"/>
          </p:nvPr>
        </p:nvSpPr>
        <p:spPr>
          <a:xfrm>
            <a:off x="5014913" y="2505075"/>
            <a:ext cx="4211340"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7" name="Date Placeholder 6"/>
          <p:cNvSpPr>
            <a:spLocks noGrp="1"/>
          </p:cNvSpPr>
          <p:nvPr>
            <p:ph type="dt" sz="half" idx="10"/>
          </p:nvPr>
        </p:nvSpPr>
        <p:spPr/>
        <p:txBody>
          <a:bodyPr/>
          <a:lstStyle/>
          <a:p>
            <a:fld id="{AE62CA78-3174-4DA3-BCBC-F1E8A9B2F452}" type="datetimeFigureOut">
              <a:rPr lang="fr-FR" smtClean="0"/>
              <a:t>18/02/2026</a:t>
            </a:fld>
            <a:endParaRPr lang="fr-FR" dirty="0"/>
          </a:p>
        </p:txBody>
      </p:sp>
      <p:sp>
        <p:nvSpPr>
          <p:cNvPr id="8" name="Footer Placeholder 7"/>
          <p:cNvSpPr>
            <a:spLocks noGrp="1"/>
          </p:cNvSpPr>
          <p:nvPr>
            <p:ph type="ftr" sz="quarter" idx="11"/>
          </p:nvPr>
        </p:nvSpPr>
        <p:spPr/>
        <p:txBody>
          <a:bodyPr/>
          <a:lstStyle/>
          <a:p>
            <a:endParaRPr lang="fr-FR" dirty="0"/>
          </a:p>
        </p:txBody>
      </p:sp>
      <p:sp>
        <p:nvSpPr>
          <p:cNvPr id="9" name="Slide Number Placeholder 8"/>
          <p:cNvSpPr>
            <a:spLocks noGrp="1"/>
          </p:cNvSpPr>
          <p:nvPr>
            <p:ph type="sldNum" sz="quarter" idx="12"/>
          </p:nvPr>
        </p:nvSpPr>
        <p:spPr/>
        <p:txBody>
          <a:bodyPr/>
          <a:lstStyle/>
          <a:p>
            <a:fld id="{8B0E29CA-2813-4FBA-9A87-B4E70ADDE30C}" type="slidenum">
              <a:rPr lang="fr-FR" smtClean="0"/>
              <a:t>‹N°›</a:t>
            </a:fld>
            <a:endParaRPr lang="fr-FR" dirty="0"/>
          </a:p>
        </p:txBody>
      </p:sp>
    </p:spTree>
    <p:extLst>
      <p:ext uri="{BB962C8B-B14F-4D97-AF65-F5344CB8AC3E}">
        <p14:creationId xmlns:p14="http://schemas.microsoft.com/office/powerpoint/2010/main" val="8553747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Date Placeholder 2"/>
          <p:cNvSpPr>
            <a:spLocks noGrp="1"/>
          </p:cNvSpPr>
          <p:nvPr>
            <p:ph type="dt" sz="half" idx="10"/>
          </p:nvPr>
        </p:nvSpPr>
        <p:spPr/>
        <p:txBody>
          <a:bodyPr/>
          <a:lstStyle/>
          <a:p>
            <a:fld id="{AE62CA78-3174-4DA3-BCBC-F1E8A9B2F452}" type="datetimeFigureOut">
              <a:rPr lang="fr-FR" smtClean="0"/>
              <a:t>18/02/2026</a:t>
            </a:fld>
            <a:endParaRPr lang="fr-FR" dirty="0"/>
          </a:p>
        </p:txBody>
      </p:sp>
      <p:sp>
        <p:nvSpPr>
          <p:cNvPr id="4" name="Footer Placeholder 3"/>
          <p:cNvSpPr>
            <a:spLocks noGrp="1"/>
          </p:cNvSpPr>
          <p:nvPr>
            <p:ph type="ftr" sz="quarter" idx="11"/>
          </p:nvPr>
        </p:nvSpPr>
        <p:spPr/>
        <p:txBody>
          <a:bodyPr/>
          <a:lstStyle/>
          <a:p>
            <a:endParaRPr lang="fr-FR" dirty="0"/>
          </a:p>
        </p:txBody>
      </p:sp>
      <p:sp>
        <p:nvSpPr>
          <p:cNvPr id="5" name="Slide Number Placeholder 4"/>
          <p:cNvSpPr>
            <a:spLocks noGrp="1"/>
          </p:cNvSpPr>
          <p:nvPr>
            <p:ph type="sldNum" sz="quarter" idx="12"/>
          </p:nvPr>
        </p:nvSpPr>
        <p:spPr/>
        <p:txBody>
          <a:bodyPr/>
          <a:lstStyle/>
          <a:p>
            <a:fld id="{8B0E29CA-2813-4FBA-9A87-B4E70ADDE30C}" type="slidenum">
              <a:rPr lang="fr-FR" smtClean="0"/>
              <a:t>‹N°›</a:t>
            </a:fld>
            <a:endParaRPr lang="fr-FR" dirty="0"/>
          </a:p>
        </p:txBody>
      </p:sp>
    </p:spTree>
    <p:extLst>
      <p:ext uri="{BB962C8B-B14F-4D97-AF65-F5344CB8AC3E}">
        <p14:creationId xmlns:p14="http://schemas.microsoft.com/office/powerpoint/2010/main" val="9730597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E62CA78-3174-4DA3-BCBC-F1E8A9B2F452}" type="datetimeFigureOut">
              <a:rPr lang="fr-FR" smtClean="0"/>
              <a:t>18/02/2026</a:t>
            </a:fld>
            <a:endParaRPr lang="fr-FR" dirty="0"/>
          </a:p>
        </p:txBody>
      </p:sp>
      <p:sp>
        <p:nvSpPr>
          <p:cNvPr id="3" name="Footer Placeholder 2"/>
          <p:cNvSpPr>
            <a:spLocks noGrp="1"/>
          </p:cNvSpPr>
          <p:nvPr>
            <p:ph type="ftr" sz="quarter" idx="11"/>
          </p:nvPr>
        </p:nvSpPr>
        <p:spPr/>
        <p:txBody>
          <a:bodyPr/>
          <a:lstStyle/>
          <a:p>
            <a:endParaRPr lang="fr-FR" dirty="0"/>
          </a:p>
        </p:txBody>
      </p:sp>
      <p:sp>
        <p:nvSpPr>
          <p:cNvPr id="4" name="Slide Number Placeholder 3"/>
          <p:cNvSpPr>
            <a:spLocks noGrp="1"/>
          </p:cNvSpPr>
          <p:nvPr>
            <p:ph type="sldNum" sz="quarter" idx="12"/>
          </p:nvPr>
        </p:nvSpPr>
        <p:spPr/>
        <p:txBody>
          <a:bodyPr/>
          <a:lstStyle/>
          <a:p>
            <a:fld id="{8B0E29CA-2813-4FBA-9A87-B4E70ADDE30C}" type="slidenum">
              <a:rPr lang="fr-FR" smtClean="0"/>
              <a:t>‹N°›</a:t>
            </a:fld>
            <a:endParaRPr lang="fr-FR" dirty="0"/>
          </a:p>
        </p:txBody>
      </p:sp>
    </p:spTree>
    <p:extLst>
      <p:ext uri="{BB962C8B-B14F-4D97-AF65-F5344CB8AC3E}">
        <p14:creationId xmlns:p14="http://schemas.microsoft.com/office/powerpoint/2010/main" val="42713022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fr-FR"/>
              <a:t>Modifiez le style du titre</a:t>
            </a:r>
            <a:endParaRPr lang="en-US" dirty="0"/>
          </a:p>
        </p:txBody>
      </p:sp>
      <p:sp>
        <p:nvSpPr>
          <p:cNvPr id="3" name="Content Placeholder 2"/>
          <p:cNvSpPr>
            <a:spLocks noGrp="1"/>
          </p:cNvSpPr>
          <p:nvPr>
            <p:ph idx="1"/>
          </p:nvPr>
        </p:nvSpPr>
        <p:spPr>
          <a:xfrm>
            <a:off x="4211340" y="987427"/>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Date Placeholder 4"/>
          <p:cNvSpPr>
            <a:spLocks noGrp="1"/>
          </p:cNvSpPr>
          <p:nvPr>
            <p:ph type="dt" sz="half" idx="10"/>
          </p:nvPr>
        </p:nvSpPr>
        <p:spPr/>
        <p:txBody>
          <a:bodyPr/>
          <a:lstStyle/>
          <a:p>
            <a:fld id="{AE62CA78-3174-4DA3-BCBC-F1E8A9B2F452}" type="datetimeFigureOut">
              <a:rPr lang="fr-FR" smtClean="0"/>
              <a:t>18/02/2026</a:t>
            </a:fld>
            <a:endParaRPr lang="fr-FR" dirty="0"/>
          </a:p>
        </p:txBody>
      </p:sp>
      <p:sp>
        <p:nvSpPr>
          <p:cNvPr id="6" name="Footer Placeholder 5"/>
          <p:cNvSpPr>
            <a:spLocks noGrp="1"/>
          </p:cNvSpPr>
          <p:nvPr>
            <p:ph type="ftr" sz="quarter" idx="11"/>
          </p:nvPr>
        </p:nvSpPr>
        <p:spPr/>
        <p:txBody>
          <a:bodyPr/>
          <a:lstStyle/>
          <a:p>
            <a:endParaRPr lang="fr-FR" dirty="0"/>
          </a:p>
        </p:txBody>
      </p:sp>
      <p:sp>
        <p:nvSpPr>
          <p:cNvPr id="7" name="Slide Number Placeholder 6"/>
          <p:cNvSpPr>
            <a:spLocks noGrp="1"/>
          </p:cNvSpPr>
          <p:nvPr>
            <p:ph type="sldNum" sz="quarter" idx="12"/>
          </p:nvPr>
        </p:nvSpPr>
        <p:spPr/>
        <p:txBody>
          <a:bodyPr/>
          <a:lstStyle/>
          <a:p>
            <a:fld id="{8B0E29CA-2813-4FBA-9A87-B4E70ADDE30C}" type="slidenum">
              <a:rPr lang="fr-FR" smtClean="0"/>
              <a:t>‹N°›</a:t>
            </a:fld>
            <a:endParaRPr lang="fr-FR" dirty="0"/>
          </a:p>
        </p:txBody>
      </p:sp>
    </p:spTree>
    <p:extLst>
      <p:ext uri="{BB962C8B-B14F-4D97-AF65-F5344CB8AC3E}">
        <p14:creationId xmlns:p14="http://schemas.microsoft.com/office/powerpoint/2010/main" val="23629041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fr-FR"/>
              <a:t>Modifiez le style du titre</a:t>
            </a:r>
            <a:endParaRPr lang="en-US" dirty="0"/>
          </a:p>
        </p:txBody>
      </p:sp>
      <p:sp>
        <p:nvSpPr>
          <p:cNvPr id="3" name="Picture Placeholder 2"/>
          <p:cNvSpPr>
            <a:spLocks noGrp="1" noChangeAspect="1"/>
          </p:cNvSpPr>
          <p:nvPr>
            <p:ph type="pic" idx="1"/>
          </p:nvPr>
        </p:nvSpPr>
        <p:spPr>
          <a:xfrm>
            <a:off x="4211340" y="987427"/>
            <a:ext cx="5014913"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dirty="0"/>
              <a:t>Cliquez sur l'icône pour ajouter une image</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Date Placeholder 4"/>
          <p:cNvSpPr>
            <a:spLocks noGrp="1"/>
          </p:cNvSpPr>
          <p:nvPr>
            <p:ph type="dt" sz="half" idx="10"/>
          </p:nvPr>
        </p:nvSpPr>
        <p:spPr/>
        <p:txBody>
          <a:bodyPr/>
          <a:lstStyle/>
          <a:p>
            <a:fld id="{AE62CA78-3174-4DA3-BCBC-F1E8A9B2F452}" type="datetimeFigureOut">
              <a:rPr lang="fr-FR" smtClean="0"/>
              <a:t>18/02/2026</a:t>
            </a:fld>
            <a:endParaRPr lang="fr-FR" dirty="0"/>
          </a:p>
        </p:txBody>
      </p:sp>
      <p:sp>
        <p:nvSpPr>
          <p:cNvPr id="6" name="Footer Placeholder 5"/>
          <p:cNvSpPr>
            <a:spLocks noGrp="1"/>
          </p:cNvSpPr>
          <p:nvPr>
            <p:ph type="ftr" sz="quarter" idx="11"/>
          </p:nvPr>
        </p:nvSpPr>
        <p:spPr/>
        <p:txBody>
          <a:bodyPr/>
          <a:lstStyle/>
          <a:p>
            <a:endParaRPr lang="fr-FR" dirty="0"/>
          </a:p>
        </p:txBody>
      </p:sp>
      <p:sp>
        <p:nvSpPr>
          <p:cNvPr id="7" name="Slide Number Placeholder 6"/>
          <p:cNvSpPr>
            <a:spLocks noGrp="1"/>
          </p:cNvSpPr>
          <p:nvPr>
            <p:ph type="sldNum" sz="quarter" idx="12"/>
          </p:nvPr>
        </p:nvSpPr>
        <p:spPr/>
        <p:txBody>
          <a:bodyPr/>
          <a:lstStyle/>
          <a:p>
            <a:fld id="{8B0E29CA-2813-4FBA-9A87-B4E70ADDE30C}" type="slidenum">
              <a:rPr lang="fr-FR" smtClean="0"/>
              <a:t>‹N°›</a:t>
            </a:fld>
            <a:endParaRPr lang="fr-FR" dirty="0"/>
          </a:p>
        </p:txBody>
      </p:sp>
    </p:spTree>
    <p:extLst>
      <p:ext uri="{BB962C8B-B14F-4D97-AF65-F5344CB8AC3E}">
        <p14:creationId xmlns:p14="http://schemas.microsoft.com/office/powerpoint/2010/main" val="36518021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1038" y="365127"/>
            <a:ext cx="8543925"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81038" y="6356352"/>
            <a:ext cx="222885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E62CA78-3174-4DA3-BCBC-F1E8A9B2F452}" type="datetimeFigureOut">
              <a:rPr lang="fr-FR" smtClean="0"/>
              <a:t>18/02/2026</a:t>
            </a:fld>
            <a:endParaRPr lang="fr-FR" dirty="0"/>
          </a:p>
        </p:txBody>
      </p:sp>
      <p:sp>
        <p:nvSpPr>
          <p:cNvPr id="5" name="Footer Placeholder 4"/>
          <p:cNvSpPr>
            <a:spLocks noGrp="1"/>
          </p:cNvSpPr>
          <p:nvPr>
            <p:ph type="ftr" sz="quarter" idx="3"/>
          </p:nvPr>
        </p:nvSpPr>
        <p:spPr>
          <a:xfrm>
            <a:off x="3281363" y="6356352"/>
            <a:ext cx="334327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dirty="0"/>
          </a:p>
        </p:txBody>
      </p:sp>
      <p:sp>
        <p:nvSpPr>
          <p:cNvPr id="6" name="Slide Number Placeholder 5"/>
          <p:cNvSpPr>
            <a:spLocks noGrp="1"/>
          </p:cNvSpPr>
          <p:nvPr>
            <p:ph type="sldNum" sz="quarter" idx="4"/>
          </p:nvPr>
        </p:nvSpPr>
        <p:spPr>
          <a:xfrm>
            <a:off x="6996113" y="6356352"/>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B0E29CA-2813-4FBA-9A87-B4E70ADDE30C}" type="slidenum">
              <a:rPr lang="fr-FR" smtClean="0"/>
              <a:t>‹N°›</a:t>
            </a:fld>
            <a:endParaRPr lang="fr-FR" dirty="0"/>
          </a:p>
        </p:txBody>
      </p:sp>
    </p:spTree>
    <p:extLst>
      <p:ext uri="{BB962C8B-B14F-4D97-AF65-F5344CB8AC3E}">
        <p14:creationId xmlns:p14="http://schemas.microsoft.com/office/powerpoint/2010/main" val="287874699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image" Target="../media/image23.png"/><Relationship Id="rId18" Type="http://schemas.openxmlformats.org/officeDocument/2006/relationships/image" Target="../media/image28.png"/><Relationship Id="rId3" Type="http://schemas.openxmlformats.org/officeDocument/2006/relationships/image" Target="../media/image13.png"/><Relationship Id="rId21" Type="http://schemas.openxmlformats.org/officeDocument/2006/relationships/image" Target="../media/image31.png"/><Relationship Id="rId7" Type="http://schemas.openxmlformats.org/officeDocument/2006/relationships/image" Target="../media/image17.png"/><Relationship Id="rId12" Type="http://schemas.openxmlformats.org/officeDocument/2006/relationships/image" Target="../media/image22.png"/><Relationship Id="rId17" Type="http://schemas.openxmlformats.org/officeDocument/2006/relationships/image" Target="../media/image27.png"/><Relationship Id="rId2" Type="http://schemas.openxmlformats.org/officeDocument/2006/relationships/image" Target="../media/image12.png"/><Relationship Id="rId16" Type="http://schemas.openxmlformats.org/officeDocument/2006/relationships/image" Target="../media/image26.png"/><Relationship Id="rId20" Type="http://schemas.openxmlformats.org/officeDocument/2006/relationships/image" Target="../media/image30.png"/><Relationship Id="rId1" Type="http://schemas.openxmlformats.org/officeDocument/2006/relationships/slideLayout" Target="../slideLayouts/slideLayout12.xml"/><Relationship Id="rId6" Type="http://schemas.openxmlformats.org/officeDocument/2006/relationships/image" Target="../media/image16.png"/><Relationship Id="rId11" Type="http://schemas.openxmlformats.org/officeDocument/2006/relationships/image" Target="../media/image21.png"/><Relationship Id="rId5" Type="http://schemas.openxmlformats.org/officeDocument/2006/relationships/image" Target="../media/image15.png"/><Relationship Id="rId15" Type="http://schemas.openxmlformats.org/officeDocument/2006/relationships/image" Target="../media/image25.png"/><Relationship Id="rId10" Type="http://schemas.openxmlformats.org/officeDocument/2006/relationships/image" Target="../media/image20.png"/><Relationship Id="rId19" Type="http://schemas.openxmlformats.org/officeDocument/2006/relationships/image" Target="../media/image29.png"/><Relationship Id="rId4" Type="http://schemas.openxmlformats.org/officeDocument/2006/relationships/image" Target="../media/image14.png"/><Relationship Id="rId9" Type="http://schemas.openxmlformats.org/officeDocument/2006/relationships/image" Target="../media/image19.png"/><Relationship Id="rId14" Type="http://schemas.openxmlformats.org/officeDocument/2006/relationships/image" Target="../media/image24.png"/><Relationship Id="rId22" Type="http://schemas.openxmlformats.org/officeDocument/2006/relationships/image" Target="../media/image3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4.png"/><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3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9906000" cy="6858000"/>
          </a:xfrm>
          <a:prstGeom prst="rect">
            <a:avLst/>
          </a:prstGeom>
          <a:solidFill>
            <a:srgbClr val="00B000"/>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fr-FR"/>
          </a:p>
        </p:txBody>
      </p:sp>
      <p:pic>
        <p:nvPicPr>
          <p:cNvPr id="2" name="Image 1"/>
          <p:cNvPicPr>
            <a:picLocks noChangeAspect="1"/>
          </p:cNvPicPr>
          <p:nvPr/>
        </p:nvPicPr>
        <p:blipFill>
          <a:blip r:embed="rId2"/>
          <a:stretch>
            <a:fillRect/>
          </a:stretch>
        </p:blipFill>
        <p:spPr>
          <a:xfrm>
            <a:off x="251249" y="2270155"/>
            <a:ext cx="9399309" cy="2130182"/>
          </a:xfrm>
          <a:prstGeom prst="rect">
            <a:avLst/>
          </a:prstGeom>
        </p:spPr>
      </p:pic>
      <p:sp>
        <p:nvSpPr>
          <p:cNvPr id="4" name="Titre 2"/>
          <p:cNvSpPr txBox="1">
            <a:spLocks/>
          </p:cNvSpPr>
          <p:nvPr/>
        </p:nvSpPr>
        <p:spPr>
          <a:xfrm>
            <a:off x="228773" y="1312948"/>
            <a:ext cx="9409680" cy="141395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3600" dirty="0">
                <a:latin typeface="+mn-lt"/>
              </a:rPr>
              <a:t>Guide et matériel pour pitcher en 15 minutes </a:t>
            </a:r>
            <a:br>
              <a:rPr lang="fr-FR" dirty="0">
                <a:latin typeface="+mn-lt"/>
              </a:rPr>
            </a:br>
            <a:r>
              <a:rPr lang="fr-FR" sz="3000" dirty="0">
                <a:latin typeface="+mn-lt"/>
              </a:rPr>
              <a:t>des scénarios prospectifs avec Renaissance Écologique</a:t>
            </a:r>
          </a:p>
        </p:txBody>
      </p:sp>
      <p:sp>
        <p:nvSpPr>
          <p:cNvPr id="5" name="Espace réservé du texte 1"/>
          <p:cNvSpPr txBox="1">
            <a:spLocks/>
          </p:cNvSpPr>
          <p:nvPr/>
        </p:nvSpPr>
        <p:spPr>
          <a:xfrm>
            <a:off x="367781" y="5966781"/>
            <a:ext cx="8925720" cy="31849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1800" dirty="0"/>
              <a:t>Février 2026               Voir tuto sur https://nature-en-jeux.montpellier3m.fr/</a:t>
            </a:r>
          </a:p>
          <a:p>
            <a:pPr marL="0" indent="0">
              <a:buNone/>
            </a:pPr>
            <a:r>
              <a:rPr lang="fr-FR" sz="1800" dirty="0"/>
              <a:t>                                     Contact : outilspedagogiques.transitionecologique@montpellier.fr </a:t>
            </a:r>
          </a:p>
        </p:txBody>
      </p:sp>
      <p:pic>
        <p:nvPicPr>
          <p:cNvPr id="6" name="Image 5"/>
          <p:cNvPicPr>
            <a:picLocks noChangeAspect="1"/>
          </p:cNvPicPr>
          <p:nvPr/>
        </p:nvPicPr>
        <p:blipFill>
          <a:blip r:embed="rId3"/>
          <a:stretch>
            <a:fillRect/>
          </a:stretch>
        </p:blipFill>
        <p:spPr>
          <a:xfrm>
            <a:off x="8909775" y="239370"/>
            <a:ext cx="751154" cy="769327"/>
          </a:xfrm>
          <a:prstGeom prst="rect">
            <a:avLst/>
          </a:prstGeom>
        </p:spPr>
      </p:pic>
      <p:pic>
        <p:nvPicPr>
          <p:cNvPr id="7" name="Picture 2" descr="20250923_charteGraphique.004.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916092" y="171436"/>
            <a:ext cx="832071" cy="837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itre 2"/>
          <p:cNvSpPr txBox="1">
            <a:spLocks/>
          </p:cNvSpPr>
          <p:nvPr/>
        </p:nvSpPr>
        <p:spPr>
          <a:xfrm>
            <a:off x="297564" y="4552830"/>
            <a:ext cx="8925720" cy="1261458"/>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2400" b="1" dirty="0">
                <a:latin typeface="+mn-lt"/>
              </a:rPr>
              <a:t>5 thèmes au choix : </a:t>
            </a:r>
            <a:r>
              <a:rPr lang="fr-FR" sz="2400" dirty="0">
                <a:latin typeface="+mn-lt"/>
              </a:rPr>
              <a:t>alimentation et agriculture, mobilité voyageurs ou marchandises, économie, bâtiment et aménagement du territoire</a:t>
            </a:r>
          </a:p>
        </p:txBody>
      </p:sp>
      <p:pic>
        <p:nvPicPr>
          <p:cNvPr id="9" name="Imag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909775" y="1046866"/>
            <a:ext cx="767452" cy="268514"/>
          </a:xfrm>
          <a:prstGeom prst="rect">
            <a:avLst/>
          </a:prstGeom>
        </p:spPr>
      </p:pic>
    </p:spTree>
    <p:extLst>
      <p:ext uri="{BB962C8B-B14F-4D97-AF65-F5344CB8AC3E}">
        <p14:creationId xmlns:p14="http://schemas.microsoft.com/office/powerpoint/2010/main" val="23368152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365999" y="2249922"/>
            <a:ext cx="4494362" cy="2923877"/>
          </a:xfrm>
          <a:prstGeom prst="rect">
            <a:avLst/>
          </a:prstGeom>
          <a:solidFill>
            <a:schemeClr val="accent6"/>
          </a:solidFill>
        </p:spPr>
        <p:txBody>
          <a:bodyPr wrap="square" rtlCol="0">
            <a:spAutoFit/>
          </a:bodyPr>
          <a:lstStyle>
            <a:defPPr>
              <a:defRPr lang="en-US"/>
            </a:defPPr>
            <a:lvl1pPr>
              <a:defRPr sz="2400">
                <a:solidFill>
                  <a:schemeClr val="bg1"/>
                </a:solidFill>
              </a:defRPr>
            </a:lvl1pPr>
          </a:lstStyle>
          <a:p>
            <a:r>
              <a:rPr lang="fr-FR" b="1" dirty="0">
                <a:sym typeface="Wingdings" panose="05000000000000000000" pitchFamily="2" charset="2"/>
              </a:rPr>
              <a:t>Alimentation en 2050</a:t>
            </a:r>
          </a:p>
          <a:p>
            <a:pPr marL="285750" indent="-285750">
              <a:buFont typeface="Arial" panose="020B0604020202020204" pitchFamily="34" charset="0"/>
              <a:buChar char="•"/>
            </a:pPr>
            <a:r>
              <a:rPr lang="fr-FR" sz="1600" dirty="0">
                <a:sym typeface="Wingdings" panose="05000000000000000000" pitchFamily="2" charset="2"/>
              </a:rPr>
              <a:t>-50 % de protéines (surconsommation)</a:t>
            </a:r>
          </a:p>
          <a:p>
            <a:pPr marL="285750" indent="-285750">
              <a:buFont typeface="Arial" panose="020B0604020202020204" pitchFamily="34" charset="0"/>
              <a:buChar char="•"/>
            </a:pPr>
            <a:r>
              <a:rPr lang="fr-FR" sz="1600" dirty="0">
                <a:sym typeface="Wingdings" panose="05000000000000000000" pitchFamily="2" charset="2"/>
              </a:rPr>
              <a:t>Type de protéines : 40 % de protéines animales (viande, lait, œufs) et 60 % de protéines végétales (2/3 de céréales et 1/3 de légumineuses, plus des fruits à coque…)</a:t>
            </a:r>
          </a:p>
          <a:p>
            <a:pPr marL="285750" indent="-285750">
              <a:buFont typeface="Arial" panose="020B0604020202020204" pitchFamily="34" charset="0"/>
              <a:buChar char="•"/>
            </a:pPr>
            <a:r>
              <a:rPr lang="fr-FR" sz="1600" dirty="0">
                <a:sym typeface="Wingdings" panose="05000000000000000000" pitchFamily="2" charset="2"/>
              </a:rPr>
              <a:t>-50 % de viande, -40 % de produits laitiers (1 à 2 produits par jour), -25 % de produits de la mer</a:t>
            </a:r>
          </a:p>
          <a:p>
            <a:pPr marL="285750" indent="-285750">
              <a:buFont typeface="Arial" panose="020B0604020202020204" pitchFamily="34" charset="0"/>
              <a:buChar char="•"/>
            </a:pPr>
            <a:r>
              <a:rPr lang="fr-FR" sz="1600" dirty="0">
                <a:sym typeface="Wingdings" panose="05000000000000000000" pitchFamily="2" charset="2"/>
              </a:rPr>
              <a:t> Céréales, fruits, légumes, légumineuses x4</a:t>
            </a:r>
          </a:p>
          <a:p>
            <a:pPr marL="285750" indent="-285750">
              <a:buFont typeface="Arial" panose="020B0604020202020204" pitchFamily="34" charset="0"/>
              <a:buChar char="•"/>
            </a:pPr>
            <a:r>
              <a:rPr lang="fr-FR" sz="1600" dirty="0">
                <a:sym typeface="Wingdings" panose="05000000000000000000" pitchFamily="2" charset="2"/>
              </a:rPr>
              <a:t>-10 % de sucre</a:t>
            </a:r>
          </a:p>
          <a:p>
            <a:pPr marL="285750" indent="-285750">
              <a:buFont typeface="Arial" panose="020B0604020202020204" pitchFamily="34" charset="0"/>
              <a:buChar char="•"/>
            </a:pPr>
            <a:r>
              <a:rPr lang="fr-FR" sz="1600" dirty="0">
                <a:sym typeface="Wingdings" panose="05000000000000000000" pitchFamily="2" charset="2"/>
              </a:rPr>
              <a:t>-1/3 de surconsommation</a:t>
            </a:r>
          </a:p>
        </p:txBody>
      </p:sp>
      <p:sp>
        <p:nvSpPr>
          <p:cNvPr id="4" name="ZoneTexte 3"/>
          <p:cNvSpPr txBox="1"/>
          <p:nvPr/>
        </p:nvSpPr>
        <p:spPr>
          <a:xfrm>
            <a:off x="4876878" y="5555137"/>
            <a:ext cx="4134928" cy="461665"/>
          </a:xfrm>
          <a:prstGeom prst="rect">
            <a:avLst/>
          </a:prstGeom>
          <a:solidFill>
            <a:schemeClr val="accent6"/>
          </a:solidFill>
        </p:spPr>
        <p:txBody>
          <a:bodyPr wrap="square" rtlCol="0">
            <a:spAutoFit/>
          </a:bodyPr>
          <a:lstStyle>
            <a:defPPr>
              <a:defRPr lang="en-US"/>
            </a:defPPr>
            <a:lvl1pPr>
              <a:defRPr sz="2400">
                <a:solidFill>
                  <a:schemeClr val="bg1"/>
                </a:solidFill>
              </a:defRPr>
            </a:lvl1pPr>
          </a:lstStyle>
          <a:p>
            <a:r>
              <a:rPr lang="fr-FR" b="1" dirty="0">
                <a:sym typeface="Wingdings" panose="05000000000000000000" pitchFamily="2" charset="2"/>
              </a:rPr>
              <a:t>-50 % de gaspillage alimentaire </a:t>
            </a:r>
          </a:p>
        </p:txBody>
      </p:sp>
      <p:sp>
        <p:nvSpPr>
          <p:cNvPr id="5" name="ZoneTexte 4"/>
          <p:cNvSpPr txBox="1"/>
          <p:nvPr/>
        </p:nvSpPr>
        <p:spPr>
          <a:xfrm>
            <a:off x="4876878" y="106564"/>
            <a:ext cx="4771848" cy="2123658"/>
          </a:xfrm>
          <a:prstGeom prst="rect">
            <a:avLst/>
          </a:prstGeom>
          <a:solidFill>
            <a:schemeClr val="accent6"/>
          </a:solidFill>
        </p:spPr>
        <p:txBody>
          <a:bodyPr wrap="square" rtlCol="0">
            <a:spAutoFit/>
          </a:bodyPr>
          <a:lstStyle>
            <a:defPPr>
              <a:defRPr lang="en-US"/>
            </a:defPPr>
            <a:lvl1pPr>
              <a:defRPr sz="2400">
                <a:solidFill>
                  <a:schemeClr val="bg1"/>
                </a:solidFill>
              </a:defRPr>
            </a:lvl1pPr>
          </a:lstStyle>
          <a:p>
            <a:r>
              <a:rPr lang="fr-FR" b="1" dirty="0">
                <a:sym typeface="Wingdings" panose="05000000000000000000" pitchFamily="2" charset="2"/>
              </a:rPr>
              <a:t>Élevage en 2050</a:t>
            </a:r>
          </a:p>
          <a:p>
            <a:pPr marL="285750" indent="-285750">
              <a:buFont typeface="Arial" panose="020B0604020202020204" pitchFamily="34" charset="0"/>
              <a:buChar char="•"/>
            </a:pPr>
            <a:r>
              <a:rPr lang="fr-FR" sz="1800" dirty="0">
                <a:sym typeface="Wingdings" panose="05000000000000000000" pitchFamily="2" charset="2"/>
              </a:rPr>
              <a:t>Bovins : -50 % des races à viande </a:t>
            </a:r>
            <a:br>
              <a:rPr lang="fr-FR" sz="1800" dirty="0">
                <a:sym typeface="Wingdings" panose="05000000000000000000" pitchFamily="2" charset="2"/>
              </a:rPr>
            </a:br>
            <a:r>
              <a:rPr lang="fr-FR" sz="1800" dirty="0">
                <a:sym typeface="Wingdings" panose="05000000000000000000" pitchFamily="2" charset="2"/>
              </a:rPr>
              <a:t>                et -30 % des races laitières</a:t>
            </a:r>
          </a:p>
          <a:p>
            <a:pPr marL="285750" indent="-285750">
              <a:buFont typeface="Arial" panose="020B0604020202020204" pitchFamily="34" charset="0"/>
              <a:buChar char="•"/>
            </a:pPr>
            <a:r>
              <a:rPr lang="fr-FR" sz="1800" dirty="0">
                <a:sym typeface="Wingdings" panose="05000000000000000000" pitchFamily="2" charset="2"/>
              </a:rPr>
              <a:t>Ovins, caprins +20 % du cheptel </a:t>
            </a:r>
          </a:p>
          <a:p>
            <a:pPr marL="285750" indent="-285750">
              <a:buFont typeface="Arial" panose="020B0604020202020204" pitchFamily="34" charset="0"/>
              <a:buChar char="•"/>
            </a:pPr>
            <a:r>
              <a:rPr lang="fr-FR" sz="1800" dirty="0">
                <a:sym typeface="Wingdings" panose="05000000000000000000" pitchFamily="2" charset="2"/>
              </a:rPr>
              <a:t>Porcs réduction de -30 % entre 2050/2010</a:t>
            </a:r>
          </a:p>
          <a:p>
            <a:pPr marL="285750" indent="-285750">
              <a:buFont typeface="Arial" panose="020B0604020202020204" pitchFamily="34" charset="0"/>
              <a:buChar char="•"/>
            </a:pPr>
            <a:r>
              <a:rPr lang="fr-FR" sz="1800" dirty="0">
                <a:sym typeface="Wingdings" panose="05000000000000000000" pitchFamily="2" charset="2"/>
              </a:rPr>
              <a:t>Volailles : -20 % du nombre de poulets de chair 2050/2010</a:t>
            </a:r>
          </a:p>
        </p:txBody>
      </p:sp>
      <p:sp>
        <p:nvSpPr>
          <p:cNvPr id="8" name="ZoneTexte 7"/>
          <p:cNvSpPr txBox="1"/>
          <p:nvPr/>
        </p:nvSpPr>
        <p:spPr>
          <a:xfrm>
            <a:off x="4876878" y="2249922"/>
            <a:ext cx="4937682" cy="3285515"/>
          </a:xfrm>
          <a:prstGeom prst="rect">
            <a:avLst/>
          </a:prstGeom>
          <a:solidFill>
            <a:schemeClr val="accent6"/>
          </a:solidFill>
        </p:spPr>
        <p:txBody>
          <a:bodyPr wrap="square" rtlCol="0">
            <a:spAutoFit/>
          </a:bodyPr>
          <a:lstStyle>
            <a:defPPr>
              <a:defRPr lang="en-US"/>
            </a:defPPr>
            <a:lvl1pPr>
              <a:defRPr sz="2400">
                <a:solidFill>
                  <a:schemeClr val="bg1"/>
                </a:solidFill>
              </a:defRPr>
            </a:lvl1pPr>
          </a:lstStyle>
          <a:p>
            <a:r>
              <a:rPr lang="fr-FR" b="1" dirty="0">
                <a:sym typeface="Wingdings" panose="05000000000000000000" pitchFamily="2" charset="2"/>
              </a:rPr>
              <a:t>Production végétale 2050</a:t>
            </a:r>
          </a:p>
          <a:p>
            <a:r>
              <a:rPr lang="fr-FR" sz="1800" dirty="0">
                <a:sym typeface="Wingdings" panose="05000000000000000000" pitchFamily="2" charset="2"/>
              </a:rPr>
              <a:t>Diminution de la production à destination </a:t>
            </a:r>
            <a:br>
              <a:rPr lang="fr-FR" sz="1800" dirty="0">
                <a:sym typeface="Wingdings" panose="05000000000000000000" pitchFamily="2" charset="2"/>
              </a:rPr>
            </a:br>
            <a:r>
              <a:rPr lang="fr-FR" sz="1800" dirty="0">
                <a:sym typeface="Wingdings" panose="05000000000000000000" pitchFamily="2" charset="2"/>
              </a:rPr>
              <a:t>des animaux : -29 % de grains, -51 % de fourrage </a:t>
            </a:r>
          </a:p>
          <a:p>
            <a:endParaRPr lang="fr-FR" sz="1100" dirty="0">
              <a:sym typeface="Wingdings" panose="05000000000000000000" pitchFamily="2" charset="2"/>
            </a:endParaRPr>
          </a:p>
          <a:p>
            <a:r>
              <a:rPr lang="fr-FR" sz="1800" dirty="0">
                <a:sym typeface="Wingdings" panose="05000000000000000000" pitchFamily="2" charset="2"/>
              </a:rPr>
              <a:t>Diminution de 50 % du rendement des céréales</a:t>
            </a:r>
          </a:p>
          <a:p>
            <a:endParaRPr lang="fr-FR" sz="1050" dirty="0">
              <a:sym typeface="Wingdings" panose="05000000000000000000" pitchFamily="2" charset="2"/>
            </a:endParaRPr>
          </a:p>
          <a:p>
            <a:r>
              <a:rPr lang="fr-FR" sz="1800" dirty="0">
                <a:sym typeface="Wingdings" panose="05000000000000000000" pitchFamily="2" charset="2"/>
              </a:rPr>
              <a:t>Types d’agriculture</a:t>
            </a:r>
          </a:p>
          <a:p>
            <a:pPr marL="342900" indent="-342900">
              <a:buFont typeface="Arial" panose="020B0604020202020204" pitchFamily="34" charset="0"/>
              <a:buChar char="•"/>
            </a:pPr>
            <a:r>
              <a:rPr lang="fr-FR" sz="1800" dirty="0">
                <a:sym typeface="Wingdings" panose="05000000000000000000" pitchFamily="2" charset="2"/>
              </a:rPr>
              <a:t>45 % biologique : travail du sol simplifié, cultures associées, couverts végétaux</a:t>
            </a:r>
          </a:p>
          <a:p>
            <a:pPr marL="342900" indent="-342900">
              <a:buFont typeface="Arial" panose="020B0604020202020204" pitchFamily="34" charset="0"/>
              <a:buChar char="•"/>
            </a:pPr>
            <a:r>
              <a:rPr lang="fr-FR" sz="1800" dirty="0">
                <a:sym typeface="Wingdings" panose="05000000000000000000" pitchFamily="2" charset="2"/>
              </a:rPr>
              <a:t>45 % intégrée : semis direct, couverts végétaux, faible recours aux intrants chimiques</a:t>
            </a:r>
          </a:p>
          <a:p>
            <a:pPr marL="342900" indent="-342900">
              <a:buFont typeface="Arial" panose="020B0604020202020204" pitchFamily="34" charset="0"/>
              <a:buChar char="•"/>
            </a:pPr>
            <a:r>
              <a:rPr lang="fr-FR" sz="1800" dirty="0">
                <a:sym typeface="Wingdings" panose="05000000000000000000" pitchFamily="2" charset="2"/>
              </a:rPr>
              <a:t>10 % raisonnée</a:t>
            </a:r>
          </a:p>
        </p:txBody>
      </p:sp>
      <p:pic>
        <p:nvPicPr>
          <p:cNvPr id="9" name="Image 8"/>
          <p:cNvPicPr>
            <a:picLocks noChangeAspect="1"/>
          </p:cNvPicPr>
          <p:nvPr/>
        </p:nvPicPr>
        <p:blipFill>
          <a:blip r:embed="rId2"/>
          <a:stretch>
            <a:fillRect/>
          </a:stretch>
        </p:blipFill>
        <p:spPr>
          <a:xfrm>
            <a:off x="205483" y="184941"/>
            <a:ext cx="4576496" cy="1739524"/>
          </a:xfrm>
          <a:prstGeom prst="rect">
            <a:avLst/>
          </a:prstGeom>
          <a:ln w="76200">
            <a:solidFill>
              <a:schemeClr val="accent6"/>
            </a:solidFill>
          </a:ln>
        </p:spPr>
      </p:pic>
      <p:sp>
        <p:nvSpPr>
          <p:cNvPr id="10" name="ZoneTexte 9"/>
          <p:cNvSpPr txBox="1"/>
          <p:nvPr/>
        </p:nvSpPr>
        <p:spPr>
          <a:xfrm>
            <a:off x="1349043" y="184941"/>
            <a:ext cx="2289376" cy="461665"/>
          </a:xfrm>
          <a:prstGeom prst="rect">
            <a:avLst/>
          </a:prstGeom>
          <a:solidFill>
            <a:schemeClr val="accent6"/>
          </a:solidFill>
        </p:spPr>
        <p:txBody>
          <a:bodyPr wrap="square" rtlCol="0">
            <a:spAutoFit/>
          </a:bodyPr>
          <a:lstStyle>
            <a:defPPr>
              <a:defRPr lang="en-US"/>
            </a:defPPr>
            <a:lvl1pPr>
              <a:defRPr sz="2400">
                <a:solidFill>
                  <a:schemeClr val="bg1"/>
                </a:solidFill>
              </a:defRPr>
            </a:lvl1pPr>
          </a:lstStyle>
          <a:p>
            <a:r>
              <a:rPr lang="fr-FR" b="1" dirty="0">
                <a:sym typeface="Wingdings" panose="05000000000000000000" pitchFamily="2" charset="2"/>
              </a:rPr>
              <a:t>CO</a:t>
            </a:r>
            <a:r>
              <a:rPr lang="fr-FR" b="1" baseline="-25000" dirty="0">
                <a:sym typeface="Wingdings" panose="05000000000000000000" pitchFamily="2" charset="2"/>
              </a:rPr>
              <a:t>2 </a:t>
            </a:r>
            <a:r>
              <a:rPr lang="fr-FR" b="1" dirty="0">
                <a:sym typeface="Wingdings" panose="05000000000000000000" pitchFamily="2" charset="2"/>
              </a:rPr>
              <a:t>divisé par 2</a:t>
            </a:r>
          </a:p>
        </p:txBody>
      </p:sp>
      <p:sp>
        <p:nvSpPr>
          <p:cNvPr id="11" name="ZoneTexte 10"/>
          <p:cNvSpPr txBox="1"/>
          <p:nvPr/>
        </p:nvSpPr>
        <p:spPr>
          <a:xfrm>
            <a:off x="1279258" y="5208465"/>
            <a:ext cx="3572776" cy="1015663"/>
          </a:xfrm>
          <a:prstGeom prst="rect">
            <a:avLst/>
          </a:prstGeom>
          <a:solidFill>
            <a:schemeClr val="accent6"/>
          </a:solidFill>
        </p:spPr>
        <p:txBody>
          <a:bodyPr wrap="square" rtlCol="0">
            <a:spAutoFit/>
          </a:bodyPr>
          <a:lstStyle>
            <a:defPPr>
              <a:defRPr lang="en-US"/>
            </a:defPPr>
            <a:lvl1pPr>
              <a:defRPr sz="2400">
                <a:solidFill>
                  <a:schemeClr val="bg1"/>
                </a:solidFill>
              </a:defRPr>
            </a:lvl1pPr>
          </a:lstStyle>
          <a:p>
            <a:r>
              <a:rPr lang="fr-FR" b="1" dirty="0">
                <a:sym typeface="Wingdings" panose="05000000000000000000" pitchFamily="2" charset="2"/>
              </a:rPr>
              <a:t>Eau</a:t>
            </a:r>
          </a:p>
          <a:p>
            <a:r>
              <a:rPr lang="fr-FR" sz="1800" dirty="0">
                <a:sym typeface="Wingdings" panose="05000000000000000000" pitchFamily="2" charset="2"/>
              </a:rPr>
              <a:t>Diviser par 2 les prélèvements d’eau pour l’irrigation des cultures d’été</a:t>
            </a:r>
          </a:p>
        </p:txBody>
      </p:sp>
      <p:sp>
        <p:nvSpPr>
          <p:cNvPr id="12" name="ZoneTexte 11"/>
          <p:cNvSpPr txBox="1"/>
          <p:nvPr/>
        </p:nvSpPr>
        <p:spPr>
          <a:xfrm>
            <a:off x="4876878" y="6036502"/>
            <a:ext cx="3506641" cy="738664"/>
          </a:xfrm>
          <a:prstGeom prst="rect">
            <a:avLst/>
          </a:prstGeom>
          <a:solidFill>
            <a:schemeClr val="accent6"/>
          </a:solidFill>
        </p:spPr>
        <p:txBody>
          <a:bodyPr wrap="square" rtlCol="0">
            <a:spAutoFit/>
          </a:bodyPr>
          <a:lstStyle>
            <a:defPPr>
              <a:defRPr lang="en-US"/>
            </a:defPPr>
            <a:lvl1pPr>
              <a:defRPr sz="2400">
                <a:solidFill>
                  <a:schemeClr val="bg1"/>
                </a:solidFill>
              </a:defRPr>
            </a:lvl1pPr>
          </a:lstStyle>
          <a:p>
            <a:r>
              <a:rPr lang="fr-FR" b="1" dirty="0">
                <a:sym typeface="Wingdings" panose="05000000000000000000" pitchFamily="2" charset="2"/>
              </a:rPr>
              <a:t>Artificialisation des terres</a:t>
            </a:r>
          </a:p>
          <a:p>
            <a:r>
              <a:rPr lang="fr-FR" sz="1800" dirty="0">
                <a:sym typeface="Wingdings" panose="05000000000000000000" pitchFamily="2" charset="2"/>
              </a:rPr>
              <a:t>Diviser par 2 l’étalement urbain</a:t>
            </a:r>
          </a:p>
        </p:txBody>
      </p:sp>
    </p:spTree>
    <p:extLst>
      <p:ext uri="{BB962C8B-B14F-4D97-AF65-F5344CB8AC3E}">
        <p14:creationId xmlns:p14="http://schemas.microsoft.com/office/powerpoint/2010/main" val="12798317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p:cNvSpPr txBox="1"/>
          <p:nvPr/>
        </p:nvSpPr>
        <p:spPr>
          <a:xfrm rot="16200000">
            <a:off x="6548251" y="3127082"/>
            <a:ext cx="3828827" cy="2677656"/>
          </a:xfrm>
          <a:prstGeom prst="rect">
            <a:avLst/>
          </a:prstGeom>
          <a:solidFill>
            <a:schemeClr val="accent6"/>
          </a:solidFill>
        </p:spPr>
        <p:txBody>
          <a:bodyPr wrap="square" rtlCol="0">
            <a:spAutoFit/>
          </a:bodyPr>
          <a:lstStyle>
            <a:defPPr>
              <a:defRPr lang="en-US"/>
            </a:defPPr>
            <a:lvl1pPr>
              <a:defRPr sz="2400">
                <a:solidFill>
                  <a:schemeClr val="bg1"/>
                </a:solidFill>
              </a:defRPr>
            </a:lvl1pPr>
          </a:lstStyle>
          <a:p>
            <a:r>
              <a:rPr lang="fr-FR" b="1" dirty="0">
                <a:sym typeface="Wingdings" panose="05000000000000000000" pitchFamily="2" charset="2"/>
              </a:rPr>
              <a:t>Biodiversité </a:t>
            </a:r>
            <a:br>
              <a:rPr lang="fr-FR" b="1" dirty="0">
                <a:sym typeface="Wingdings" panose="05000000000000000000" pitchFamily="2" charset="2"/>
              </a:rPr>
            </a:br>
            <a:r>
              <a:rPr lang="fr-FR" sz="1800" dirty="0">
                <a:sym typeface="Wingdings" panose="05000000000000000000" pitchFamily="2" charset="2"/>
              </a:rPr>
              <a:t>100 % disposent  d’infrastructures agroécologiques connectées (haies x2, bosquet, ripisylves, jachères, prairies…) qui occupent 5 % de la SAU, cela permet de limiter les populations de ravageurs des cultures en offrant un gîte aux prédateurs ainsi qu’aux pollinisateurs</a:t>
            </a:r>
          </a:p>
        </p:txBody>
      </p:sp>
      <p:sp>
        <p:nvSpPr>
          <p:cNvPr id="8" name="ZoneTexte 7"/>
          <p:cNvSpPr txBox="1"/>
          <p:nvPr/>
        </p:nvSpPr>
        <p:spPr>
          <a:xfrm>
            <a:off x="72413" y="5236619"/>
            <a:ext cx="6049708" cy="1292662"/>
          </a:xfrm>
          <a:prstGeom prst="rect">
            <a:avLst/>
          </a:prstGeom>
          <a:solidFill>
            <a:schemeClr val="accent6"/>
          </a:solidFill>
        </p:spPr>
        <p:txBody>
          <a:bodyPr wrap="square" rtlCol="0">
            <a:spAutoFit/>
          </a:bodyPr>
          <a:lstStyle>
            <a:defPPr>
              <a:defRPr lang="en-US"/>
            </a:defPPr>
            <a:lvl1pPr>
              <a:defRPr sz="2400">
                <a:solidFill>
                  <a:schemeClr val="bg1"/>
                </a:solidFill>
              </a:defRPr>
            </a:lvl1pPr>
          </a:lstStyle>
          <a:p>
            <a:r>
              <a:rPr lang="fr-FR" b="1" dirty="0">
                <a:sym typeface="Wingdings" panose="05000000000000000000" pitchFamily="2" charset="2"/>
              </a:rPr>
              <a:t>Pesticides et engrais</a:t>
            </a:r>
          </a:p>
          <a:p>
            <a:pPr marL="285750" indent="-285750">
              <a:buFont typeface="Arial" panose="020B0604020202020204" pitchFamily="34" charset="0"/>
              <a:buChar char="•"/>
            </a:pPr>
            <a:r>
              <a:rPr lang="fr-FR" sz="1800" dirty="0">
                <a:sym typeface="Wingdings" panose="05000000000000000000" pitchFamily="2" charset="2"/>
              </a:rPr>
              <a:t>Diviser par 3 les traitements phytosanitaires sur les cultures </a:t>
            </a:r>
          </a:p>
          <a:p>
            <a:pPr marL="285750" indent="-285750">
              <a:buFont typeface="Arial" panose="020B0604020202020204" pitchFamily="34" charset="0"/>
              <a:buChar char="•"/>
            </a:pPr>
            <a:r>
              <a:rPr lang="fr-FR" sz="1800" dirty="0">
                <a:sym typeface="Wingdings" panose="05000000000000000000" pitchFamily="2" charset="2"/>
              </a:rPr>
              <a:t>Diviser par 2,5 la consommation d’azote minéral </a:t>
            </a:r>
            <a:br>
              <a:rPr lang="fr-FR" sz="1800" dirty="0">
                <a:sym typeface="Wingdings" panose="05000000000000000000" pitchFamily="2" charset="2"/>
              </a:rPr>
            </a:br>
            <a:r>
              <a:rPr lang="fr-FR" sz="1800" dirty="0">
                <a:sym typeface="Wingdings" panose="05000000000000000000" pitchFamily="2" charset="2"/>
              </a:rPr>
              <a:t>(engrais chimiques)</a:t>
            </a:r>
          </a:p>
        </p:txBody>
      </p:sp>
      <p:sp>
        <p:nvSpPr>
          <p:cNvPr id="7" name="ZoneTexte 6"/>
          <p:cNvSpPr txBox="1"/>
          <p:nvPr/>
        </p:nvSpPr>
        <p:spPr>
          <a:xfrm>
            <a:off x="72414" y="2813249"/>
            <a:ext cx="6241296" cy="2400657"/>
          </a:xfrm>
          <a:prstGeom prst="rect">
            <a:avLst/>
          </a:prstGeom>
          <a:solidFill>
            <a:schemeClr val="accent6"/>
          </a:solidFill>
        </p:spPr>
        <p:txBody>
          <a:bodyPr wrap="square" rtlCol="0">
            <a:spAutoFit/>
          </a:bodyPr>
          <a:lstStyle>
            <a:defPPr>
              <a:defRPr lang="en-US"/>
            </a:defPPr>
            <a:lvl1pPr>
              <a:defRPr sz="2400">
                <a:solidFill>
                  <a:schemeClr val="bg1"/>
                </a:solidFill>
              </a:defRPr>
            </a:lvl1pPr>
          </a:lstStyle>
          <a:p>
            <a:r>
              <a:rPr lang="fr-FR" b="1" dirty="0">
                <a:sym typeface="Wingdings" panose="05000000000000000000" pitchFamily="2" charset="2"/>
              </a:rPr>
              <a:t>Des échanges équilibrés avec le reste du monde</a:t>
            </a:r>
          </a:p>
          <a:p>
            <a:r>
              <a:rPr lang="fr-FR" sz="1800" dirty="0">
                <a:sym typeface="Wingdings" panose="05000000000000000000" pitchFamily="2" charset="2"/>
              </a:rPr>
              <a:t>Les terres arables allouées à l’alimentation animale ayant été libérées, nous pouvons maintenir notre part dans la sécurité alimentaire mondiale et exporter des céréales vers les pays qui en ont besoin.</a:t>
            </a:r>
          </a:p>
          <a:p>
            <a:r>
              <a:rPr lang="fr-FR" sz="1800" dirty="0">
                <a:sym typeface="Wingdings" panose="05000000000000000000" pitchFamily="2" charset="2"/>
              </a:rPr>
              <a:t>La réduction des cheptels et l’évolution des pratiques d’élevage nous permettent de nous affranchir des importations massives de tourteaux de soja du continent américain</a:t>
            </a:r>
          </a:p>
        </p:txBody>
      </p:sp>
      <p:sp>
        <p:nvSpPr>
          <p:cNvPr id="9" name="ZoneTexte 8"/>
          <p:cNvSpPr txBox="1"/>
          <p:nvPr/>
        </p:nvSpPr>
        <p:spPr>
          <a:xfrm>
            <a:off x="72413" y="124712"/>
            <a:ext cx="4213926" cy="2677656"/>
          </a:xfrm>
          <a:prstGeom prst="rect">
            <a:avLst/>
          </a:prstGeom>
          <a:solidFill>
            <a:schemeClr val="accent6"/>
          </a:solidFill>
        </p:spPr>
        <p:txBody>
          <a:bodyPr wrap="square" rtlCol="0">
            <a:spAutoFit/>
          </a:bodyPr>
          <a:lstStyle>
            <a:defPPr>
              <a:defRPr lang="en-US"/>
            </a:defPPr>
            <a:lvl1pPr>
              <a:defRPr sz="2400">
                <a:solidFill>
                  <a:schemeClr val="bg1"/>
                </a:solidFill>
              </a:defRPr>
            </a:lvl1pPr>
          </a:lstStyle>
          <a:p>
            <a:r>
              <a:rPr lang="fr-FR" b="1" dirty="0">
                <a:sym typeface="Wingdings" panose="05000000000000000000" pitchFamily="2" charset="2"/>
              </a:rPr>
              <a:t>Une forêt productive</a:t>
            </a:r>
          </a:p>
          <a:p>
            <a:pPr marL="285750" indent="-285750">
              <a:buFont typeface="Arial" panose="020B0604020202020204" pitchFamily="34" charset="0"/>
              <a:buChar char="•"/>
            </a:pPr>
            <a:r>
              <a:rPr lang="fr-FR" sz="1800" dirty="0">
                <a:sym typeface="Wingdings" panose="05000000000000000000" pitchFamily="2" charset="2"/>
              </a:rPr>
              <a:t>Qui fournit du bois d’œuvre, de la pâte à papier. Les petits bois et chutes d’exploitation sont valorisés en énergie.</a:t>
            </a:r>
          </a:p>
          <a:p>
            <a:pPr marL="285750" indent="-285750">
              <a:buFont typeface="Arial" panose="020B0604020202020204" pitchFamily="34" charset="0"/>
              <a:buChar char="•"/>
            </a:pPr>
            <a:r>
              <a:rPr lang="fr-FR" sz="1800" dirty="0">
                <a:sym typeface="Wingdings" panose="05000000000000000000" pitchFamily="2" charset="2"/>
              </a:rPr>
              <a:t>Augmentation de la surface forestière de 0,5 Mha</a:t>
            </a:r>
          </a:p>
          <a:p>
            <a:pPr marL="285750" indent="-285750">
              <a:buFont typeface="Arial" panose="020B0604020202020204" pitchFamily="34" charset="0"/>
              <a:buChar char="•"/>
            </a:pPr>
            <a:r>
              <a:rPr lang="fr-FR" sz="1800" dirty="0">
                <a:sym typeface="Wingdings" panose="05000000000000000000" pitchFamily="2" charset="2"/>
              </a:rPr>
              <a:t>Maintien d’un haut niveau de production tout en améliorant la valeur écologique</a:t>
            </a:r>
          </a:p>
        </p:txBody>
      </p:sp>
      <p:sp>
        <p:nvSpPr>
          <p:cNvPr id="12" name="ZoneTexte 11"/>
          <p:cNvSpPr txBox="1"/>
          <p:nvPr/>
        </p:nvSpPr>
        <p:spPr>
          <a:xfrm>
            <a:off x="4311149" y="124712"/>
            <a:ext cx="5490343" cy="2400657"/>
          </a:xfrm>
          <a:prstGeom prst="rect">
            <a:avLst/>
          </a:prstGeom>
          <a:solidFill>
            <a:schemeClr val="accent6"/>
          </a:solidFill>
        </p:spPr>
        <p:txBody>
          <a:bodyPr wrap="square" rtlCol="0">
            <a:spAutoFit/>
          </a:bodyPr>
          <a:lstStyle>
            <a:defPPr>
              <a:defRPr lang="en-US"/>
            </a:defPPr>
            <a:lvl1pPr>
              <a:defRPr sz="2400">
                <a:solidFill>
                  <a:schemeClr val="bg1"/>
                </a:solidFill>
              </a:defRPr>
            </a:lvl1pPr>
          </a:lstStyle>
          <a:p>
            <a:r>
              <a:rPr lang="fr-FR" b="1" dirty="0">
                <a:sym typeface="Wingdings" panose="05000000000000000000" pitchFamily="2" charset="2"/>
              </a:rPr>
              <a:t>Énergie</a:t>
            </a:r>
          </a:p>
          <a:p>
            <a:pPr marL="285750" indent="-285750">
              <a:buFont typeface="Arial" panose="020B0604020202020204" pitchFamily="34" charset="0"/>
              <a:buChar char="•"/>
            </a:pPr>
            <a:r>
              <a:rPr lang="fr-FR" sz="1800" dirty="0">
                <a:sym typeface="Wingdings" panose="05000000000000000000" pitchFamily="2" charset="2"/>
              </a:rPr>
              <a:t>Réduction de 40 % de la consommation d’énergie grâce aux changements de carburant, d’engrais et aux améliorations techniques (serre basse conso, irrigation économe, moteurs des tracteurs)</a:t>
            </a:r>
          </a:p>
          <a:p>
            <a:pPr marL="285750" indent="-285750">
              <a:buFont typeface="Arial" panose="020B0604020202020204" pitchFamily="34" charset="0"/>
              <a:buChar char="•"/>
            </a:pPr>
            <a:r>
              <a:rPr lang="fr-FR" sz="1800" dirty="0">
                <a:sym typeface="Wingdings" panose="05000000000000000000" pitchFamily="2" charset="2"/>
              </a:rPr>
              <a:t>Production de biomasse énergie x2,2 entre 2010 et 2050 pour fournir 1/3 de nos besoins en gaz renouvelable avec la méthanisation</a:t>
            </a:r>
          </a:p>
        </p:txBody>
      </p:sp>
    </p:spTree>
    <p:extLst>
      <p:ext uri="{BB962C8B-B14F-4D97-AF65-F5344CB8AC3E}">
        <p14:creationId xmlns:p14="http://schemas.microsoft.com/office/powerpoint/2010/main" val="13155014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212785" y="1190067"/>
            <a:ext cx="5822255" cy="1661993"/>
          </a:xfrm>
          <a:prstGeom prst="rect">
            <a:avLst/>
          </a:prstGeom>
          <a:solidFill>
            <a:srgbClr val="00B050"/>
          </a:solidFill>
        </p:spPr>
        <p:txBody>
          <a:bodyPr wrap="square" rtlCol="0">
            <a:spAutoFit/>
          </a:bodyPr>
          <a:lstStyle>
            <a:defPPr>
              <a:defRPr lang="en-US"/>
            </a:defPPr>
            <a:lvl1pPr>
              <a:defRPr sz="2400">
                <a:solidFill>
                  <a:schemeClr val="bg1"/>
                </a:solidFill>
              </a:defRPr>
            </a:lvl1pPr>
          </a:lstStyle>
          <a:p>
            <a:r>
              <a:rPr lang="fr-FR" b="1" dirty="0">
                <a:sym typeface="Wingdings" panose="05000000000000000000" pitchFamily="2" charset="2"/>
              </a:rPr>
              <a:t>La souveraineté alimentaire nationale et locale devient un enjeu stratégique</a:t>
            </a:r>
          </a:p>
          <a:p>
            <a:r>
              <a:rPr lang="fr-FR" sz="1800" dirty="0">
                <a:sym typeface="Wingdings" panose="05000000000000000000" pitchFamily="2" charset="2"/>
              </a:rPr>
              <a:t>La priorité est donnée aux produits nationaux, voire locaux grâce à une réorganisation des productions sur le territoire national en rupture avec la logique de spécialisation actuelle</a:t>
            </a:r>
            <a:endParaRPr lang="fr-FR" sz="800" b="1" dirty="0">
              <a:sym typeface="Wingdings" panose="05000000000000000000" pitchFamily="2" charset="2"/>
            </a:endParaRPr>
          </a:p>
        </p:txBody>
      </p:sp>
      <p:sp>
        <p:nvSpPr>
          <p:cNvPr id="3" name="ZoneTexte 2"/>
          <p:cNvSpPr txBox="1"/>
          <p:nvPr/>
        </p:nvSpPr>
        <p:spPr>
          <a:xfrm>
            <a:off x="212785" y="349247"/>
            <a:ext cx="5601420" cy="830997"/>
          </a:xfrm>
          <a:prstGeom prst="rect">
            <a:avLst/>
          </a:prstGeom>
          <a:solidFill>
            <a:srgbClr val="00B050"/>
          </a:solidFill>
        </p:spPr>
        <p:txBody>
          <a:bodyPr wrap="square" rtlCol="0">
            <a:spAutoFit/>
          </a:bodyPr>
          <a:lstStyle>
            <a:defPPr>
              <a:defRPr lang="en-US"/>
            </a:defPPr>
            <a:lvl1pPr>
              <a:defRPr sz="2400">
                <a:solidFill>
                  <a:schemeClr val="bg1"/>
                </a:solidFill>
              </a:defRPr>
            </a:lvl1pPr>
          </a:lstStyle>
          <a:p>
            <a:r>
              <a:rPr lang="fr-FR" b="1" dirty="0">
                <a:sym typeface="Wingdings" panose="05000000000000000000" pitchFamily="2" charset="2"/>
              </a:rPr>
              <a:t>Développement d’une agriculture urbaine, sociale, solidaire et du jardinage</a:t>
            </a:r>
          </a:p>
        </p:txBody>
      </p:sp>
      <p:grpSp>
        <p:nvGrpSpPr>
          <p:cNvPr id="10" name="Groupe 9"/>
          <p:cNvGrpSpPr/>
          <p:nvPr/>
        </p:nvGrpSpPr>
        <p:grpSpPr>
          <a:xfrm>
            <a:off x="212785" y="2873836"/>
            <a:ext cx="3525986" cy="3916392"/>
            <a:chOff x="2889846" y="2838583"/>
            <a:chExt cx="3398808" cy="3916392"/>
          </a:xfrm>
        </p:grpSpPr>
        <p:sp>
          <p:nvSpPr>
            <p:cNvPr id="6" name="Rectangle 5"/>
            <p:cNvSpPr/>
            <p:nvPr/>
          </p:nvSpPr>
          <p:spPr>
            <a:xfrm>
              <a:off x="2889847" y="3676421"/>
              <a:ext cx="3398807" cy="3078554"/>
            </a:xfrm>
            <a:prstGeom prst="rect">
              <a:avLst/>
            </a:prstGeom>
            <a:solidFill>
              <a:srgbClr val="0107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2400" b="1" dirty="0"/>
                <a:t>PTEF Emploi </a:t>
              </a:r>
            </a:p>
            <a:p>
              <a:r>
                <a:rPr lang="fr-FR" sz="2400" b="1" dirty="0"/>
                <a:t>+500 000 emplois</a:t>
              </a:r>
            </a:p>
            <a:p>
              <a:pPr marL="285750" indent="-285750">
                <a:buFont typeface="Arial" panose="020B0604020202020204" pitchFamily="34" charset="0"/>
                <a:buChar char="•"/>
              </a:pPr>
              <a:r>
                <a:rPr lang="fr-FR" dirty="0"/>
                <a:t>+366 000 : relocalisation de la production de fruits et légumes</a:t>
              </a:r>
            </a:p>
            <a:p>
              <a:pPr marL="285750" indent="-285750">
                <a:buFont typeface="Arial" panose="020B0604020202020204" pitchFamily="34" charset="0"/>
                <a:buChar char="•"/>
              </a:pPr>
              <a:r>
                <a:rPr lang="fr-FR" dirty="0"/>
                <a:t>+133 000 : généralisation des pratiques agros écologiques</a:t>
              </a:r>
            </a:p>
            <a:p>
              <a:pPr marL="285750" indent="-285750">
                <a:buFont typeface="Arial" panose="020B0604020202020204" pitchFamily="34" charset="0"/>
                <a:buChar char="•"/>
              </a:pPr>
              <a:r>
                <a:rPr lang="fr-FR" dirty="0"/>
                <a:t>+42 000 : activités de valorisation par les producteurs</a:t>
              </a:r>
            </a:p>
            <a:p>
              <a:pPr marL="285750" indent="-285750">
                <a:buFont typeface="Arial" panose="020B0604020202020204" pitchFamily="34" charset="0"/>
                <a:buChar char="•"/>
              </a:pPr>
              <a:r>
                <a:rPr lang="fr-FR" dirty="0"/>
                <a:t>-79 000 : élevage et négoce </a:t>
              </a:r>
              <a:br>
                <a:rPr lang="fr-FR" dirty="0"/>
              </a:br>
              <a:r>
                <a:rPr lang="fr-FR" dirty="0"/>
                <a:t>(car plus local)</a:t>
              </a:r>
            </a:p>
          </p:txBody>
        </p:sp>
        <p:sp>
          <p:nvSpPr>
            <p:cNvPr id="7" name="Rectangle 6"/>
            <p:cNvSpPr/>
            <p:nvPr/>
          </p:nvSpPr>
          <p:spPr>
            <a:xfrm>
              <a:off x="2889846" y="2838583"/>
              <a:ext cx="3398807" cy="837838"/>
            </a:xfrm>
            <a:prstGeom prst="rect">
              <a:avLst/>
            </a:prstGeom>
            <a:solidFill>
              <a:srgbClr val="0107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pic>
          <p:nvPicPr>
            <p:cNvPr id="8" name="Image 7"/>
            <p:cNvPicPr>
              <a:picLocks noChangeAspect="1"/>
            </p:cNvPicPr>
            <p:nvPr/>
          </p:nvPicPr>
          <p:blipFill>
            <a:blip r:embed="rId2"/>
            <a:stretch>
              <a:fillRect/>
            </a:stretch>
          </p:blipFill>
          <p:spPr>
            <a:xfrm>
              <a:off x="3671569" y="2943773"/>
              <a:ext cx="1835360" cy="849555"/>
            </a:xfrm>
            <a:prstGeom prst="rect">
              <a:avLst/>
            </a:prstGeom>
          </p:spPr>
        </p:pic>
      </p:grpSp>
      <p:grpSp>
        <p:nvGrpSpPr>
          <p:cNvPr id="4" name="Groupe 3"/>
          <p:cNvGrpSpPr/>
          <p:nvPr/>
        </p:nvGrpSpPr>
        <p:grpSpPr>
          <a:xfrm>
            <a:off x="7392231" y="2089770"/>
            <a:ext cx="2038350" cy="2819400"/>
            <a:chOff x="212784" y="3399527"/>
            <a:chExt cx="2038350" cy="2819400"/>
          </a:xfrm>
        </p:grpSpPr>
        <p:pic>
          <p:nvPicPr>
            <p:cNvPr id="5" name="Image 4"/>
            <p:cNvPicPr>
              <a:picLocks noChangeAspect="1"/>
            </p:cNvPicPr>
            <p:nvPr/>
          </p:nvPicPr>
          <p:blipFill>
            <a:blip r:embed="rId3"/>
            <a:stretch>
              <a:fillRect/>
            </a:stretch>
          </p:blipFill>
          <p:spPr>
            <a:xfrm>
              <a:off x="212784" y="3399527"/>
              <a:ext cx="2038350" cy="2819400"/>
            </a:xfrm>
            <a:prstGeom prst="rect">
              <a:avLst/>
            </a:prstGeom>
            <a:ln w="76200">
              <a:solidFill>
                <a:srgbClr val="00B050"/>
              </a:solidFill>
            </a:ln>
          </p:spPr>
        </p:pic>
        <p:sp>
          <p:nvSpPr>
            <p:cNvPr id="9" name="ZoneTexte 8"/>
            <p:cNvSpPr txBox="1"/>
            <p:nvPr/>
          </p:nvSpPr>
          <p:spPr>
            <a:xfrm>
              <a:off x="739213" y="3399527"/>
              <a:ext cx="1135247" cy="461665"/>
            </a:xfrm>
            <a:prstGeom prst="rect">
              <a:avLst/>
            </a:prstGeom>
            <a:noFill/>
          </p:spPr>
          <p:txBody>
            <a:bodyPr wrap="none" rtlCol="0">
              <a:spAutoFit/>
            </a:bodyPr>
            <a:lstStyle/>
            <a:p>
              <a:r>
                <a:rPr lang="fr-FR" sz="2400" b="1" dirty="0"/>
                <a:t>ADEME</a:t>
              </a:r>
            </a:p>
          </p:txBody>
        </p:sp>
      </p:grpSp>
      <p:sp>
        <p:nvSpPr>
          <p:cNvPr id="11" name="ZoneTexte 10"/>
          <p:cNvSpPr txBox="1"/>
          <p:nvPr/>
        </p:nvSpPr>
        <p:spPr>
          <a:xfrm>
            <a:off x="3766672" y="2873836"/>
            <a:ext cx="3525987" cy="2123658"/>
          </a:xfrm>
          <a:prstGeom prst="rect">
            <a:avLst/>
          </a:prstGeom>
          <a:solidFill>
            <a:srgbClr val="00B050"/>
          </a:solidFill>
        </p:spPr>
        <p:txBody>
          <a:bodyPr wrap="square" rtlCol="0">
            <a:spAutoFit/>
          </a:bodyPr>
          <a:lstStyle>
            <a:defPPr>
              <a:defRPr lang="en-US"/>
            </a:defPPr>
            <a:lvl1pPr>
              <a:defRPr sz="2400">
                <a:solidFill>
                  <a:schemeClr val="bg1"/>
                </a:solidFill>
              </a:defRPr>
            </a:lvl1pPr>
          </a:lstStyle>
          <a:p>
            <a:r>
              <a:rPr lang="fr-FR" b="1" dirty="0">
                <a:sym typeface="Wingdings" panose="05000000000000000000" pitchFamily="2" charset="2"/>
              </a:rPr>
              <a:t>Cuisson   </a:t>
            </a:r>
          </a:p>
          <a:p>
            <a:r>
              <a:rPr lang="fr-FR" sz="1800" dirty="0">
                <a:sym typeface="Wingdings" panose="05000000000000000000" pitchFamily="2" charset="2"/>
              </a:rPr>
              <a:t> Cuisine à domicile </a:t>
            </a:r>
            <a:br>
              <a:rPr lang="fr-FR" sz="1800" dirty="0">
                <a:sym typeface="Wingdings" panose="05000000000000000000" pitchFamily="2" charset="2"/>
              </a:rPr>
            </a:br>
            <a:r>
              <a:rPr lang="fr-FR" sz="1800" dirty="0">
                <a:sym typeface="Wingdings" panose="05000000000000000000" pitchFamily="2" charset="2"/>
              </a:rPr>
              <a:t> Produits frais et simples </a:t>
            </a:r>
            <a:br>
              <a:rPr lang="fr-FR" sz="1800" dirty="0">
                <a:sym typeface="Wingdings" panose="05000000000000000000" pitchFamily="2" charset="2"/>
              </a:rPr>
            </a:br>
            <a:r>
              <a:rPr lang="fr-FR" sz="1800" dirty="0">
                <a:sym typeface="Wingdings" panose="05000000000000000000" pitchFamily="2" charset="2"/>
              </a:rPr>
              <a:t> Comportement sobre (couvercle, cuisson simultanée, mode éco) </a:t>
            </a:r>
          </a:p>
          <a:p>
            <a:r>
              <a:rPr lang="fr-FR" sz="1800" dirty="0">
                <a:sym typeface="Wingdings" panose="05000000000000000000" pitchFamily="2" charset="2"/>
              </a:rPr>
              <a:t> Multi équipements </a:t>
            </a:r>
            <a:br>
              <a:rPr lang="fr-FR" sz="1800" dirty="0">
                <a:sym typeface="Wingdings" panose="05000000000000000000" pitchFamily="2" charset="2"/>
              </a:rPr>
            </a:br>
            <a:r>
              <a:rPr lang="fr-FR" sz="1800" dirty="0">
                <a:sym typeface="Wingdings" panose="05000000000000000000" pitchFamily="2" charset="2"/>
              </a:rPr>
              <a:t> </a:t>
            </a:r>
            <a:r>
              <a:rPr lang="fr-FR" sz="1800" cap="all" dirty="0">
                <a:sym typeface="Wingdings" panose="05000000000000000000" pitchFamily="2" charset="2"/>
              </a:rPr>
              <a:t>é</a:t>
            </a:r>
            <a:r>
              <a:rPr lang="fr-FR" sz="1800" dirty="0">
                <a:sym typeface="Wingdings" panose="05000000000000000000" pitchFamily="2" charset="2"/>
              </a:rPr>
              <a:t>lectrification</a:t>
            </a:r>
          </a:p>
        </p:txBody>
      </p:sp>
      <p:sp>
        <p:nvSpPr>
          <p:cNvPr id="12" name="ZoneTexte 11"/>
          <p:cNvSpPr txBox="1"/>
          <p:nvPr/>
        </p:nvSpPr>
        <p:spPr>
          <a:xfrm>
            <a:off x="3766672" y="5019270"/>
            <a:ext cx="4840982" cy="1569660"/>
          </a:xfrm>
          <a:prstGeom prst="rect">
            <a:avLst/>
          </a:prstGeom>
          <a:solidFill>
            <a:srgbClr val="00B050"/>
          </a:solidFill>
        </p:spPr>
        <p:txBody>
          <a:bodyPr wrap="square" rtlCol="0">
            <a:spAutoFit/>
          </a:bodyPr>
          <a:lstStyle>
            <a:defPPr>
              <a:defRPr lang="en-US"/>
            </a:defPPr>
            <a:lvl1pPr>
              <a:defRPr sz="2400">
                <a:solidFill>
                  <a:schemeClr val="bg1"/>
                </a:solidFill>
              </a:defRPr>
            </a:lvl1pPr>
          </a:lstStyle>
          <a:p>
            <a:r>
              <a:rPr lang="fr-FR" b="1" dirty="0">
                <a:sym typeface="Wingdings" panose="05000000000000000000" pitchFamily="2" charset="2"/>
              </a:rPr>
              <a:t>Réduction du gaspillage</a:t>
            </a:r>
          </a:p>
          <a:p>
            <a:r>
              <a:rPr lang="fr-FR" sz="1800" dirty="0">
                <a:sym typeface="Wingdings" panose="05000000000000000000" pitchFamily="2" charset="2"/>
              </a:rPr>
              <a:t>Actions sur l’amont (chez les producteurs) et l’aval (via les consommateurs) avec une contribution progressive des acteurs intermédiaires de la transformation et de la distribution</a:t>
            </a:r>
            <a:endParaRPr lang="fr-FR" sz="800" b="1" dirty="0">
              <a:sym typeface="Wingdings" panose="05000000000000000000" pitchFamily="2" charset="2"/>
            </a:endParaRPr>
          </a:p>
        </p:txBody>
      </p:sp>
    </p:spTree>
    <p:extLst>
      <p:ext uri="{BB962C8B-B14F-4D97-AF65-F5344CB8AC3E}">
        <p14:creationId xmlns:p14="http://schemas.microsoft.com/office/powerpoint/2010/main" val="7646395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212784" y="105837"/>
            <a:ext cx="6524446" cy="4185761"/>
          </a:xfrm>
          <a:prstGeom prst="rect">
            <a:avLst/>
          </a:prstGeom>
          <a:solidFill>
            <a:srgbClr val="00B050"/>
          </a:solidFill>
        </p:spPr>
        <p:txBody>
          <a:bodyPr wrap="square" rtlCol="0">
            <a:spAutoFit/>
          </a:bodyPr>
          <a:lstStyle>
            <a:defPPr>
              <a:defRPr lang="en-US"/>
            </a:defPPr>
            <a:lvl1pPr>
              <a:defRPr sz="2400">
                <a:solidFill>
                  <a:schemeClr val="bg1"/>
                </a:solidFill>
              </a:defRPr>
            </a:lvl1pPr>
          </a:lstStyle>
          <a:p>
            <a:r>
              <a:rPr lang="fr-FR" b="1" dirty="0">
                <a:sym typeface="Wingdings" panose="05000000000000000000" pitchFamily="2" charset="2"/>
              </a:rPr>
              <a:t>Achats</a:t>
            </a:r>
          </a:p>
          <a:p>
            <a:endParaRPr lang="fr-FR" sz="800" b="1" dirty="0">
              <a:sym typeface="Wingdings" panose="05000000000000000000" pitchFamily="2" charset="2"/>
            </a:endParaRPr>
          </a:p>
          <a:p>
            <a:pPr marL="180975" indent="-180975">
              <a:buFont typeface="Arial" panose="020B0604020202020204" pitchFamily="34" charset="0"/>
              <a:buChar char="•"/>
            </a:pPr>
            <a:r>
              <a:rPr lang="fr-FR" sz="1800" dirty="0">
                <a:sym typeface="Wingdings" panose="05000000000000000000" pitchFamily="2" charset="2"/>
              </a:rPr>
              <a:t>Les produits locaux, bio, de saison et de proximité (vente directe) sont soutenus par les pouvoirs publics, notamment par la mise en place de systèmes de quotas/taxation de l’import</a:t>
            </a:r>
          </a:p>
          <a:p>
            <a:pPr marL="180975" indent="-180975">
              <a:buFont typeface="Arial" panose="020B0604020202020204" pitchFamily="34" charset="0"/>
              <a:buChar char="•"/>
            </a:pPr>
            <a:r>
              <a:rPr lang="fr-FR" sz="1800" dirty="0">
                <a:sym typeface="Wingdings" panose="05000000000000000000" pitchFamily="2" charset="2"/>
              </a:rPr>
              <a:t>Les circuits de proximités deviennent la principale voie de commercialisation des produits, moins standardisés, peu ou pas transformés, grâce aux projets alimentaires territoriaux</a:t>
            </a:r>
          </a:p>
          <a:p>
            <a:pPr marL="180975" indent="-180975">
              <a:buFont typeface="Arial" panose="020B0604020202020204" pitchFamily="34" charset="0"/>
              <a:buChar char="•"/>
            </a:pPr>
            <a:r>
              <a:rPr lang="fr-FR" sz="1800" dirty="0">
                <a:sym typeface="Wingdings" panose="05000000000000000000" pitchFamily="2" charset="2"/>
              </a:rPr>
              <a:t>Réduction de la consommation de produits exotiques</a:t>
            </a:r>
          </a:p>
          <a:p>
            <a:pPr marL="180975" indent="-180975">
              <a:buFont typeface="Arial" panose="020B0604020202020204" pitchFamily="34" charset="0"/>
              <a:buChar char="•"/>
            </a:pPr>
            <a:r>
              <a:rPr lang="fr-FR" sz="1800" dirty="0">
                <a:sym typeface="Wingdings" panose="05000000000000000000" pitchFamily="2" charset="2"/>
              </a:rPr>
              <a:t>Achat de moins de viande, mais plus respectueuse de l’environnement et du bien-être animal</a:t>
            </a:r>
          </a:p>
          <a:p>
            <a:pPr marL="180975" indent="-180975">
              <a:buFont typeface="Arial" panose="020B0604020202020204" pitchFamily="34" charset="0"/>
              <a:buChar char="•"/>
            </a:pPr>
            <a:r>
              <a:rPr lang="fr-FR" sz="1800" dirty="0">
                <a:sym typeface="Wingdings" panose="05000000000000000000" pitchFamily="2" charset="2"/>
              </a:rPr>
              <a:t>La part de l’alimentation dans le budget des ménages augmente légèrement, mais l’évolution vers un régime moins carné et les politiques de soutien aux productions durables et aux ménages modestes aide à compenser la hausse des coûts de production</a:t>
            </a:r>
          </a:p>
        </p:txBody>
      </p:sp>
      <p:sp>
        <p:nvSpPr>
          <p:cNvPr id="5" name="ZoneTexte 4"/>
          <p:cNvSpPr txBox="1"/>
          <p:nvPr/>
        </p:nvSpPr>
        <p:spPr>
          <a:xfrm>
            <a:off x="212784" y="4311644"/>
            <a:ext cx="4635261" cy="2246769"/>
          </a:xfrm>
          <a:prstGeom prst="rect">
            <a:avLst/>
          </a:prstGeom>
          <a:solidFill>
            <a:srgbClr val="00B050"/>
          </a:solidFill>
        </p:spPr>
        <p:txBody>
          <a:bodyPr wrap="square" rtlCol="0">
            <a:spAutoFit/>
          </a:bodyPr>
          <a:lstStyle>
            <a:defPPr>
              <a:defRPr lang="en-US"/>
            </a:defPPr>
            <a:lvl1pPr>
              <a:defRPr sz="2400">
                <a:solidFill>
                  <a:schemeClr val="bg1"/>
                </a:solidFill>
              </a:defRPr>
            </a:lvl1pPr>
          </a:lstStyle>
          <a:p>
            <a:r>
              <a:rPr lang="fr-FR" b="1" dirty="0">
                <a:sym typeface="Wingdings" panose="05000000000000000000" pitchFamily="2" charset="2"/>
              </a:rPr>
              <a:t>Restauration</a:t>
            </a:r>
          </a:p>
          <a:p>
            <a:pPr marL="180975" indent="-180975">
              <a:buFont typeface="Arial" panose="020B0604020202020204" pitchFamily="34" charset="0"/>
              <a:buChar char="•"/>
            </a:pPr>
            <a:r>
              <a:rPr lang="fr-FR" sz="1800" dirty="0">
                <a:sym typeface="Wingdings" panose="05000000000000000000" pitchFamily="2" charset="2"/>
              </a:rPr>
              <a:t>Les collectivités redéveloppent les cuisines centrales en régie</a:t>
            </a:r>
          </a:p>
          <a:p>
            <a:pPr marL="180975" indent="-180975">
              <a:buFont typeface="Arial" panose="020B0604020202020204" pitchFamily="34" charset="0"/>
              <a:buChar char="•"/>
            </a:pPr>
            <a:r>
              <a:rPr lang="fr-FR" sz="1800" dirty="0">
                <a:sym typeface="Wingdings" panose="05000000000000000000" pitchFamily="2" charset="2"/>
              </a:rPr>
              <a:t>Restaurants : renforcement du rôle social et optimisation de l’usage des locaux avec des ouvertures à différents publics, label pour les restaurants engagés</a:t>
            </a:r>
            <a:endParaRPr lang="fr-FR" sz="1800" b="1" dirty="0">
              <a:sym typeface="Wingdings" panose="05000000000000000000" pitchFamily="2" charset="2"/>
            </a:endParaRPr>
          </a:p>
          <a:p>
            <a:endParaRPr lang="fr-FR" sz="800" b="1" dirty="0">
              <a:sym typeface="Wingdings" panose="05000000000000000000" pitchFamily="2" charset="2"/>
            </a:endParaRPr>
          </a:p>
        </p:txBody>
      </p:sp>
    </p:spTree>
    <p:extLst>
      <p:ext uri="{BB962C8B-B14F-4D97-AF65-F5344CB8AC3E}">
        <p14:creationId xmlns:p14="http://schemas.microsoft.com/office/powerpoint/2010/main" val="30793792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906000" cy="6858000"/>
          </a:xfrm>
          <a:prstGeom prst="rect">
            <a:avLst/>
          </a:prstGeom>
          <a:solidFill>
            <a:srgbClr val="0070C0"/>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fr-FR"/>
          </a:p>
        </p:txBody>
      </p:sp>
      <p:sp>
        <p:nvSpPr>
          <p:cNvPr id="3" name="Titre 2"/>
          <p:cNvSpPr txBox="1">
            <a:spLocks/>
          </p:cNvSpPr>
          <p:nvPr/>
        </p:nvSpPr>
        <p:spPr>
          <a:xfrm>
            <a:off x="490140" y="2266949"/>
            <a:ext cx="8925720" cy="2670811"/>
          </a:xfrm>
          <a:prstGeom prst="rect">
            <a:avLst/>
          </a:prstGeom>
        </p:spPr>
        <p:txBody>
          <a:bodyPr>
            <a:normAutofit fontScale="7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fr-FR" sz="6000" dirty="0">
                <a:latin typeface="+mn-lt"/>
              </a:rPr>
              <a:t>Cartes prospectives</a:t>
            </a:r>
          </a:p>
          <a:p>
            <a:pPr>
              <a:lnSpc>
                <a:spcPct val="120000"/>
              </a:lnSpc>
            </a:pPr>
            <a:r>
              <a:rPr lang="fr-FR" sz="6000" dirty="0">
                <a:latin typeface="+mn-lt"/>
              </a:rPr>
              <a:t>Mobilité voyageur</a:t>
            </a:r>
          </a:p>
          <a:p>
            <a:endParaRPr lang="fr-FR" sz="2800" dirty="0">
              <a:latin typeface="+mn-lt"/>
            </a:endParaRPr>
          </a:p>
          <a:p>
            <a:pPr>
              <a:lnSpc>
                <a:spcPct val="120000"/>
              </a:lnSpc>
            </a:pPr>
            <a:r>
              <a:rPr lang="fr-FR" sz="3400" b="1" dirty="0">
                <a:latin typeface="+mn-lt"/>
              </a:rPr>
              <a:t>Scénarios prospectifs :</a:t>
            </a:r>
          </a:p>
          <a:p>
            <a:pPr marL="457200" indent="-457200">
              <a:lnSpc>
                <a:spcPct val="120000"/>
              </a:lnSpc>
              <a:buFont typeface="Arial" panose="020B0604020202020204" pitchFamily="34" charset="0"/>
              <a:buChar char="•"/>
            </a:pPr>
            <a:r>
              <a:rPr lang="fr-FR" sz="2800" dirty="0">
                <a:latin typeface="+mn-lt"/>
              </a:rPr>
              <a:t>S2 </a:t>
            </a:r>
            <a:r>
              <a:rPr lang="fr-FR" sz="2800" dirty="0" err="1">
                <a:latin typeface="+mn-lt"/>
              </a:rPr>
              <a:t>Coopérationq</a:t>
            </a:r>
            <a:r>
              <a:rPr lang="fr-FR" sz="2800" dirty="0">
                <a:latin typeface="+mn-lt"/>
              </a:rPr>
              <a:t> Territoriales - Transition 2050 ADEME</a:t>
            </a:r>
            <a:endParaRPr lang="fr-FR" sz="2000" dirty="0">
              <a:latin typeface="+mn-lt"/>
            </a:endParaRPr>
          </a:p>
          <a:p>
            <a:pPr marL="457200" indent="-457200">
              <a:lnSpc>
                <a:spcPct val="120000"/>
              </a:lnSpc>
              <a:buFont typeface="Arial" panose="020B0604020202020204" pitchFamily="34" charset="0"/>
              <a:buChar char="•"/>
            </a:pPr>
            <a:r>
              <a:rPr lang="fr-FR" sz="2800" dirty="0">
                <a:latin typeface="+mn-lt"/>
              </a:rPr>
              <a:t>PTEF Shift Project (cartes bleu foncé) </a:t>
            </a:r>
            <a:endParaRPr lang="fr-FR" sz="2000" dirty="0">
              <a:latin typeface="+mn-lt"/>
            </a:endParaRPr>
          </a:p>
        </p:txBody>
      </p:sp>
    </p:spTree>
    <p:extLst>
      <p:ext uri="{BB962C8B-B14F-4D97-AF65-F5344CB8AC3E}">
        <p14:creationId xmlns:p14="http://schemas.microsoft.com/office/powerpoint/2010/main" val="735245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e 1"/>
          <p:cNvGrpSpPr/>
          <p:nvPr/>
        </p:nvGrpSpPr>
        <p:grpSpPr>
          <a:xfrm>
            <a:off x="177969" y="286265"/>
            <a:ext cx="8783151" cy="5017255"/>
            <a:chOff x="3701095" y="3058990"/>
            <a:chExt cx="5498206" cy="2865200"/>
          </a:xfrm>
        </p:grpSpPr>
        <p:pic>
          <p:nvPicPr>
            <p:cNvPr id="3" name="Image 2"/>
            <p:cNvPicPr>
              <a:picLocks noChangeAspect="1"/>
            </p:cNvPicPr>
            <p:nvPr/>
          </p:nvPicPr>
          <p:blipFill>
            <a:blip r:embed="rId2"/>
            <a:stretch>
              <a:fillRect/>
            </a:stretch>
          </p:blipFill>
          <p:spPr>
            <a:xfrm>
              <a:off x="3701095" y="3058990"/>
              <a:ext cx="5498206" cy="2865200"/>
            </a:xfrm>
            <a:prstGeom prst="rect">
              <a:avLst/>
            </a:prstGeom>
          </p:spPr>
        </p:pic>
        <p:sp>
          <p:nvSpPr>
            <p:cNvPr id="4" name="Rectangle 3"/>
            <p:cNvSpPr/>
            <p:nvPr/>
          </p:nvSpPr>
          <p:spPr>
            <a:xfrm>
              <a:off x="7180104" y="3786718"/>
              <a:ext cx="897658" cy="51882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dirty="0">
                  <a:latin typeface="Arial Narrow" panose="020B0606020202030204" pitchFamily="34" charset="0"/>
                </a:rPr>
                <a:t>Consommation énergétique des véhicules</a:t>
              </a:r>
            </a:p>
          </p:txBody>
        </p:sp>
        <p:sp>
          <p:nvSpPr>
            <p:cNvPr id="5" name="Rectangle 4"/>
            <p:cNvSpPr/>
            <p:nvPr/>
          </p:nvSpPr>
          <p:spPr>
            <a:xfrm>
              <a:off x="8141863" y="3786717"/>
              <a:ext cx="886215" cy="517506"/>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dirty="0">
                  <a:latin typeface="Arial Narrow" panose="020B0606020202030204" pitchFamily="34" charset="0"/>
                </a:rPr>
                <a:t>Intensité carbone de l’énergie</a:t>
              </a:r>
            </a:p>
          </p:txBody>
        </p:sp>
        <p:sp>
          <p:nvSpPr>
            <p:cNvPr id="6" name="Rectangle 5"/>
            <p:cNvSpPr/>
            <p:nvPr/>
          </p:nvSpPr>
          <p:spPr>
            <a:xfrm>
              <a:off x="6230233" y="3786718"/>
              <a:ext cx="885770" cy="51750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dirty="0">
                  <a:solidFill>
                    <a:schemeClr val="tx1"/>
                  </a:solidFill>
                  <a:latin typeface="Arial Narrow" panose="020B0606020202030204" pitchFamily="34" charset="0"/>
                </a:rPr>
                <a:t>Remplissage des véhicules</a:t>
              </a:r>
            </a:p>
          </p:txBody>
        </p:sp>
        <p:sp>
          <p:nvSpPr>
            <p:cNvPr id="7" name="Rectangle 6"/>
            <p:cNvSpPr/>
            <p:nvPr/>
          </p:nvSpPr>
          <p:spPr>
            <a:xfrm>
              <a:off x="5290332" y="3786717"/>
              <a:ext cx="875800" cy="517506"/>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dirty="0">
                  <a:solidFill>
                    <a:schemeClr val="tx1"/>
                  </a:solidFill>
                  <a:latin typeface="Arial Narrow" panose="020B0606020202030204" pitchFamily="34" charset="0"/>
                </a:rPr>
                <a:t>Report modal</a:t>
              </a:r>
            </a:p>
          </p:txBody>
        </p:sp>
        <p:sp>
          <p:nvSpPr>
            <p:cNvPr id="8" name="Rectangle 7"/>
            <p:cNvSpPr/>
            <p:nvPr/>
          </p:nvSpPr>
          <p:spPr>
            <a:xfrm>
              <a:off x="4334516" y="3786718"/>
              <a:ext cx="891715" cy="5175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dirty="0">
                  <a:solidFill>
                    <a:schemeClr val="bg1"/>
                  </a:solidFill>
                  <a:latin typeface="Arial Narrow" panose="020B0606020202030204" pitchFamily="34" charset="0"/>
                </a:rPr>
                <a:t>Demande </a:t>
              </a:r>
              <a:br>
                <a:rPr lang="fr-FR" sz="1600" b="1" dirty="0">
                  <a:solidFill>
                    <a:schemeClr val="bg1"/>
                  </a:solidFill>
                  <a:latin typeface="Arial Narrow" panose="020B0606020202030204" pitchFamily="34" charset="0"/>
                </a:rPr>
              </a:br>
              <a:r>
                <a:rPr lang="fr-FR" sz="1600" b="1" dirty="0">
                  <a:solidFill>
                    <a:schemeClr val="bg1"/>
                  </a:solidFill>
                  <a:latin typeface="Arial Narrow" panose="020B0606020202030204" pitchFamily="34" charset="0"/>
                </a:rPr>
                <a:t>de transport</a:t>
              </a:r>
            </a:p>
          </p:txBody>
        </p:sp>
      </p:grpSp>
      <p:sp>
        <p:nvSpPr>
          <p:cNvPr id="10" name="Rectangle 9"/>
          <p:cNvSpPr/>
          <p:nvPr/>
        </p:nvSpPr>
        <p:spPr>
          <a:xfrm>
            <a:off x="313509" y="471925"/>
            <a:ext cx="8551817" cy="4909972"/>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ZoneTexte 10"/>
          <p:cNvSpPr txBox="1"/>
          <p:nvPr/>
        </p:nvSpPr>
        <p:spPr>
          <a:xfrm>
            <a:off x="313509" y="71212"/>
            <a:ext cx="8489375" cy="37959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2438338" rtl="0" fontAlgn="auto" latinLnBrk="0" hangingPunct="0">
              <a:lnSpc>
                <a:spcPct val="100000"/>
              </a:lnSpc>
              <a:spcBef>
                <a:spcPts val="0"/>
              </a:spcBef>
              <a:spcAft>
                <a:spcPts val="0"/>
              </a:spcAft>
              <a:buClrTx/>
              <a:buSzTx/>
              <a:buFontTx/>
              <a:buNone/>
              <a:tabLst/>
            </a:pPr>
            <a:r>
              <a:rPr lang="fr-FR" dirty="0">
                <a:solidFill>
                  <a:schemeClr val="tx1">
                    <a:lumMod val="50000"/>
                  </a:schemeClr>
                </a:solidFill>
                <a:latin typeface="Calibri" panose="020F0502020204030204" pitchFamily="34" charset="0"/>
                <a:cs typeface="Calibri" panose="020F0502020204030204" pitchFamily="34" charset="0"/>
              </a:rPr>
              <a:t>Couleurs des cartes prospectives du S2 ADEME Coopérations territoriales Transition 2050 </a:t>
            </a:r>
            <a:endParaRPr kumimoji="0" lang="fr-FR" b="0" i="0" u="none" strike="noStrike" cap="none" spc="0" normalizeH="0" baseline="0" dirty="0">
              <a:ln>
                <a:noFill/>
              </a:ln>
              <a:solidFill>
                <a:schemeClr val="tx1">
                  <a:lumMod val="50000"/>
                </a:schemeClr>
              </a:solidFill>
              <a:effectLst/>
              <a:uFillTx/>
              <a:latin typeface="Calibri" panose="020F0502020204030204" pitchFamily="34" charset="0"/>
              <a:cs typeface="Calibri" panose="020F0502020204030204" pitchFamily="34" charset="0"/>
              <a:sym typeface="Helvetica Neue"/>
            </a:endParaRPr>
          </a:p>
        </p:txBody>
      </p:sp>
    </p:spTree>
    <p:extLst>
      <p:ext uri="{BB962C8B-B14F-4D97-AF65-F5344CB8AC3E}">
        <p14:creationId xmlns:p14="http://schemas.microsoft.com/office/powerpoint/2010/main" val="11770219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221411" y="720134"/>
            <a:ext cx="5247735" cy="1015663"/>
          </a:xfrm>
          <a:prstGeom prst="rect">
            <a:avLst/>
          </a:prstGeom>
          <a:solidFill>
            <a:srgbClr val="C00000"/>
          </a:solidFill>
        </p:spPr>
        <p:txBody>
          <a:bodyPr wrap="square" rtlCol="0">
            <a:spAutoFit/>
          </a:bodyPr>
          <a:lstStyle>
            <a:defPPr>
              <a:defRPr lang="en-US"/>
            </a:defPPr>
            <a:lvl1pPr>
              <a:defRPr sz="2400">
                <a:solidFill>
                  <a:schemeClr val="bg1"/>
                </a:solidFill>
              </a:defRPr>
            </a:lvl1pPr>
          </a:lstStyle>
          <a:p>
            <a:r>
              <a:rPr lang="fr-FR" b="1" dirty="0">
                <a:sym typeface="Wingdings" panose="05000000000000000000" pitchFamily="2" charset="2"/>
              </a:rPr>
              <a:t>Diminution de la demande de transport</a:t>
            </a:r>
          </a:p>
          <a:p>
            <a:r>
              <a:rPr lang="fr-FR" sz="1800" dirty="0">
                <a:sym typeface="Wingdings" panose="05000000000000000000" pitchFamily="2" charset="2"/>
              </a:rPr>
              <a:t>-10 % km parcourus au total</a:t>
            </a:r>
          </a:p>
          <a:p>
            <a:r>
              <a:rPr lang="fr-FR" sz="1800" dirty="0">
                <a:sym typeface="Wingdings" panose="05000000000000000000" pitchFamily="2" charset="2"/>
              </a:rPr>
              <a:t>-17 % km/personne (aérien international compris)</a:t>
            </a:r>
          </a:p>
        </p:txBody>
      </p:sp>
      <p:sp>
        <p:nvSpPr>
          <p:cNvPr id="11" name="ZoneTexte 10"/>
          <p:cNvSpPr txBox="1"/>
          <p:nvPr/>
        </p:nvSpPr>
        <p:spPr>
          <a:xfrm>
            <a:off x="221410" y="1753953"/>
            <a:ext cx="3263662" cy="1015663"/>
          </a:xfrm>
          <a:prstGeom prst="rect">
            <a:avLst/>
          </a:prstGeom>
          <a:solidFill>
            <a:srgbClr val="C00000"/>
          </a:solidFill>
        </p:spPr>
        <p:txBody>
          <a:bodyPr wrap="square" rtlCol="0">
            <a:spAutoFit/>
          </a:bodyPr>
          <a:lstStyle>
            <a:defPPr>
              <a:defRPr lang="en-US"/>
            </a:defPPr>
            <a:lvl1pPr>
              <a:defRPr sz="2400">
                <a:solidFill>
                  <a:schemeClr val="bg1"/>
                </a:solidFill>
              </a:defRPr>
            </a:lvl1pPr>
          </a:lstStyle>
          <a:p>
            <a:r>
              <a:rPr lang="fr-FR" b="1" dirty="0">
                <a:sym typeface="Wingdings" panose="05000000000000000000" pitchFamily="2" charset="2"/>
              </a:rPr>
              <a:t>Rééquilibrage territorial </a:t>
            </a:r>
            <a:r>
              <a:rPr lang="fr-FR" sz="1800" dirty="0">
                <a:sym typeface="Wingdings" panose="05000000000000000000" pitchFamily="2" charset="2"/>
              </a:rPr>
              <a:t>favorable aux villes entre </a:t>
            </a:r>
            <a:br>
              <a:rPr lang="fr-FR" sz="1800" dirty="0">
                <a:sym typeface="Wingdings" panose="05000000000000000000" pitchFamily="2" charset="2"/>
              </a:rPr>
            </a:br>
            <a:r>
              <a:rPr lang="fr-FR" sz="1800" dirty="0">
                <a:sym typeface="Wingdings" panose="05000000000000000000" pitchFamily="2" charset="2"/>
              </a:rPr>
              <a:t>20 000 et 100 000 habitants</a:t>
            </a:r>
          </a:p>
        </p:txBody>
      </p:sp>
      <p:sp>
        <p:nvSpPr>
          <p:cNvPr id="12" name="ZoneTexte 11"/>
          <p:cNvSpPr txBox="1"/>
          <p:nvPr/>
        </p:nvSpPr>
        <p:spPr>
          <a:xfrm>
            <a:off x="4476943" y="2785211"/>
            <a:ext cx="5295702" cy="1661993"/>
          </a:xfrm>
          <a:prstGeom prst="rect">
            <a:avLst/>
          </a:prstGeom>
          <a:solidFill>
            <a:srgbClr val="C00000"/>
          </a:solidFill>
        </p:spPr>
        <p:txBody>
          <a:bodyPr wrap="square" rtlCol="0">
            <a:spAutoFit/>
          </a:bodyPr>
          <a:lstStyle>
            <a:defPPr>
              <a:defRPr lang="en-US"/>
            </a:defPPr>
            <a:lvl1pPr>
              <a:defRPr sz="2400">
                <a:solidFill>
                  <a:schemeClr val="bg1"/>
                </a:solidFill>
              </a:defRPr>
            </a:lvl1pPr>
          </a:lstStyle>
          <a:p>
            <a:r>
              <a:rPr lang="fr-FR" b="1" dirty="0">
                <a:sym typeface="Wingdings" panose="05000000000000000000" pitchFamily="2" charset="2"/>
              </a:rPr>
              <a:t>Aménagement du territoire qui permet de vivre davantage en proximité</a:t>
            </a:r>
            <a:r>
              <a:rPr lang="fr-FR" dirty="0">
                <a:sym typeface="Wingdings" panose="05000000000000000000" pitchFamily="2" charset="2"/>
              </a:rPr>
              <a:t> : </a:t>
            </a:r>
            <a:br>
              <a:rPr lang="fr-FR" sz="1800" dirty="0">
                <a:sym typeface="Wingdings" panose="05000000000000000000" pitchFamily="2" charset="2"/>
              </a:rPr>
            </a:br>
            <a:r>
              <a:rPr lang="fr-FR" sz="1800" dirty="0">
                <a:sym typeface="Wingdings" panose="05000000000000000000" pitchFamily="2" charset="2"/>
              </a:rPr>
              <a:t>« ville du quart d’heure », « territoire des 20 ou 30’ », avec la relocalisation des services publics et des commerces. </a:t>
            </a:r>
          </a:p>
        </p:txBody>
      </p:sp>
      <p:sp>
        <p:nvSpPr>
          <p:cNvPr id="13" name="ZoneTexte 12"/>
          <p:cNvSpPr txBox="1"/>
          <p:nvPr/>
        </p:nvSpPr>
        <p:spPr>
          <a:xfrm>
            <a:off x="3510701" y="1751392"/>
            <a:ext cx="4380414" cy="1015663"/>
          </a:xfrm>
          <a:prstGeom prst="rect">
            <a:avLst/>
          </a:prstGeom>
          <a:solidFill>
            <a:srgbClr val="C00000"/>
          </a:solidFill>
        </p:spPr>
        <p:txBody>
          <a:bodyPr wrap="square" rtlCol="0">
            <a:spAutoFit/>
          </a:bodyPr>
          <a:lstStyle>
            <a:defPPr>
              <a:defRPr lang="en-US"/>
            </a:defPPr>
            <a:lvl1pPr>
              <a:defRPr sz="2400">
                <a:solidFill>
                  <a:schemeClr val="bg1"/>
                </a:solidFill>
              </a:defRPr>
            </a:lvl1pPr>
          </a:lstStyle>
          <a:p>
            <a:r>
              <a:rPr lang="fr-FR" b="1" dirty="0">
                <a:sym typeface="Wingdings" panose="05000000000000000000" pitchFamily="2" charset="2"/>
              </a:rPr>
              <a:t>Les entreprises </a:t>
            </a:r>
            <a:r>
              <a:rPr lang="fr-FR" sz="1800" dirty="0">
                <a:sym typeface="Wingdings" panose="05000000000000000000" pitchFamily="2" charset="2"/>
              </a:rPr>
              <a:t>réduisent les distances domicile-travail : télétravail, développement de tiers-lieux…</a:t>
            </a:r>
          </a:p>
        </p:txBody>
      </p:sp>
      <p:sp>
        <p:nvSpPr>
          <p:cNvPr id="14" name="ZoneTexte 13"/>
          <p:cNvSpPr txBox="1"/>
          <p:nvPr/>
        </p:nvSpPr>
        <p:spPr>
          <a:xfrm>
            <a:off x="221410" y="2785211"/>
            <a:ext cx="4238447" cy="1569660"/>
          </a:xfrm>
          <a:prstGeom prst="rect">
            <a:avLst/>
          </a:prstGeom>
          <a:solidFill>
            <a:srgbClr val="C00000"/>
          </a:solidFill>
        </p:spPr>
        <p:txBody>
          <a:bodyPr wrap="square" rtlCol="0">
            <a:spAutoFit/>
          </a:bodyPr>
          <a:lstStyle>
            <a:defPPr>
              <a:defRPr lang="en-US"/>
            </a:defPPr>
            <a:lvl1pPr>
              <a:defRPr sz="2400">
                <a:solidFill>
                  <a:schemeClr val="bg1"/>
                </a:solidFill>
              </a:defRPr>
            </a:lvl1pPr>
          </a:lstStyle>
          <a:p>
            <a:r>
              <a:rPr lang="fr-FR" b="1" dirty="0">
                <a:sym typeface="Wingdings" panose="05000000000000000000" pitchFamily="2" charset="2"/>
              </a:rPr>
              <a:t>Tourisme durable : </a:t>
            </a:r>
            <a:br>
              <a:rPr lang="fr-FR" sz="1800" b="1" dirty="0">
                <a:sym typeface="Wingdings" panose="05000000000000000000" pitchFamily="2" charset="2"/>
              </a:rPr>
            </a:br>
            <a:r>
              <a:rPr lang="fr-FR" sz="1800" dirty="0">
                <a:sym typeface="Wingdings" panose="05000000000000000000" pitchFamily="2" charset="2"/>
              </a:rPr>
              <a:t> Automobile, avion </a:t>
            </a:r>
            <a:br>
              <a:rPr lang="fr-FR" sz="1800" dirty="0">
                <a:sym typeface="Wingdings" panose="05000000000000000000" pitchFamily="2" charset="2"/>
              </a:rPr>
            </a:br>
            <a:r>
              <a:rPr lang="fr-FR" sz="1800" dirty="0">
                <a:sym typeface="Wingdings" panose="05000000000000000000" pitchFamily="2" charset="2"/>
              </a:rPr>
              <a:t> Usage massif des transports en commun (train, bus), du vélo et de la marche </a:t>
            </a:r>
            <a:br>
              <a:rPr lang="fr-FR" sz="1800" dirty="0">
                <a:sym typeface="Wingdings" panose="05000000000000000000" pitchFamily="2" charset="2"/>
              </a:rPr>
            </a:br>
            <a:r>
              <a:rPr lang="fr-FR" sz="1800" dirty="0">
                <a:sym typeface="Wingdings" panose="05000000000000000000" pitchFamily="2" charset="2"/>
              </a:rPr>
              <a:t> Distances parcourues</a:t>
            </a:r>
          </a:p>
        </p:txBody>
      </p:sp>
      <p:sp>
        <p:nvSpPr>
          <p:cNvPr id="7" name="ZoneTexte 6"/>
          <p:cNvSpPr txBox="1"/>
          <p:nvPr/>
        </p:nvSpPr>
        <p:spPr>
          <a:xfrm>
            <a:off x="221410" y="163901"/>
            <a:ext cx="7304051" cy="523220"/>
          </a:xfrm>
          <a:prstGeom prst="rect">
            <a:avLst/>
          </a:prstGeom>
          <a:noFill/>
        </p:spPr>
        <p:txBody>
          <a:bodyPr wrap="none" rtlCol="0">
            <a:spAutoFit/>
          </a:bodyPr>
          <a:lstStyle/>
          <a:p>
            <a:r>
              <a:rPr lang="fr-FR" sz="2800" dirty="0"/>
              <a:t>ADEME Transition 2050 S2 mobilité de personnes</a:t>
            </a:r>
          </a:p>
        </p:txBody>
      </p:sp>
      <p:pic>
        <p:nvPicPr>
          <p:cNvPr id="8" name="Image 7"/>
          <p:cNvPicPr>
            <a:picLocks noChangeAspect="1"/>
          </p:cNvPicPr>
          <p:nvPr/>
        </p:nvPicPr>
        <p:blipFill>
          <a:blip r:embed="rId2"/>
          <a:stretch>
            <a:fillRect/>
          </a:stretch>
        </p:blipFill>
        <p:spPr>
          <a:xfrm>
            <a:off x="8041148" y="416802"/>
            <a:ext cx="1646727" cy="2277716"/>
          </a:xfrm>
          <a:prstGeom prst="rect">
            <a:avLst/>
          </a:prstGeom>
          <a:ln w="76200">
            <a:solidFill>
              <a:srgbClr val="A03997"/>
            </a:solidFill>
          </a:ln>
        </p:spPr>
      </p:pic>
      <p:sp>
        <p:nvSpPr>
          <p:cNvPr id="9" name="ZoneTexte 8"/>
          <p:cNvSpPr txBox="1"/>
          <p:nvPr/>
        </p:nvSpPr>
        <p:spPr>
          <a:xfrm>
            <a:off x="8451744" y="425511"/>
            <a:ext cx="825533" cy="338554"/>
          </a:xfrm>
          <a:prstGeom prst="rect">
            <a:avLst/>
          </a:prstGeom>
          <a:noFill/>
        </p:spPr>
        <p:txBody>
          <a:bodyPr wrap="square" rtlCol="0">
            <a:spAutoFit/>
          </a:bodyPr>
          <a:lstStyle/>
          <a:p>
            <a:r>
              <a:rPr lang="fr-FR" sz="1600" b="1" dirty="0"/>
              <a:t>ADEME</a:t>
            </a:r>
          </a:p>
        </p:txBody>
      </p:sp>
      <p:sp>
        <p:nvSpPr>
          <p:cNvPr id="23" name="ZoneTexte 22"/>
          <p:cNvSpPr txBox="1"/>
          <p:nvPr/>
        </p:nvSpPr>
        <p:spPr>
          <a:xfrm>
            <a:off x="3205066" y="4463537"/>
            <a:ext cx="6567579" cy="1846659"/>
          </a:xfrm>
          <a:prstGeom prst="rect">
            <a:avLst/>
          </a:prstGeom>
          <a:solidFill>
            <a:srgbClr val="FFC000"/>
          </a:solidFill>
        </p:spPr>
        <p:txBody>
          <a:bodyPr wrap="square" rtlCol="0">
            <a:spAutoFit/>
          </a:bodyPr>
          <a:lstStyle>
            <a:defPPr>
              <a:defRPr lang="en-US"/>
            </a:defPPr>
            <a:lvl1pPr>
              <a:defRPr sz="2400">
                <a:solidFill>
                  <a:schemeClr val="bg1"/>
                </a:solidFill>
              </a:defRPr>
            </a:lvl1pPr>
          </a:lstStyle>
          <a:p>
            <a:r>
              <a:rPr lang="fr-FR" b="1" dirty="0">
                <a:sym typeface="Wingdings" panose="05000000000000000000" pitchFamily="2" charset="2"/>
              </a:rPr>
              <a:t>Taux de remplissage des véhicules</a:t>
            </a:r>
          </a:p>
          <a:p>
            <a:r>
              <a:rPr lang="fr-FR" sz="1800" dirty="0">
                <a:sym typeface="Wingdings" panose="05000000000000000000" pitchFamily="2" charset="2"/>
              </a:rPr>
              <a:t>On passe de 1,6 à 1,9 passagers par voiture</a:t>
            </a:r>
          </a:p>
          <a:p>
            <a:r>
              <a:rPr lang="fr-FR" sz="1800" dirty="0">
                <a:sym typeface="Wingdings" panose="05000000000000000000" pitchFamily="2" charset="2"/>
              </a:rPr>
              <a:t> de systèmes de co-voiturage financés par les collectivités, pensés en complémentarité des modes actifs, ferroviaire et routiers</a:t>
            </a:r>
          </a:p>
          <a:p>
            <a:r>
              <a:rPr lang="fr-FR" sz="1800" dirty="0">
                <a:sym typeface="Wingdings" panose="05000000000000000000" pitchFamily="2" charset="2"/>
              </a:rPr>
              <a:t> services d’autopartage pour les usages exceptionnels (longue distance ou en groupe)</a:t>
            </a:r>
          </a:p>
        </p:txBody>
      </p:sp>
    </p:spTree>
    <p:extLst>
      <p:ext uri="{BB962C8B-B14F-4D97-AF65-F5344CB8AC3E}">
        <p14:creationId xmlns:p14="http://schemas.microsoft.com/office/powerpoint/2010/main" val="4596735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109348" y="75922"/>
            <a:ext cx="4980319" cy="3508653"/>
          </a:xfrm>
          <a:prstGeom prst="rect">
            <a:avLst/>
          </a:prstGeom>
          <a:solidFill>
            <a:srgbClr val="ED7D31"/>
          </a:solidFill>
        </p:spPr>
        <p:txBody>
          <a:bodyPr wrap="square" rtlCol="0">
            <a:spAutoFit/>
          </a:bodyPr>
          <a:lstStyle>
            <a:defPPr>
              <a:defRPr lang="en-US"/>
            </a:defPPr>
            <a:lvl1pPr>
              <a:defRPr sz="2400">
                <a:solidFill>
                  <a:schemeClr val="bg1"/>
                </a:solidFill>
              </a:defRPr>
            </a:lvl1pPr>
          </a:lstStyle>
          <a:p>
            <a:r>
              <a:rPr lang="fr-FR" b="1" dirty="0">
                <a:sym typeface="Wingdings" panose="05000000000000000000" pitchFamily="2" charset="2"/>
              </a:rPr>
              <a:t>x12 des km parcourus en vélo</a:t>
            </a:r>
          </a:p>
          <a:p>
            <a:pPr marL="180975" indent="-180975">
              <a:buFont typeface="Arial" panose="020B0604020202020204" pitchFamily="34" charset="0"/>
              <a:buChar char="•"/>
            </a:pPr>
            <a:r>
              <a:rPr lang="fr-FR" sz="1800" dirty="0">
                <a:solidFill>
                  <a:schemeClr val="bg1"/>
                </a:solidFill>
                <a:sym typeface="Wingdings" panose="05000000000000000000" pitchFamily="2" charset="2"/>
              </a:rPr>
              <a:t>Un système vélo efficace est mis en place partout sur le territoire : infrastructures sécurisées, stationnements abondants, campagnes de communication, soutiens aux acteurs de la filière, intermodalité avec le train, le bus </a:t>
            </a:r>
          </a:p>
          <a:p>
            <a:pPr marL="180975" indent="-180975">
              <a:buFont typeface="Arial" panose="020B0604020202020204" pitchFamily="34" charset="0"/>
              <a:buChar char="•"/>
            </a:pPr>
            <a:r>
              <a:rPr lang="fr-FR" sz="1800" dirty="0">
                <a:sym typeface="Wingdings" panose="05000000000000000000" pitchFamily="2" charset="2"/>
              </a:rPr>
              <a:t>Aides fiscales à l’achat, l’usage</a:t>
            </a:r>
          </a:p>
          <a:p>
            <a:pPr marL="180975" indent="-180975">
              <a:buFont typeface="Arial" panose="020B0604020202020204" pitchFamily="34" charset="0"/>
              <a:buChar char="•"/>
            </a:pPr>
            <a:r>
              <a:rPr lang="fr-FR" sz="1800" dirty="0">
                <a:solidFill>
                  <a:schemeClr val="bg1"/>
                </a:solidFill>
                <a:sym typeface="Wingdings" panose="05000000000000000000" pitchFamily="2" charset="2"/>
              </a:rPr>
              <a:t>Locations courtes et longues durées</a:t>
            </a:r>
          </a:p>
          <a:p>
            <a:pPr marL="180975" indent="-180975">
              <a:buFont typeface="Arial" panose="020B0604020202020204" pitchFamily="34" charset="0"/>
              <a:buChar char="•"/>
            </a:pPr>
            <a:r>
              <a:rPr lang="fr-FR" sz="1800" dirty="0">
                <a:sym typeface="Wingdings" panose="05000000000000000000" pitchFamily="2" charset="2"/>
              </a:rPr>
              <a:t>Développement du cyclotourisme</a:t>
            </a:r>
          </a:p>
          <a:p>
            <a:pPr marL="180975" indent="-180975">
              <a:buFont typeface="Arial" panose="020B0604020202020204" pitchFamily="34" charset="0"/>
              <a:buChar char="•"/>
            </a:pPr>
            <a:r>
              <a:rPr lang="fr-FR" sz="1800" dirty="0">
                <a:sym typeface="Wingdings" panose="05000000000000000000" pitchFamily="2" charset="2"/>
              </a:rPr>
              <a:t>Diversification des vélos : VAE, vélos pliants, </a:t>
            </a:r>
            <a:r>
              <a:rPr lang="fr-FR" sz="1800" dirty="0" err="1">
                <a:sym typeface="Wingdings" panose="05000000000000000000" pitchFamily="2" charset="2"/>
              </a:rPr>
              <a:t>vélomobiles</a:t>
            </a:r>
            <a:r>
              <a:rPr lang="fr-FR" sz="1800" dirty="0">
                <a:sym typeface="Wingdings" panose="05000000000000000000" pitchFamily="2" charset="2"/>
              </a:rPr>
              <a:t>, speed-</a:t>
            </a:r>
            <a:r>
              <a:rPr lang="fr-FR" sz="1800" dirty="0" err="1">
                <a:sym typeface="Wingdings" panose="05000000000000000000" pitchFamily="2" charset="2"/>
              </a:rPr>
              <a:t>pedelecs</a:t>
            </a:r>
            <a:r>
              <a:rPr lang="fr-FR" sz="1800" dirty="0">
                <a:sym typeface="Wingdings" panose="05000000000000000000" pitchFamily="2" charset="2"/>
              </a:rPr>
              <a:t> (45km/h) pour les moyennes distances…</a:t>
            </a:r>
            <a:endParaRPr lang="fr-FR" sz="1800" dirty="0">
              <a:solidFill>
                <a:schemeClr val="bg1"/>
              </a:solidFill>
              <a:sym typeface="Wingdings" panose="05000000000000000000" pitchFamily="2" charset="2"/>
            </a:endParaRPr>
          </a:p>
        </p:txBody>
      </p:sp>
      <p:sp>
        <p:nvSpPr>
          <p:cNvPr id="5" name="ZoneTexte 4"/>
          <p:cNvSpPr txBox="1"/>
          <p:nvPr/>
        </p:nvSpPr>
        <p:spPr>
          <a:xfrm>
            <a:off x="5113721" y="75922"/>
            <a:ext cx="4609784" cy="2031325"/>
          </a:xfrm>
          <a:prstGeom prst="rect">
            <a:avLst/>
          </a:prstGeom>
          <a:solidFill>
            <a:srgbClr val="ED7D31"/>
          </a:solidFill>
        </p:spPr>
        <p:txBody>
          <a:bodyPr wrap="square" rtlCol="0">
            <a:spAutoFit/>
          </a:bodyPr>
          <a:lstStyle>
            <a:defPPr>
              <a:defRPr lang="en-US"/>
            </a:defPPr>
            <a:lvl1pPr>
              <a:defRPr sz="2400">
                <a:solidFill>
                  <a:schemeClr val="bg1"/>
                </a:solidFill>
              </a:defRPr>
            </a:lvl1pPr>
          </a:lstStyle>
          <a:p>
            <a:pPr marL="180975" indent="-180975">
              <a:buFont typeface="Arial" panose="020B0604020202020204" pitchFamily="34" charset="0"/>
              <a:buChar char="•"/>
            </a:pPr>
            <a:r>
              <a:rPr lang="fr-FR" sz="1800" dirty="0">
                <a:sym typeface="Wingdings" panose="05000000000000000000" pitchFamily="2" charset="2"/>
              </a:rPr>
              <a:t>Les projets de création ou de renouvellement d’infrastructures donnent la priorité systématique aux modes les plus sobres. Planification de réseaux d’infrastructures continus et efficaces à long terme</a:t>
            </a:r>
          </a:p>
          <a:p>
            <a:pPr marL="180975" indent="-180975">
              <a:buFont typeface="Arial" panose="020B0604020202020204" pitchFamily="34" charset="0"/>
              <a:buChar char="•"/>
            </a:pPr>
            <a:r>
              <a:rPr lang="fr-FR" sz="1800" dirty="0">
                <a:sym typeface="Wingdings" panose="05000000000000000000" pitchFamily="2" charset="2"/>
              </a:rPr>
              <a:t>Urbanisme temporaire ou réduction des vitesses pour accélérer certaines évolutions</a:t>
            </a:r>
          </a:p>
        </p:txBody>
      </p:sp>
      <p:sp>
        <p:nvSpPr>
          <p:cNvPr id="6" name="ZoneTexte 5"/>
          <p:cNvSpPr txBox="1"/>
          <p:nvPr/>
        </p:nvSpPr>
        <p:spPr>
          <a:xfrm>
            <a:off x="130281" y="3612929"/>
            <a:ext cx="4959385" cy="2954655"/>
          </a:xfrm>
          <a:prstGeom prst="rect">
            <a:avLst/>
          </a:prstGeom>
          <a:solidFill>
            <a:srgbClr val="ED7D31"/>
          </a:solidFill>
        </p:spPr>
        <p:txBody>
          <a:bodyPr wrap="square" rtlCol="0">
            <a:spAutoFit/>
          </a:bodyPr>
          <a:lstStyle>
            <a:defPPr>
              <a:defRPr lang="en-US"/>
            </a:defPPr>
            <a:lvl1pPr>
              <a:defRPr sz="2400">
                <a:solidFill>
                  <a:schemeClr val="bg1"/>
                </a:solidFill>
              </a:defRPr>
            </a:lvl1pPr>
          </a:lstStyle>
          <a:p>
            <a:r>
              <a:rPr lang="fr-FR" b="1" dirty="0">
                <a:sym typeface="Wingdings" panose="05000000000000000000" pitchFamily="2" charset="2"/>
              </a:rPr>
              <a:t>de 10 à 20 % vers le train </a:t>
            </a:r>
            <a:br>
              <a:rPr lang="fr-FR" sz="1800" b="1" dirty="0">
                <a:sym typeface="Wingdings" panose="05000000000000000000" pitchFamily="2" charset="2"/>
              </a:rPr>
            </a:br>
            <a:r>
              <a:rPr lang="fr-FR" sz="1800" dirty="0">
                <a:sym typeface="Wingdings" panose="05000000000000000000" pitchFamily="2" charset="2"/>
              </a:rPr>
              <a:t>Outil majeur d’aménagement du territoire et de substitution progressive aux trajets en avion et voiture. </a:t>
            </a:r>
          </a:p>
          <a:p>
            <a:pPr marL="180975" indent="-180975">
              <a:buFont typeface="Arial" panose="020B0604020202020204" pitchFamily="34" charset="0"/>
              <a:buChar char="•"/>
            </a:pPr>
            <a:r>
              <a:rPr lang="fr-FR" sz="1800" dirty="0">
                <a:sym typeface="Wingdings" panose="05000000000000000000" pitchFamily="2" charset="2"/>
              </a:rPr>
              <a:t>Relance des trains de nuits (France et Europe)</a:t>
            </a:r>
          </a:p>
          <a:p>
            <a:pPr marL="180975" indent="-180975">
              <a:buFont typeface="Arial" panose="020B0604020202020204" pitchFamily="34" charset="0"/>
              <a:buChar char="•"/>
            </a:pPr>
            <a:r>
              <a:rPr lang="fr-FR" sz="1800" dirty="0">
                <a:sym typeface="Wingdings" panose="05000000000000000000" pitchFamily="2" charset="2"/>
              </a:rPr>
              <a:t>Forts investissements sur les petites lignes pour assurer un maillage efficace de tout le territoire</a:t>
            </a:r>
          </a:p>
          <a:p>
            <a:pPr marL="180975" indent="-180975">
              <a:buFont typeface="Arial" panose="020B0604020202020204" pitchFamily="34" charset="0"/>
              <a:buChar char="•"/>
            </a:pPr>
            <a:r>
              <a:rPr lang="fr-FR" sz="1800" dirty="0">
                <a:sym typeface="Wingdings" panose="05000000000000000000" pitchFamily="2" charset="2"/>
              </a:rPr>
              <a:t>Dynamisme des lieux d’intermodalité : marche, vélo, covoiturage, autopartage, bus, tram, autocar.</a:t>
            </a:r>
          </a:p>
        </p:txBody>
      </p:sp>
      <p:sp>
        <p:nvSpPr>
          <p:cNvPr id="8" name="ZoneTexte 7"/>
          <p:cNvSpPr txBox="1"/>
          <p:nvPr/>
        </p:nvSpPr>
        <p:spPr>
          <a:xfrm>
            <a:off x="5113720" y="2124416"/>
            <a:ext cx="4685678" cy="1292662"/>
          </a:xfrm>
          <a:prstGeom prst="rect">
            <a:avLst/>
          </a:prstGeom>
          <a:solidFill>
            <a:srgbClr val="ED7D31"/>
          </a:solidFill>
        </p:spPr>
        <p:txBody>
          <a:bodyPr wrap="square" rtlCol="0">
            <a:spAutoFit/>
          </a:bodyPr>
          <a:lstStyle>
            <a:defPPr>
              <a:defRPr lang="en-US"/>
            </a:defPPr>
            <a:lvl1pPr>
              <a:defRPr sz="2400">
                <a:solidFill>
                  <a:schemeClr val="bg1"/>
                </a:solidFill>
              </a:defRPr>
            </a:lvl1pPr>
          </a:lstStyle>
          <a:p>
            <a:r>
              <a:rPr lang="fr-FR" b="1" dirty="0">
                <a:sym typeface="Wingdings" panose="05000000000000000000" pitchFamily="2" charset="2"/>
              </a:rPr>
              <a:t>Focus sur la marche</a:t>
            </a:r>
          </a:p>
          <a:p>
            <a:r>
              <a:rPr lang="fr-FR" sz="1800" dirty="0">
                <a:sym typeface="Wingdings" panose="05000000000000000000" pitchFamily="2" charset="2"/>
              </a:rPr>
              <a:t>Sécurisation , végétalisation des cheminements, développement des parcs publics, fontaines, bancs, boîtes aux livres ou échanges de services.</a:t>
            </a:r>
          </a:p>
        </p:txBody>
      </p:sp>
      <p:sp>
        <p:nvSpPr>
          <p:cNvPr id="9" name="ZoneTexte 8"/>
          <p:cNvSpPr txBox="1"/>
          <p:nvPr/>
        </p:nvSpPr>
        <p:spPr>
          <a:xfrm>
            <a:off x="5113720" y="3442873"/>
            <a:ext cx="3555828" cy="1846659"/>
          </a:xfrm>
          <a:prstGeom prst="rect">
            <a:avLst/>
          </a:prstGeom>
          <a:solidFill>
            <a:srgbClr val="ED7D31"/>
          </a:solidFill>
        </p:spPr>
        <p:txBody>
          <a:bodyPr wrap="square" rtlCol="0">
            <a:spAutoFit/>
          </a:bodyPr>
          <a:lstStyle>
            <a:defPPr>
              <a:defRPr lang="en-US"/>
            </a:defPPr>
            <a:lvl1pPr>
              <a:defRPr sz="2400">
                <a:solidFill>
                  <a:schemeClr val="bg1"/>
                </a:solidFill>
              </a:defRPr>
            </a:lvl1pPr>
          </a:lstStyle>
          <a:p>
            <a:r>
              <a:rPr lang="fr-FR" dirty="0">
                <a:sym typeface="Wingdings" panose="05000000000000000000" pitchFamily="2" charset="2"/>
              </a:rPr>
              <a:t> </a:t>
            </a:r>
            <a:r>
              <a:rPr lang="fr-FR" b="1" dirty="0">
                <a:sym typeface="Wingdings" panose="05000000000000000000" pitchFamily="2" charset="2"/>
              </a:rPr>
              <a:t>de la voiture</a:t>
            </a:r>
          </a:p>
          <a:p>
            <a:pPr marL="180975" indent="-180975">
              <a:buFont typeface="Arial" panose="020B0604020202020204" pitchFamily="34" charset="0"/>
              <a:buChar char="•"/>
            </a:pPr>
            <a:r>
              <a:rPr lang="fr-FR" sz="1800" dirty="0">
                <a:sym typeface="Wingdings" panose="05000000000000000000" pitchFamily="2" charset="2"/>
              </a:rPr>
              <a:t>Stationnement payant généralisé</a:t>
            </a:r>
          </a:p>
          <a:p>
            <a:pPr marL="180975" indent="-180975">
              <a:buFont typeface="Arial" panose="020B0604020202020204" pitchFamily="34" charset="0"/>
              <a:buChar char="•"/>
            </a:pPr>
            <a:r>
              <a:rPr lang="fr-FR" sz="1800" dirty="0">
                <a:sym typeface="Wingdings" panose="05000000000000000000" pitchFamily="2" charset="2"/>
              </a:rPr>
              <a:t>Les limitations de vitesse baissent progressivement</a:t>
            </a:r>
          </a:p>
          <a:p>
            <a:pPr marL="180975" indent="-180975">
              <a:buFont typeface="Arial" panose="020B0604020202020204" pitchFamily="34" charset="0"/>
              <a:buChar char="•"/>
            </a:pPr>
            <a:r>
              <a:rPr lang="fr-FR" sz="1800" dirty="0">
                <a:sym typeface="Wingdings" panose="05000000000000000000" pitchFamily="2" charset="2"/>
              </a:rPr>
              <a:t>Subvention à l’achat de véhicules sobres ou investissement</a:t>
            </a:r>
          </a:p>
        </p:txBody>
      </p:sp>
      <p:sp>
        <p:nvSpPr>
          <p:cNvPr id="10" name="ZoneTexte 9"/>
          <p:cNvSpPr txBox="1"/>
          <p:nvPr/>
        </p:nvSpPr>
        <p:spPr>
          <a:xfrm>
            <a:off x="5113721" y="5315244"/>
            <a:ext cx="3918138" cy="646331"/>
          </a:xfrm>
          <a:prstGeom prst="rect">
            <a:avLst/>
          </a:prstGeom>
          <a:solidFill>
            <a:srgbClr val="ED7D31"/>
          </a:solidFill>
        </p:spPr>
        <p:txBody>
          <a:bodyPr wrap="square" rtlCol="0">
            <a:spAutoFit/>
          </a:bodyPr>
          <a:lstStyle>
            <a:defPPr>
              <a:defRPr lang="en-US"/>
            </a:defPPr>
            <a:lvl1pPr>
              <a:defRPr sz="2400">
                <a:solidFill>
                  <a:schemeClr val="bg1"/>
                </a:solidFill>
              </a:defRPr>
            </a:lvl1pPr>
          </a:lstStyle>
          <a:p>
            <a:r>
              <a:rPr lang="fr-FR" sz="1800" dirty="0">
                <a:sym typeface="Wingdings" panose="05000000000000000000" pitchFamily="2" charset="2"/>
              </a:rPr>
              <a:t>Renforcement de l’offre de transport en commun et des services de mobilité</a:t>
            </a:r>
          </a:p>
        </p:txBody>
      </p:sp>
      <p:sp>
        <p:nvSpPr>
          <p:cNvPr id="11" name="ZoneTexte 10"/>
          <p:cNvSpPr txBox="1"/>
          <p:nvPr/>
        </p:nvSpPr>
        <p:spPr>
          <a:xfrm>
            <a:off x="5113721" y="5989531"/>
            <a:ext cx="3090002" cy="738664"/>
          </a:xfrm>
          <a:prstGeom prst="rect">
            <a:avLst/>
          </a:prstGeom>
          <a:solidFill>
            <a:srgbClr val="ED7D31"/>
          </a:solidFill>
        </p:spPr>
        <p:txBody>
          <a:bodyPr wrap="square" rtlCol="0">
            <a:spAutoFit/>
          </a:bodyPr>
          <a:lstStyle>
            <a:defPPr>
              <a:defRPr lang="en-US"/>
            </a:defPPr>
            <a:lvl1pPr>
              <a:defRPr sz="2400">
                <a:solidFill>
                  <a:schemeClr val="bg1"/>
                </a:solidFill>
              </a:defRPr>
            </a:lvl1pPr>
          </a:lstStyle>
          <a:p>
            <a:r>
              <a:rPr lang="fr-FR" dirty="0">
                <a:sym typeface="Wingdings" panose="05000000000000000000" pitchFamily="2" charset="2"/>
              </a:rPr>
              <a:t> </a:t>
            </a:r>
            <a:r>
              <a:rPr lang="fr-FR" b="1" dirty="0">
                <a:sym typeface="Wingdings" panose="05000000000000000000" pitchFamily="2" charset="2"/>
              </a:rPr>
              <a:t>de l’avion</a:t>
            </a:r>
            <a:br>
              <a:rPr lang="fr-FR" sz="1800" b="1" dirty="0">
                <a:sym typeface="Wingdings" panose="05000000000000000000" pitchFamily="2" charset="2"/>
              </a:rPr>
            </a:br>
            <a:r>
              <a:rPr lang="fr-FR" sz="1800" dirty="0">
                <a:sym typeface="Wingdings" panose="05000000000000000000" pitchFamily="2" charset="2"/>
              </a:rPr>
              <a:t>Taxation progressive de l’avion</a:t>
            </a:r>
          </a:p>
        </p:txBody>
      </p:sp>
    </p:spTree>
    <p:extLst>
      <p:ext uri="{BB962C8B-B14F-4D97-AF65-F5344CB8AC3E}">
        <p14:creationId xmlns:p14="http://schemas.microsoft.com/office/powerpoint/2010/main" val="39179307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p:cNvSpPr txBox="1"/>
          <p:nvPr/>
        </p:nvSpPr>
        <p:spPr>
          <a:xfrm>
            <a:off x="109019" y="182533"/>
            <a:ext cx="3703610" cy="2400657"/>
          </a:xfrm>
          <a:prstGeom prst="rect">
            <a:avLst/>
          </a:prstGeom>
          <a:solidFill>
            <a:schemeClr val="accent5"/>
          </a:solidFill>
        </p:spPr>
        <p:txBody>
          <a:bodyPr wrap="square" rtlCol="0">
            <a:spAutoFit/>
          </a:bodyPr>
          <a:lstStyle>
            <a:defPPr>
              <a:defRPr lang="en-US"/>
            </a:defPPr>
            <a:lvl1pPr>
              <a:defRPr sz="2400">
                <a:solidFill>
                  <a:schemeClr val="bg1"/>
                </a:solidFill>
              </a:defRPr>
            </a:lvl1pPr>
          </a:lstStyle>
          <a:p>
            <a:r>
              <a:rPr lang="fr-FR" b="1" dirty="0">
                <a:sym typeface="Wingdings" panose="05000000000000000000" pitchFamily="2" charset="2"/>
              </a:rPr>
              <a:t>Décarbonation de l’énergie</a:t>
            </a:r>
          </a:p>
          <a:p>
            <a:r>
              <a:rPr lang="fr-FR" sz="1800" dirty="0">
                <a:sym typeface="Wingdings" panose="05000000000000000000" pitchFamily="2" charset="2"/>
              </a:rPr>
              <a:t>85% de l’énergie totale décarbonée, produites le plus possible avec des ressources locales : biomasse, ENR</a:t>
            </a:r>
          </a:p>
          <a:p>
            <a:pPr marL="180975" indent="-180975">
              <a:buFont typeface="Arial" panose="020B0604020202020204" pitchFamily="34" charset="0"/>
              <a:buChar char="•"/>
            </a:pPr>
            <a:r>
              <a:rPr lang="fr-FR" sz="1800" dirty="0">
                <a:sym typeface="Wingdings" panose="05000000000000000000" pitchFamily="2" charset="2"/>
              </a:rPr>
              <a:t>42 % carburants liquides</a:t>
            </a:r>
          </a:p>
          <a:p>
            <a:pPr marL="180975" indent="-180975">
              <a:buFont typeface="Arial" panose="020B0604020202020204" pitchFamily="34" charset="0"/>
              <a:buChar char="•"/>
            </a:pPr>
            <a:r>
              <a:rPr lang="fr-FR" sz="1800" dirty="0">
                <a:sym typeface="Wingdings" panose="05000000000000000000" pitchFamily="2" charset="2"/>
              </a:rPr>
              <a:t>50 % électricité</a:t>
            </a:r>
          </a:p>
          <a:p>
            <a:pPr marL="180975" indent="-180975">
              <a:buFont typeface="Arial" panose="020B0604020202020204" pitchFamily="34" charset="0"/>
              <a:buChar char="•"/>
            </a:pPr>
            <a:r>
              <a:rPr lang="fr-FR" sz="1800" dirty="0">
                <a:sym typeface="Wingdings" panose="05000000000000000000" pitchFamily="2" charset="2"/>
              </a:rPr>
              <a:t>4 % gaz</a:t>
            </a:r>
          </a:p>
          <a:p>
            <a:pPr marL="180975" indent="-180975">
              <a:buFont typeface="Arial" panose="020B0604020202020204" pitchFamily="34" charset="0"/>
              <a:buChar char="•"/>
            </a:pPr>
            <a:r>
              <a:rPr lang="fr-FR" sz="1800" dirty="0">
                <a:sym typeface="Wingdings" panose="05000000000000000000" pitchFamily="2" charset="2"/>
              </a:rPr>
              <a:t>4 % H2</a:t>
            </a:r>
          </a:p>
        </p:txBody>
      </p:sp>
      <p:sp>
        <p:nvSpPr>
          <p:cNvPr id="4" name="ZoneTexte 3"/>
          <p:cNvSpPr txBox="1"/>
          <p:nvPr/>
        </p:nvSpPr>
        <p:spPr>
          <a:xfrm>
            <a:off x="3841218" y="182533"/>
            <a:ext cx="5423141" cy="2677656"/>
          </a:xfrm>
          <a:prstGeom prst="rect">
            <a:avLst/>
          </a:prstGeom>
          <a:solidFill>
            <a:schemeClr val="accent5"/>
          </a:solidFill>
        </p:spPr>
        <p:txBody>
          <a:bodyPr wrap="square" rtlCol="0">
            <a:spAutoFit/>
          </a:bodyPr>
          <a:lstStyle>
            <a:defPPr>
              <a:defRPr lang="en-US"/>
            </a:defPPr>
            <a:lvl1pPr>
              <a:defRPr sz="2400">
                <a:solidFill>
                  <a:schemeClr val="bg1"/>
                </a:solidFill>
              </a:defRPr>
            </a:lvl1pPr>
          </a:lstStyle>
          <a:p>
            <a:r>
              <a:rPr lang="fr-FR" b="1" dirty="0">
                <a:sym typeface="Wingdings" panose="05000000000000000000" pitchFamily="2" charset="2"/>
              </a:rPr>
              <a:t>Décarbonation des véhicules</a:t>
            </a:r>
          </a:p>
          <a:p>
            <a:pPr marL="180975" indent="-180975">
              <a:buFont typeface="Arial" panose="020B0604020202020204" pitchFamily="34" charset="0"/>
              <a:buChar char="•"/>
            </a:pPr>
            <a:r>
              <a:rPr lang="fr-FR" sz="1800" dirty="0">
                <a:sym typeface="Wingdings" panose="05000000000000000000" pitchFamily="2" charset="2"/>
              </a:rPr>
              <a:t>Électrification des voitures</a:t>
            </a:r>
          </a:p>
          <a:p>
            <a:pPr marL="180975" indent="-180975">
              <a:buFont typeface="Arial" panose="020B0604020202020204" pitchFamily="34" charset="0"/>
              <a:buChar char="•"/>
            </a:pPr>
            <a:r>
              <a:rPr lang="fr-FR" sz="1800" dirty="0">
                <a:sym typeface="Wingdings" panose="05000000000000000000" pitchFamily="2" charset="2"/>
              </a:rPr>
              <a:t>Retrofit</a:t>
            </a:r>
          </a:p>
          <a:p>
            <a:pPr marL="180975" indent="-180975">
              <a:buFont typeface="Arial" panose="020B0604020202020204" pitchFamily="34" charset="0"/>
              <a:buChar char="•"/>
            </a:pPr>
            <a:r>
              <a:rPr lang="fr-FR" sz="1800" dirty="0">
                <a:sym typeface="Wingdings" panose="05000000000000000000" pitchFamily="2" charset="2"/>
              </a:rPr>
              <a:t>Biogaz pour le parc de véhicules thermiques avant leur renouvellement </a:t>
            </a:r>
          </a:p>
          <a:p>
            <a:pPr marL="180975" indent="-180975">
              <a:buFont typeface="Arial" panose="020B0604020202020204" pitchFamily="34" charset="0"/>
              <a:buChar char="•"/>
            </a:pPr>
            <a:r>
              <a:rPr lang="fr-FR" sz="1800" dirty="0">
                <a:sym typeface="Wingdings" panose="05000000000000000000" pitchFamily="2" charset="2"/>
              </a:rPr>
              <a:t>L’industrie automobile et de construction se tourne fortement vers l’économie circulaire et relocalise sa chaîne de valeur (ex. écosystèmes hydrogène pour les autocars, les autobus, les trains.</a:t>
            </a:r>
          </a:p>
        </p:txBody>
      </p:sp>
      <p:sp>
        <p:nvSpPr>
          <p:cNvPr id="5" name="ZoneTexte 4"/>
          <p:cNvSpPr txBox="1"/>
          <p:nvPr/>
        </p:nvSpPr>
        <p:spPr>
          <a:xfrm>
            <a:off x="3841218" y="2877192"/>
            <a:ext cx="4781912" cy="1569660"/>
          </a:xfrm>
          <a:prstGeom prst="rect">
            <a:avLst/>
          </a:prstGeom>
          <a:solidFill>
            <a:srgbClr val="5B9BD5"/>
          </a:solidFill>
        </p:spPr>
        <p:txBody>
          <a:bodyPr wrap="square" rtlCol="0">
            <a:spAutoFit/>
          </a:bodyPr>
          <a:lstStyle>
            <a:defPPr>
              <a:defRPr lang="en-US"/>
            </a:defPPr>
            <a:lvl1pPr>
              <a:defRPr sz="2400">
                <a:solidFill>
                  <a:schemeClr val="bg1"/>
                </a:solidFill>
              </a:defRPr>
            </a:lvl1pPr>
          </a:lstStyle>
          <a:p>
            <a:r>
              <a:rPr lang="fr-FR" b="1" dirty="0">
                <a:sym typeface="Wingdings" panose="05000000000000000000" pitchFamily="2" charset="2"/>
              </a:rPr>
              <a:t>Efficacité énergétique</a:t>
            </a:r>
          </a:p>
          <a:p>
            <a:r>
              <a:rPr lang="fr-FR" sz="1800" dirty="0">
                <a:sym typeface="Wingdings" panose="05000000000000000000" pitchFamily="2" charset="2"/>
              </a:rPr>
              <a:t>-13 % poids des voitures neuves</a:t>
            </a:r>
          </a:p>
          <a:p>
            <a:r>
              <a:rPr lang="fr-FR" sz="1800" dirty="0">
                <a:sym typeface="Wingdings" panose="05000000000000000000" pitchFamily="2" charset="2"/>
              </a:rPr>
              <a:t> Des véhicules intermédiaires pour le quotidien</a:t>
            </a:r>
          </a:p>
          <a:p>
            <a:r>
              <a:rPr lang="fr-FR" sz="1800" dirty="0">
                <a:sym typeface="Wingdings" panose="05000000000000000000" pitchFamily="2" charset="2"/>
              </a:rPr>
              <a:t> -9 % vitesse moyenne en voiture</a:t>
            </a:r>
          </a:p>
          <a:p>
            <a:r>
              <a:rPr lang="fr-FR" sz="1800" dirty="0">
                <a:sym typeface="Wingdings" panose="05000000000000000000" pitchFamily="2" charset="2"/>
              </a:rPr>
              <a:t> éco-conduite</a:t>
            </a:r>
          </a:p>
        </p:txBody>
      </p:sp>
      <p:sp>
        <p:nvSpPr>
          <p:cNvPr id="6" name="ZoneTexte 5"/>
          <p:cNvSpPr txBox="1"/>
          <p:nvPr/>
        </p:nvSpPr>
        <p:spPr>
          <a:xfrm>
            <a:off x="109019" y="2600193"/>
            <a:ext cx="3703610" cy="1015663"/>
          </a:xfrm>
          <a:prstGeom prst="rect">
            <a:avLst/>
          </a:prstGeom>
          <a:solidFill>
            <a:srgbClr val="5B9BD5"/>
          </a:solidFill>
        </p:spPr>
        <p:txBody>
          <a:bodyPr wrap="square" rtlCol="0">
            <a:spAutoFit/>
          </a:bodyPr>
          <a:lstStyle>
            <a:defPPr>
              <a:defRPr lang="en-US"/>
            </a:defPPr>
            <a:lvl1pPr>
              <a:defRPr sz="2400">
                <a:solidFill>
                  <a:schemeClr val="bg1"/>
                </a:solidFill>
              </a:defRPr>
            </a:lvl1pPr>
          </a:lstStyle>
          <a:p>
            <a:r>
              <a:rPr lang="fr-FR" b="1" dirty="0">
                <a:sym typeface="Wingdings" panose="05000000000000000000" pitchFamily="2" charset="2"/>
              </a:rPr>
              <a:t>Matériaux des véhicules</a:t>
            </a:r>
          </a:p>
          <a:p>
            <a:r>
              <a:rPr lang="fr-FR" sz="1800" dirty="0">
                <a:sym typeface="Wingdings" panose="05000000000000000000" pitchFamily="2" charset="2"/>
              </a:rPr>
              <a:t>-45 % d’acier &gt; +25% d’aluminium</a:t>
            </a:r>
          </a:p>
          <a:p>
            <a:r>
              <a:rPr lang="fr-FR" sz="1800" dirty="0">
                <a:sym typeface="Wingdings" panose="05000000000000000000" pitchFamily="2" charset="2"/>
              </a:rPr>
              <a:t>-62 % de plastique</a:t>
            </a:r>
          </a:p>
        </p:txBody>
      </p:sp>
    </p:spTree>
    <p:extLst>
      <p:ext uri="{BB962C8B-B14F-4D97-AF65-F5344CB8AC3E}">
        <p14:creationId xmlns:p14="http://schemas.microsoft.com/office/powerpoint/2010/main" val="49267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Image 19"/>
          <p:cNvPicPr>
            <a:picLocks noChangeAspect="1"/>
          </p:cNvPicPr>
          <p:nvPr/>
        </p:nvPicPr>
        <p:blipFill>
          <a:blip r:embed="rId2">
            <a:clrChange>
              <a:clrFrom>
                <a:srgbClr val="FFFFFF"/>
              </a:clrFrom>
              <a:clrTo>
                <a:srgbClr val="FFFFFF">
                  <a:alpha val="0"/>
                </a:srgbClr>
              </a:clrTo>
            </a:clrChange>
          </a:blip>
          <a:stretch>
            <a:fillRect/>
          </a:stretch>
        </p:blipFill>
        <p:spPr>
          <a:xfrm>
            <a:off x="2495630" y="851028"/>
            <a:ext cx="7247519" cy="3609247"/>
          </a:xfrm>
          <a:prstGeom prst="rect">
            <a:avLst/>
          </a:prstGeom>
        </p:spPr>
      </p:pic>
      <p:sp>
        <p:nvSpPr>
          <p:cNvPr id="8" name="Rectangle 7"/>
          <p:cNvSpPr/>
          <p:nvPr/>
        </p:nvSpPr>
        <p:spPr>
          <a:xfrm>
            <a:off x="235513" y="718488"/>
            <a:ext cx="2059114" cy="3177859"/>
          </a:xfrm>
          <a:prstGeom prst="rect">
            <a:avLst/>
          </a:prstGeom>
          <a:solidFill>
            <a:srgbClr val="00005A"/>
          </a:solidFill>
          <a:ln w="57150">
            <a:solidFill>
              <a:srgbClr val="FF8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ZoneTexte 11"/>
          <p:cNvSpPr txBox="1"/>
          <p:nvPr/>
        </p:nvSpPr>
        <p:spPr>
          <a:xfrm>
            <a:off x="324313" y="1315908"/>
            <a:ext cx="1970314" cy="2585323"/>
          </a:xfrm>
          <a:prstGeom prst="rect">
            <a:avLst/>
          </a:prstGeom>
          <a:noFill/>
          <a:ln w="57150">
            <a:noFill/>
          </a:ln>
        </p:spPr>
        <p:txBody>
          <a:bodyPr wrap="square" rtlCol="0">
            <a:spAutoFit/>
          </a:bodyPr>
          <a:lstStyle/>
          <a:p>
            <a:r>
              <a:rPr lang="fr-FR" dirty="0">
                <a:solidFill>
                  <a:schemeClr val="bg1"/>
                </a:solidFill>
                <a:latin typeface="Arial Narrow" panose="020B0606020202030204" pitchFamily="34" charset="0"/>
                <a:cs typeface="Calibri" panose="020F0502020204030204" pitchFamily="34" charset="0"/>
              </a:rPr>
              <a:t>Parts modales</a:t>
            </a:r>
          </a:p>
          <a:p>
            <a:r>
              <a:rPr lang="fr-FR" b="1" u="sng" dirty="0">
                <a:solidFill>
                  <a:schemeClr val="bg1"/>
                </a:solidFill>
                <a:latin typeface="Arial Narrow" panose="020B0606020202030204" pitchFamily="34" charset="0"/>
                <a:cs typeface="Calibri" panose="020F0502020204030204" pitchFamily="34" charset="0"/>
              </a:rPr>
              <a:t>Courtes distances</a:t>
            </a:r>
            <a:br>
              <a:rPr lang="fr-FR" dirty="0">
                <a:solidFill>
                  <a:schemeClr val="bg1"/>
                </a:solidFill>
                <a:latin typeface="Arial Narrow" panose="020B0606020202030204" pitchFamily="34" charset="0"/>
                <a:cs typeface="Calibri" panose="020F0502020204030204" pitchFamily="34" charset="0"/>
              </a:rPr>
            </a:br>
            <a:r>
              <a:rPr lang="fr-FR" dirty="0">
                <a:solidFill>
                  <a:schemeClr val="bg1"/>
                </a:solidFill>
                <a:latin typeface="Arial Narrow" panose="020B0606020202030204" pitchFamily="34" charset="0"/>
                <a:cs typeface="Calibri" panose="020F0502020204030204" pitchFamily="34" charset="0"/>
              </a:rPr>
              <a:t>8 % Vélo</a:t>
            </a:r>
          </a:p>
          <a:p>
            <a:r>
              <a:rPr lang="fr-FR" dirty="0">
                <a:solidFill>
                  <a:schemeClr val="bg1"/>
                </a:solidFill>
                <a:latin typeface="Arial Narrow" panose="020B0606020202030204" pitchFamily="34" charset="0"/>
                <a:cs typeface="Calibri" panose="020F0502020204030204" pitchFamily="34" charset="0"/>
              </a:rPr>
              <a:t>17 % VAE, 2RE</a:t>
            </a:r>
            <a:br>
              <a:rPr lang="fr-FR" dirty="0">
                <a:solidFill>
                  <a:schemeClr val="bg1"/>
                </a:solidFill>
                <a:latin typeface="Arial Narrow" panose="020B0606020202030204" pitchFamily="34" charset="0"/>
                <a:cs typeface="Calibri" panose="020F0502020204030204" pitchFamily="34" charset="0"/>
              </a:rPr>
            </a:br>
            <a:r>
              <a:rPr lang="fr-FR" dirty="0">
                <a:solidFill>
                  <a:schemeClr val="bg1"/>
                </a:solidFill>
                <a:latin typeface="Arial Narrow" panose="020B0606020202030204" pitchFamily="34" charset="0"/>
                <a:cs typeface="Calibri" panose="020F0502020204030204" pitchFamily="34" charset="0"/>
              </a:rPr>
              <a:t>4 % Marche</a:t>
            </a:r>
          </a:p>
          <a:p>
            <a:r>
              <a:rPr lang="fr-FR" dirty="0">
                <a:solidFill>
                  <a:schemeClr val="bg1"/>
                </a:solidFill>
                <a:latin typeface="Arial Narrow" panose="020B0606020202030204" pitchFamily="34" charset="0"/>
                <a:cs typeface="Calibri" panose="020F0502020204030204" pitchFamily="34" charset="0"/>
              </a:rPr>
              <a:t>7 % Autocar, autobus</a:t>
            </a:r>
          </a:p>
          <a:p>
            <a:r>
              <a:rPr lang="fr-FR" dirty="0">
                <a:solidFill>
                  <a:schemeClr val="bg1"/>
                </a:solidFill>
                <a:latin typeface="Arial Narrow" panose="020B0606020202030204" pitchFamily="34" charset="0"/>
                <a:cs typeface="Calibri" panose="020F0502020204030204" pitchFamily="34" charset="0"/>
              </a:rPr>
              <a:t>8 % Tramway, TER </a:t>
            </a:r>
          </a:p>
          <a:p>
            <a:r>
              <a:rPr lang="fr-FR" dirty="0">
                <a:solidFill>
                  <a:schemeClr val="bg1"/>
                </a:solidFill>
                <a:latin typeface="Arial Narrow" panose="020B0606020202030204" pitchFamily="34" charset="0"/>
                <a:cs typeface="Calibri" panose="020F0502020204030204" pitchFamily="34" charset="0"/>
              </a:rPr>
              <a:t>1 % Motos</a:t>
            </a:r>
          </a:p>
          <a:p>
            <a:r>
              <a:rPr lang="fr-FR" dirty="0">
                <a:solidFill>
                  <a:schemeClr val="bg1"/>
                </a:solidFill>
                <a:latin typeface="Arial Narrow" panose="020B0606020202030204" pitchFamily="34" charset="0"/>
                <a:cs typeface="Calibri" panose="020F0502020204030204" pitchFamily="34" charset="0"/>
              </a:rPr>
              <a:t>55 % Voitures</a:t>
            </a:r>
          </a:p>
        </p:txBody>
      </p:sp>
      <p:pic>
        <p:nvPicPr>
          <p:cNvPr id="13" name="Image 12"/>
          <p:cNvPicPr>
            <a:picLocks noChangeAspect="1"/>
          </p:cNvPicPr>
          <p:nvPr/>
        </p:nvPicPr>
        <p:blipFill>
          <a:blip r:embed="rId3"/>
          <a:stretch>
            <a:fillRect/>
          </a:stretch>
        </p:blipFill>
        <p:spPr>
          <a:xfrm>
            <a:off x="324313" y="798413"/>
            <a:ext cx="1146744" cy="521247"/>
          </a:xfrm>
          <a:prstGeom prst="rect">
            <a:avLst/>
          </a:prstGeom>
        </p:spPr>
      </p:pic>
      <p:sp>
        <p:nvSpPr>
          <p:cNvPr id="17" name="ZoneTexte 16"/>
          <p:cNvSpPr txBox="1"/>
          <p:nvPr/>
        </p:nvSpPr>
        <p:spPr>
          <a:xfrm>
            <a:off x="2383427" y="4629696"/>
            <a:ext cx="2844539" cy="369332"/>
          </a:xfrm>
          <a:prstGeom prst="rect">
            <a:avLst/>
          </a:prstGeom>
          <a:solidFill>
            <a:srgbClr val="00005A"/>
          </a:solidFill>
          <a:ln w="57150">
            <a:solidFill>
              <a:srgbClr val="FF8200"/>
            </a:solidFill>
          </a:ln>
        </p:spPr>
        <p:txBody>
          <a:bodyPr wrap="square" rtlCol="0">
            <a:spAutoFit/>
          </a:bodyPr>
          <a:lstStyle>
            <a:defPPr>
              <a:defRPr lang="en-US"/>
            </a:defPPr>
            <a:lvl1pPr>
              <a:defRPr sz="3200">
                <a:solidFill>
                  <a:schemeClr val="bg1"/>
                </a:solidFill>
                <a:latin typeface="Arial Narrow" panose="020B0606020202030204" pitchFamily="34" charset="0"/>
                <a:cs typeface="Calibri" panose="020F0502020204030204" pitchFamily="34" charset="0"/>
              </a:defRPr>
            </a:lvl1pPr>
          </a:lstStyle>
          <a:p>
            <a:r>
              <a:rPr lang="fr-FR" sz="1800" dirty="0"/>
              <a:t>-40 % véhicules particuliers.km</a:t>
            </a:r>
          </a:p>
        </p:txBody>
      </p:sp>
      <p:grpSp>
        <p:nvGrpSpPr>
          <p:cNvPr id="2" name="Groupe 1"/>
          <p:cNvGrpSpPr/>
          <p:nvPr/>
        </p:nvGrpSpPr>
        <p:grpSpPr>
          <a:xfrm>
            <a:off x="235512" y="3976272"/>
            <a:ext cx="2147913" cy="2493096"/>
            <a:chOff x="6285288" y="64122"/>
            <a:chExt cx="1974208" cy="2493096"/>
          </a:xfrm>
        </p:grpSpPr>
        <p:sp>
          <p:nvSpPr>
            <p:cNvPr id="15" name="Rectangle 14"/>
            <p:cNvSpPr/>
            <p:nvPr/>
          </p:nvSpPr>
          <p:spPr>
            <a:xfrm>
              <a:off x="6285288" y="64122"/>
              <a:ext cx="1866674" cy="2493096"/>
            </a:xfrm>
            <a:prstGeom prst="rect">
              <a:avLst/>
            </a:prstGeom>
            <a:solidFill>
              <a:srgbClr val="00005A"/>
            </a:solidFill>
            <a:ln w="57150">
              <a:solidFill>
                <a:srgbClr val="FF8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ZoneTexte 15"/>
            <p:cNvSpPr txBox="1"/>
            <p:nvPr/>
          </p:nvSpPr>
          <p:spPr>
            <a:xfrm>
              <a:off x="6357531" y="681662"/>
              <a:ext cx="1901965" cy="1754326"/>
            </a:xfrm>
            <a:prstGeom prst="rect">
              <a:avLst/>
            </a:prstGeom>
            <a:noFill/>
            <a:ln w="57150">
              <a:noFill/>
            </a:ln>
          </p:spPr>
          <p:txBody>
            <a:bodyPr wrap="square" rtlCol="0">
              <a:spAutoFit/>
            </a:bodyPr>
            <a:lstStyle>
              <a:defPPr>
                <a:defRPr lang="en-US"/>
              </a:defPPr>
              <a:lvl1pPr>
                <a:defRPr sz="3200">
                  <a:solidFill>
                    <a:schemeClr val="bg1"/>
                  </a:solidFill>
                  <a:latin typeface="Arial Narrow" panose="020B0606020202030204" pitchFamily="34" charset="0"/>
                  <a:cs typeface="Calibri" panose="020F0502020204030204" pitchFamily="34" charset="0"/>
                </a:defRPr>
              </a:lvl1pPr>
            </a:lstStyle>
            <a:p>
              <a:r>
                <a:rPr lang="fr-FR" sz="1800" dirty="0"/>
                <a:t>Parts modales</a:t>
              </a:r>
            </a:p>
            <a:p>
              <a:r>
                <a:rPr lang="fr-FR" sz="1800" u="sng" dirty="0"/>
                <a:t>Longues distances</a:t>
              </a:r>
            </a:p>
            <a:p>
              <a:r>
                <a:rPr lang="fr-FR" sz="1800" dirty="0"/>
                <a:t>27 % Avion (-35%)</a:t>
              </a:r>
            </a:p>
            <a:p>
              <a:r>
                <a:rPr lang="fr-FR" sz="1800" dirty="0"/>
                <a:t>3 % Autocar</a:t>
              </a:r>
            </a:p>
            <a:p>
              <a:r>
                <a:rPr lang="fr-FR" sz="1800" dirty="0"/>
                <a:t>35 % Train (x3)</a:t>
              </a:r>
            </a:p>
            <a:p>
              <a:r>
                <a:rPr lang="fr-FR" sz="1800" dirty="0">
                  <a:sym typeface="Wingdings" panose="05000000000000000000" pitchFamily="2" charset="2"/>
                </a:rPr>
                <a:t>35 % </a:t>
              </a:r>
              <a:r>
                <a:rPr lang="fr-FR" sz="1800" dirty="0"/>
                <a:t>Voiture (-20%)</a:t>
              </a:r>
            </a:p>
          </p:txBody>
        </p:sp>
        <p:pic>
          <p:nvPicPr>
            <p:cNvPr id="18" name="Image 17"/>
            <p:cNvPicPr>
              <a:picLocks noChangeAspect="1"/>
            </p:cNvPicPr>
            <p:nvPr/>
          </p:nvPicPr>
          <p:blipFill>
            <a:blip r:embed="rId3"/>
            <a:stretch>
              <a:fillRect/>
            </a:stretch>
          </p:blipFill>
          <p:spPr>
            <a:xfrm>
              <a:off x="6357532" y="187590"/>
              <a:ext cx="1146744" cy="521247"/>
            </a:xfrm>
            <a:prstGeom prst="rect">
              <a:avLst/>
            </a:prstGeom>
          </p:spPr>
        </p:pic>
      </p:grpSp>
      <p:pic>
        <p:nvPicPr>
          <p:cNvPr id="19" name="Image 18"/>
          <p:cNvPicPr>
            <a:picLocks noChangeAspect="1"/>
          </p:cNvPicPr>
          <p:nvPr/>
        </p:nvPicPr>
        <p:blipFill>
          <a:blip r:embed="rId3"/>
          <a:stretch>
            <a:fillRect/>
          </a:stretch>
        </p:blipFill>
        <p:spPr>
          <a:xfrm>
            <a:off x="2495629" y="851029"/>
            <a:ext cx="1298004" cy="590002"/>
          </a:xfrm>
          <a:prstGeom prst="rect">
            <a:avLst/>
          </a:prstGeom>
        </p:spPr>
      </p:pic>
      <p:sp>
        <p:nvSpPr>
          <p:cNvPr id="21" name="Rectangle 20"/>
          <p:cNvSpPr/>
          <p:nvPr/>
        </p:nvSpPr>
        <p:spPr>
          <a:xfrm>
            <a:off x="2383427" y="718488"/>
            <a:ext cx="7359721" cy="3828051"/>
          </a:xfrm>
          <a:prstGeom prst="rect">
            <a:avLst/>
          </a:prstGeom>
          <a:noFill/>
          <a:ln w="57150">
            <a:solidFill>
              <a:srgbClr val="FF8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100"/>
          </a:p>
        </p:txBody>
      </p:sp>
      <p:sp>
        <p:nvSpPr>
          <p:cNvPr id="14" name="ZoneTexte 13"/>
          <p:cNvSpPr txBox="1"/>
          <p:nvPr/>
        </p:nvSpPr>
        <p:spPr>
          <a:xfrm>
            <a:off x="221410" y="163901"/>
            <a:ext cx="7603235" cy="523220"/>
          </a:xfrm>
          <a:prstGeom prst="rect">
            <a:avLst/>
          </a:prstGeom>
          <a:noFill/>
        </p:spPr>
        <p:txBody>
          <a:bodyPr wrap="none" rtlCol="0">
            <a:spAutoFit/>
          </a:bodyPr>
          <a:lstStyle/>
          <a:p>
            <a:r>
              <a:rPr lang="fr-FR" sz="2800" dirty="0"/>
              <a:t>Compléments apportés par le PTEF du Shift Project</a:t>
            </a:r>
          </a:p>
        </p:txBody>
      </p:sp>
    </p:spTree>
    <p:extLst>
      <p:ext uri="{BB962C8B-B14F-4D97-AF65-F5344CB8AC3E}">
        <p14:creationId xmlns:p14="http://schemas.microsoft.com/office/powerpoint/2010/main" val="40758089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6"/>
          <p:cNvSpPr txBox="1">
            <a:spLocks/>
          </p:cNvSpPr>
          <p:nvPr/>
        </p:nvSpPr>
        <p:spPr>
          <a:xfrm>
            <a:off x="283107" y="301346"/>
            <a:ext cx="4669893" cy="6314607"/>
          </a:xfrm>
          <a:prstGeom prst="rect">
            <a:avLst/>
          </a:prstGeom>
          <a:ln w="28575">
            <a:solidFill>
              <a:srgbClr val="00B050"/>
            </a:solidFill>
          </a:ln>
        </p:spPr>
        <p:txBody>
          <a:bodyPr lIns="10800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buFont typeface="Arial" panose="020B0604020202020204" pitchFamily="34" charset="0"/>
              <a:buNone/>
            </a:pPr>
            <a:r>
              <a:rPr lang="fr-FR" sz="1300" b="1" dirty="0">
                <a:solidFill>
                  <a:srgbClr val="00B050"/>
                </a:solidFill>
                <a:latin typeface="Calibri" panose="020F0502020204030204" pitchFamily="34" charset="0"/>
                <a:cs typeface="Calibri" panose="020F0502020204030204" pitchFamily="34" charset="0"/>
              </a:rPr>
              <a:t>Objectifs</a:t>
            </a:r>
          </a:p>
          <a:p>
            <a:pPr marL="0" indent="0">
              <a:lnSpc>
                <a:spcPct val="120000"/>
              </a:lnSpc>
              <a:spcBef>
                <a:spcPts val="0"/>
              </a:spcBef>
              <a:spcAft>
                <a:spcPts val="600"/>
              </a:spcAft>
              <a:buNone/>
            </a:pPr>
            <a:r>
              <a:rPr lang="fr-FR" sz="1200" dirty="0">
                <a:latin typeface="Calibri" panose="020F0502020204030204" pitchFamily="34" charset="0"/>
                <a:cs typeface="Calibri" panose="020F0502020204030204" pitchFamily="34" charset="0"/>
              </a:rPr>
              <a:t>Faire découvrir rapidement des scénarios prospectifs à l’aide de Renaissance </a:t>
            </a:r>
            <a:r>
              <a:rPr lang="fr-FR" sz="1200" cap="all" dirty="0">
                <a:latin typeface="Calibri" panose="020F0502020204030204" pitchFamily="34" charset="0"/>
                <a:cs typeface="Calibri" panose="020F0502020204030204" pitchFamily="34" charset="0"/>
              </a:rPr>
              <a:t>é</a:t>
            </a:r>
            <a:r>
              <a:rPr lang="fr-FR" sz="1200" dirty="0">
                <a:latin typeface="Calibri" panose="020F0502020204030204" pitchFamily="34" charset="0"/>
                <a:cs typeface="Calibri" panose="020F0502020204030204" pitchFamily="34" charset="0"/>
              </a:rPr>
              <a:t>cologique.</a:t>
            </a:r>
          </a:p>
          <a:p>
            <a:pPr marL="0" indent="0">
              <a:lnSpc>
                <a:spcPct val="120000"/>
              </a:lnSpc>
              <a:spcBef>
                <a:spcPts val="0"/>
              </a:spcBef>
              <a:spcAft>
                <a:spcPts val="600"/>
              </a:spcAft>
              <a:buFont typeface="Arial" panose="020B0604020202020204" pitchFamily="34" charset="0"/>
              <a:buNone/>
            </a:pPr>
            <a:r>
              <a:rPr lang="fr-FR" sz="1300" b="1" dirty="0">
                <a:solidFill>
                  <a:srgbClr val="00B050"/>
                </a:solidFill>
                <a:latin typeface="Calibri" panose="020F0502020204030204" pitchFamily="34" charset="0"/>
                <a:cs typeface="Calibri" panose="020F0502020204030204" pitchFamily="34" charset="0"/>
              </a:rPr>
              <a:t>Groupe : </a:t>
            </a:r>
            <a:r>
              <a:rPr lang="fr-FR" sz="1200" dirty="0">
                <a:solidFill>
                  <a:schemeClr val="tx1">
                    <a:lumMod val="50000"/>
                  </a:schemeClr>
                </a:solidFill>
                <a:latin typeface="Calibri" panose="020F0502020204030204" pitchFamily="34" charset="0"/>
                <a:cs typeface="Calibri" panose="020F0502020204030204" pitchFamily="34" charset="0"/>
              </a:rPr>
              <a:t>16 adultes ou ados (16 ans et +)</a:t>
            </a:r>
            <a:endParaRPr lang="fr-FR" sz="1200" dirty="0">
              <a:latin typeface="Calibri" panose="020F0502020204030204" pitchFamily="34" charset="0"/>
              <a:cs typeface="Calibri" panose="020F0502020204030204" pitchFamily="34" charset="0"/>
            </a:endParaRPr>
          </a:p>
          <a:p>
            <a:pPr marL="0" indent="0">
              <a:lnSpc>
                <a:spcPct val="120000"/>
              </a:lnSpc>
              <a:spcBef>
                <a:spcPts val="0"/>
              </a:spcBef>
              <a:spcAft>
                <a:spcPts val="600"/>
              </a:spcAft>
              <a:buFont typeface="Arial" panose="020B0604020202020204" pitchFamily="34" charset="0"/>
              <a:buNone/>
            </a:pPr>
            <a:r>
              <a:rPr lang="fr-FR" sz="1300" b="1" dirty="0">
                <a:solidFill>
                  <a:srgbClr val="00B050"/>
                </a:solidFill>
                <a:latin typeface="Calibri" panose="020F0502020204030204" pitchFamily="34" charset="0"/>
                <a:cs typeface="Calibri" panose="020F0502020204030204" pitchFamily="34" charset="0"/>
              </a:rPr>
              <a:t>Durée : </a:t>
            </a:r>
            <a:r>
              <a:rPr lang="fr-FR" sz="1200" dirty="0">
                <a:solidFill>
                  <a:schemeClr val="tx1">
                    <a:lumMod val="50000"/>
                  </a:schemeClr>
                </a:solidFill>
                <a:latin typeface="Calibri" panose="020F0502020204030204" pitchFamily="34" charset="0"/>
                <a:cs typeface="Calibri" panose="020F0502020204030204" pitchFamily="34" charset="0"/>
              </a:rPr>
              <a:t>10-15 minutes</a:t>
            </a:r>
            <a:endParaRPr lang="fr-FR" sz="1200" b="1" dirty="0">
              <a:solidFill>
                <a:srgbClr val="00B050"/>
              </a:solidFill>
              <a:latin typeface="Calibri" panose="020F0502020204030204" pitchFamily="34" charset="0"/>
              <a:cs typeface="Calibri" panose="020F0502020204030204" pitchFamily="34" charset="0"/>
            </a:endParaRPr>
          </a:p>
          <a:p>
            <a:pPr marL="0" indent="0">
              <a:lnSpc>
                <a:spcPct val="120000"/>
              </a:lnSpc>
              <a:spcBef>
                <a:spcPts val="0"/>
              </a:spcBef>
              <a:buFont typeface="Arial" panose="020B0604020202020204" pitchFamily="34" charset="0"/>
              <a:buNone/>
            </a:pPr>
            <a:r>
              <a:rPr lang="fr-FR" sz="1300" b="1" dirty="0">
                <a:solidFill>
                  <a:srgbClr val="00B050"/>
                </a:solidFill>
                <a:latin typeface="Calibri" panose="020F0502020204030204" pitchFamily="34" charset="0"/>
                <a:cs typeface="Calibri" panose="020F0502020204030204" pitchFamily="34" charset="0"/>
              </a:rPr>
              <a:t>Préparation : </a:t>
            </a:r>
          </a:p>
          <a:p>
            <a:pPr marL="0" indent="0">
              <a:lnSpc>
                <a:spcPct val="100000"/>
              </a:lnSpc>
              <a:spcBef>
                <a:spcPts val="0"/>
              </a:spcBef>
              <a:buFont typeface="Arial" panose="020B0604020202020204" pitchFamily="34" charset="0"/>
              <a:buNone/>
            </a:pPr>
            <a:r>
              <a:rPr lang="fr-FR" sz="1200" dirty="0">
                <a:latin typeface="Calibri" panose="020F0502020204030204" pitchFamily="34" charset="0"/>
                <a:cs typeface="Calibri" panose="020F0502020204030204" pitchFamily="34" charset="0"/>
              </a:rPr>
              <a:t>Commandez Renaissance écologique et collez dessus les cartes « chantiers ». Collez ensuite les cartes prospectives à côté d’un chantier ou d’un dessin.</a:t>
            </a:r>
          </a:p>
          <a:p>
            <a:pPr marL="0" indent="0">
              <a:lnSpc>
                <a:spcPct val="100000"/>
              </a:lnSpc>
              <a:spcBef>
                <a:spcPts val="0"/>
              </a:spcBef>
              <a:buFont typeface="Arial" panose="020B0604020202020204" pitchFamily="34" charset="0"/>
              <a:buNone/>
            </a:pPr>
            <a:r>
              <a:rPr lang="fr-FR" sz="1200" dirty="0">
                <a:solidFill>
                  <a:schemeClr val="tx1">
                    <a:lumMod val="50000"/>
                  </a:schemeClr>
                </a:solidFill>
                <a:latin typeface="Calibri" panose="020F0502020204030204" pitchFamily="34" charset="0"/>
                <a:cs typeface="Calibri" panose="020F0502020204030204" pitchFamily="34" charset="0"/>
              </a:rPr>
              <a:t>Afficher la fresque au mur.</a:t>
            </a:r>
          </a:p>
          <a:p>
            <a:pPr marL="0" indent="0">
              <a:lnSpc>
                <a:spcPct val="120000"/>
              </a:lnSpc>
              <a:spcBef>
                <a:spcPts val="0"/>
              </a:spcBef>
              <a:buFont typeface="Arial" panose="020B0604020202020204" pitchFamily="34" charset="0"/>
              <a:buNone/>
            </a:pPr>
            <a:endParaRPr lang="fr-FR" sz="400" dirty="0">
              <a:solidFill>
                <a:schemeClr val="tx1">
                  <a:lumMod val="50000"/>
                </a:schemeClr>
              </a:solidFill>
              <a:latin typeface="Calibri" panose="020F0502020204030204" pitchFamily="34" charset="0"/>
              <a:cs typeface="Calibri" panose="020F0502020204030204" pitchFamily="34" charset="0"/>
            </a:endParaRPr>
          </a:p>
          <a:p>
            <a:pPr marL="0" indent="0">
              <a:lnSpc>
                <a:spcPct val="100000"/>
              </a:lnSpc>
              <a:spcBef>
                <a:spcPts val="0"/>
              </a:spcBef>
              <a:spcAft>
                <a:spcPts val="600"/>
              </a:spcAft>
              <a:buFont typeface="Arial" panose="020B0604020202020204" pitchFamily="34" charset="0"/>
              <a:buNone/>
            </a:pPr>
            <a:r>
              <a:rPr lang="fr-FR" sz="1200" dirty="0">
                <a:solidFill>
                  <a:schemeClr val="tx1">
                    <a:lumMod val="50000"/>
                  </a:schemeClr>
                </a:solidFill>
                <a:latin typeface="Calibri" panose="020F0502020204030204" pitchFamily="34" charset="0"/>
                <a:cs typeface="Calibri" panose="020F0502020204030204" pitchFamily="34" charset="0"/>
              </a:rPr>
              <a:t>Vous pouvez aussi plastifier Renaissance Écologique avec des rouleaux adhésifs repositionnables utilisés pour les livres, et plastifier aussi les cartes. Pour les coller sur la fresque vous pouvez utiliser du scotch de peintre.</a:t>
            </a:r>
          </a:p>
          <a:p>
            <a:pPr marL="0" indent="0">
              <a:lnSpc>
                <a:spcPct val="120000"/>
              </a:lnSpc>
              <a:spcBef>
                <a:spcPts val="0"/>
              </a:spcBef>
              <a:buNone/>
            </a:pPr>
            <a:r>
              <a:rPr lang="fr-FR" sz="1300" b="1" dirty="0">
                <a:solidFill>
                  <a:srgbClr val="00B050"/>
                </a:solidFill>
                <a:latin typeface="Calibri" panose="020F0502020204030204" pitchFamily="34" charset="0"/>
                <a:cs typeface="Calibri" panose="020F0502020204030204" pitchFamily="34" charset="0"/>
              </a:rPr>
              <a:t>Introduire Renaissance Écologique (2 min)</a:t>
            </a:r>
          </a:p>
          <a:p>
            <a:pPr marL="0" indent="0">
              <a:lnSpc>
                <a:spcPct val="100000"/>
              </a:lnSpc>
              <a:spcBef>
                <a:spcPts val="0"/>
              </a:spcBef>
              <a:spcAft>
                <a:spcPts val="600"/>
              </a:spcAft>
              <a:buNone/>
            </a:pPr>
            <a:r>
              <a:rPr lang="fr-FR" sz="1200" dirty="0"/>
              <a:t>Voici </a:t>
            </a:r>
            <a:r>
              <a:rPr lang="fr-FR" sz="1200" b="1" dirty="0"/>
              <a:t>Renaissance Écologique</a:t>
            </a:r>
            <a:r>
              <a:rPr lang="fr-FR" sz="1200" dirty="0"/>
              <a:t>. Il s’agit d’une version contemporaine de l’allégorie des effets du bon gouvernement peinte à Sienne par Lorenzetti en 1338.</a:t>
            </a:r>
          </a:p>
          <a:p>
            <a:pPr marL="0" indent="0">
              <a:lnSpc>
                <a:spcPct val="100000"/>
              </a:lnSpc>
              <a:spcBef>
                <a:spcPts val="0"/>
              </a:spcBef>
              <a:spcAft>
                <a:spcPts val="600"/>
              </a:spcAft>
              <a:buNone/>
            </a:pPr>
            <a:r>
              <a:rPr lang="fr-FR" sz="1200" dirty="0"/>
              <a:t>C’est un outil puissant,  pour </a:t>
            </a:r>
            <a:r>
              <a:rPr lang="fr-FR" sz="1200" b="1" dirty="0"/>
              <a:t>visualiser un territoire désirable</a:t>
            </a:r>
            <a:r>
              <a:rPr lang="fr-FR" sz="1200" dirty="0"/>
              <a:t>, qui a réussi sa transition écologique et sociale. Un territoire où on a un équilibre entre l’espace rural fertile, riche en biodiversité et en ressources et l’espace urbain, où le commerce, la transformation et la création sont abondants et les relations sociales nombreuses. L’ensemble représente une vision robuste et solidaire.</a:t>
            </a:r>
          </a:p>
          <a:p>
            <a:pPr marL="0" indent="0">
              <a:lnSpc>
                <a:spcPct val="100000"/>
              </a:lnSpc>
              <a:spcBef>
                <a:spcPts val="0"/>
              </a:spcBef>
              <a:spcAft>
                <a:spcPts val="600"/>
              </a:spcAft>
              <a:buNone/>
            </a:pPr>
            <a:r>
              <a:rPr lang="fr-FR" sz="1200" dirty="0">
                <a:solidFill>
                  <a:schemeClr val="tx1">
                    <a:lumMod val="50000"/>
                  </a:schemeClr>
                </a:solidFill>
                <a:latin typeface="Calibri" panose="020F0502020204030204" pitchFamily="34" charset="0"/>
                <a:cs typeface="Calibri" panose="020F0502020204030204" pitchFamily="34" charset="0"/>
              </a:rPr>
              <a:t>Cet outil permet, avec tous les chantiers</a:t>
            </a:r>
            <a:r>
              <a:rPr lang="fr-FR" sz="1200" dirty="0">
                <a:latin typeface="Calibri" panose="020F0502020204030204" pitchFamily="34" charset="0"/>
                <a:cs typeface="Calibri" panose="020F0502020204030204" pitchFamily="34" charset="0"/>
              </a:rPr>
              <a:t>, </a:t>
            </a:r>
            <a:r>
              <a:rPr lang="fr-FR" sz="1200" dirty="0">
                <a:solidFill>
                  <a:schemeClr val="tx1">
                    <a:lumMod val="50000"/>
                  </a:schemeClr>
                </a:solidFill>
                <a:latin typeface="Calibri" panose="020F0502020204030204" pitchFamily="34" charset="0"/>
                <a:cs typeface="Calibri" panose="020F0502020204030204" pitchFamily="34" charset="0"/>
              </a:rPr>
              <a:t>de piloter la transition écologique et sociale avec une approche systémique.</a:t>
            </a:r>
          </a:p>
          <a:p>
            <a:pPr marL="0" indent="0">
              <a:lnSpc>
                <a:spcPct val="100000"/>
              </a:lnSpc>
              <a:spcBef>
                <a:spcPts val="0"/>
              </a:spcBef>
              <a:spcAft>
                <a:spcPts val="600"/>
              </a:spcAft>
              <a:buNone/>
            </a:pPr>
            <a:r>
              <a:rPr lang="fr-FR" sz="1200" dirty="0">
                <a:solidFill>
                  <a:schemeClr val="tx1">
                    <a:lumMod val="50000"/>
                  </a:schemeClr>
                </a:solidFill>
                <a:latin typeface="Calibri" panose="020F0502020204030204" pitchFamily="34" charset="0"/>
                <a:cs typeface="Calibri" panose="020F0502020204030204" pitchFamily="34" charset="0"/>
              </a:rPr>
              <a:t>Aujourd’hui, nous allons nous servir de Renaissance Écologique pour découvrir des scénarios prospectifs, qui permettent d’atteindre la neutralité carbone en 2050 sur </a:t>
            </a:r>
            <a:r>
              <a:rPr lang="fr-FR" sz="1200" dirty="0">
                <a:solidFill>
                  <a:srgbClr val="00B000"/>
                </a:solidFill>
                <a:latin typeface="Calibri" panose="020F0502020204030204" pitchFamily="34" charset="0"/>
                <a:cs typeface="Calibri" panose="020F0502020204030204" pitchFamily="34" charset="0"/>
              </a:rPr>
              <a:t>« citer le thème choisi »</a:t>
            </a:r>
            <a:r>
              <a:rPr lang="fr-FR" sz="1200" dirty="0">
                <a:solidFill>
                  <a:schemeClr val="tx1">
                    <a:lumMod val="50000"/>
                  </a:schemeClr>
                </a:solidFill>
                <a:latin typeface="Calibri" panose="020F0502020204030204" pitchFamily="34" charset="0"/>
                <a:cs typeface="Calibri" panose="020F0502020204030204" pitchFamily="34" charset="0"/>
              </a:rPr>
              <a:t>.</a:t>
            </a:r>
          </a:p>
          <a:p>
            <a:pPr marL="0" indent="0">
              <a:lnSpc>
                <a:spcPct val="120000"/>
              </a:lnSpc>
              <a:spcBef>
                <a:spcPts val="0"/>
              </a:spcBef>
              <a:buFont typeface="Arial" panose="020B0604020202020204" pitchFamily="34" charset="0"/>
              <a:buNone/>
            </a:pPr>
            <a:endParaRPr lang="fr-FR" sz="1200" dirty="0">
              <a:solidFill>
                <a:srgbClr val="00B050"/>
              </a:solidFill>
              <a:latin typeface="Calibri" panose="020F0502020204030204" pitchFamily="34" charset="0"/>
              <a:cs typeface="Calibri" panose="020F0502020204030204" pitchFamily="34" charset="0"/>
            </a:endParaRPr>
          </a:p>
          <a:p>
            <a:pPr marL="0" indent="0">
              <a:lnSpc>
                <a:spcPct val="100000"/>
              </a:lnSpc>
              <a:spcBef>
                <a:spcPts val="0"/>
              </a:spcBef>
              <a:buNone/>
            </a:pPr>
            <a:endParaRPr lang="fr-FR" sz="1200" b="1" dirty="0">
              <a:solidFill>
                <a:srgbClr val="00B000"/>
              </a:solidFill>
              <a:latin typeface="Calibri" panose="020F0502020204030204" pitchFamily="34" charset="0"/>
              <a:cs typeface="Calibri" panose="020F0502020204030204" pitchFamily="34" charset="0"/>
            </a:endParaRPr>
          </a:p>
        </p:txBody>
      </p:sp>
      <p:sp>
        <p:nvSpPr>
          <p:cNvPr id="6" name="Espace réservé du texte 6"/>
          <p:cNvSpPr txBox="1">
            <a:spLocks/>
          </p:cNvSpPr>
          <p:nvPr/>
        </p:nvSpPr>
        <p:spPr>
          <a:xfrm>
            <a:off x="5082988" y="301347"/>
            <a:ext cx="4563170" cy="6314605"/>
          </a:xfrm>
          <a:prstGeom prst="rect">
            <a:avLst/>
          </a:prstGeom>
          <a:ln w="28575">
            <a:solidFill>
              <a:srgbClr val="00B050"/>
            </a:solidFill>
          </a:ln>
        </p:spPr>
        <p:txBody>
          <a:bodyPr lIns="10800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fr-FR" sz="1300" b="1" dirty="0">
                <a:solidFill>
                  <a:srgbClr val="00B050"/>
                </a:solidFill>
                <a:latin typeface="Calibri" panose="020F0502020204030204" pitchFamily="34" charset="0"/>
                <a:cs typeface="Calibri" panose="020F0502020204030204" pitchFamily="34" charset="0"/>
              </a:rPr>
              <a:t>Déroulé du Pitch (13 minutes)</a:t>
            </a:r>
          </a:p>
          <a:p>
            <a:pPr>
              <a:lnSpc>
                <a:spcPct val="100000"/>
              </a:lnSpc>
              <a:spcBef>
                <a:spcPts val="0"/>
              </a:spcBef>
            </a:pPr>
            <a:r>
              <a:rPr lang="fr-FR" sz="1200" dirty="0">
                <a:solidFill>
                  <a:schemeClr val="tx1">
                    <a:lumMod val="50000"/>
                  </a:schemeClr>
                </a:solidFill>
                <a:latin typeface="Calibri" panose="020F0502020204030204" pitchFamily="34" charset="0"/>
                <a:cs typeface="Calibri" panose="020F0502020204030204" pitchFamily="34" charset="0"/>
              </a:rPr>
              <a:t>Décrire les scénarios prospectifs choisis et pour certains thèmes les couleurs des leviers.</a:t>
            </a:r>
          </a:p>
          <a:p>
            <a:pPr>
              <a:lnSpc>
                <a:spcPct val="100000"/>
              </a:lnSpc>
              <a:spcBef>
                <a:spcPts val="0"/>
              </a:spcBef>
            </a:pPr>
            <a:r>
              <a:rPr lang="fr-FR" sz="1200" dirty="0">
                <a:solidFill>
                  <a:schemeClr val="tx1">
                    <a:lumMod val="50000"/>
                  </a:schemeClr>
                </a:solidFill>
                <a:latin typeface="Calibri" panose="020F0502020204030204" pitchFamily="34" charset="0"/>
                <a:cs typeface="Calibri" panose="020F0502020204030204" pitchFamily="34" charset="0"/>
              </a:rPr>
              <a:t>Puis </a:t>
            </a:r>
            <a:r>
              <a:rPr lang="fr-FR" sz="1200" dirty="0" err="1">
                <a:solidFill>
                  <a:schemeClr val="tx1">
                    <a:lumMod val="50000"/>
                  </a:schemeClr>
                </a:solidFill>
                <a:latin typeface="Calibri" panose="020F0502020204030204" pitchFamily="34" charset="0"/>
                <a:cs typeface="Calibri" panose="020F0502020204030204" pitchFamily="34" charset="0"/>
              </a:rPr>
              <a:t>pitcher</a:t>
            </a:r>
            <a:r>
              <a:rPr lang="fr-FR" sz="1200" dirty="0">
                <a:solidFill>
                  <a:schemeClr val="tx1">
                    <a:lumMod val="50000"/>
                  </a:schemeClr>
                </a:solidFill>
                <a:latin typeface="Calibri" panose="020F0502020204030204" pitchFamily="34" charset="0"/>
                <a:cs typeface="Calibri" panose="020F0502020204030204" pitchFamily="34" charset="0"/>
              </a:rPr>
              <a:t> le scénario prospectif en vous appuyant sur les cartes prospectives et les cartes chantiers.</a:t>
            </a:r>
          </a:p>
          <a:p>
            <a:pPr marL="0" indent="0">
              <a:lnSpc>
                <a:spcPct val="100000"/>
              </a:lnSpc>
              <a:spcBef>
                <a:spcPts val="0"/>
              </a:spcBef>
              <a:buNone/>
            </a:pPr>
            <a:endParaRPr lang="fr-FR" sz="1200" b="1" dirty="0">
              <a:solidFill>
                <a:srgbClr val="00B000"/>
              </a:solidFill>
              <a:latin typeface="Calibri" panose="020F0502020204030204" pitchFamily="34" charset="0"/>
              <a:cs typeface="Calibri" panose="020F0502020204030204" pitchFamily="34" charset="0"/>
            </a:endParaRPr>
          </a:p>
          <a:p>
            <a:pPr marL="0" indent="0">
              <a:lnSpc>
                <a:spcPct val="100000"/>
              </a:lnSpc>
              <a:spcBef>
                <a:spcPts val="0"/>
              </a:spcBef>
              <a:buNone/>
            </a:pPr>
            <a:r>
              <a:rPr lang="fr-FR" sz="1300" b="1" dirty="0">
                <a:solidFill>
                  <a:srgbClr val="00B050"/>
                </a:solidFill>
                <a:latin typeface="Calibri" panose="020F0502020204030204" pitchFamily="34" charset="0"/>
                <a:cs typeface="Calibri" panose="020F0502020204030204" pitchFamily="34" charset="0"/>
              </a:rPr>
              <a:t>Pour aller plus loin</a:t>
            </a:r>
          </a:p>
          <a:p>
            <a:pPr marL="0" indent="0">
              <a:lnSpc>
                <a:spcPct val="100000"/>
              </a:lnSpc>
              <a:spcBef>
                <a:spcPts val="0"/>
              </a:spcBef>
              <a:spcAft>
                <a:spcPts val="600"/>
              </a:spcAft>
              <a:buNone/>
            </a:pPr>
            <a:r>
              <a:rPr lang="fr-FR" sz="1200" dirty="0">
                <a:solidFill>
                  <a:schemeClr val="tx1">
                    <a:lumMod val="50000"/>
                  </a:schemeClr>
                </a:solidFill>
                <a:latin typeface="Calibri" panose="020F0502020204030204" pitchFamily="34" charset="0"/>
                <a:cs typeface="Calibri" panose="020F0502020204030204" pitchFamily="34" charset="0"/>
              </a:rPr>
              <a:t>Vous pouvez compléter les </a:t>
            </a:r>
            <a:r>
              <a:rPr lang="fr-FR" sz="1200" dirty="0" err="1">
                <a:solidFill>
                  <a:schemeClr val="tx1">
                    <a:lumMod val="50000"/>
                  </a:schemeClr>
                </a:solidFill>
                <a:latin typeface="Calibri" panose="020F0502020204030204" pitchFamily="34" charset="0"/>
                <a:cs typeface="Calibri" panose="020F0502020204030204" pitchFamily="34" charset="0"/>
              </a:rPr>
              <a:t>pitchs</a:t>
            </a:r>
            <a:r>
              <a:rPr lang="fr-FR" sz="1200" dirty="0">
                <a:solidFill>
                  <a:schemeClr val="tx1">
                    <a:lumMod val="50000"/>
                  </a:schemeClr>
                </a:solidFill>
                <a:latin typeface="Calibri" panose="020F0502020204030204" pitchFamily="34" charset="0"/>
                <a:cs typeface="Calibri" panose="020F0502020204030204" pitchFamily="34" charset="0"/>
              </a:rPr>
              <a:t> avec les ressources des ateliers « Comment réduire les émissions de gaz à effet de serre ? »</a:t>
            </a:r>
          </a:p>
          <a:p>
            <a:pPr marL="0" indent="0">
              <a:lnSpc>
                <a:spcPct val="100000"/>
              </a:lnSpc>
              <a:spcBef>
                <a:spcPts val="0"/>
              </a:spcBef>
              <a:buNone/>
            </a:pPr>
            <a:r>
              <a:rPr lang="fr-FR" sz="1200" b="1" dirty="0">
                <a:solidFill>
                  <a:schemeClr val="tx1">
                    <a:lumMod val="50000"/>
                  </a:schemeClr>
                </a:solidFill>
                <a:latin typeface="Calibri" panose="020F0502020204030204" pitchFamily="34" charset="0"/>
                <a:cs typeface="Calibri" panose="020F0502020204030204" pitchFamily="34" charset="0"/>
              </a:rPr>
              <a:t>Déroulé :</a:t>
            </a:r>
          </a:p>
          <a:p>
            <a:pPr>
              <a:lnSpc>
                <a:spcPct val="100000"/>
              </a:lnSpc>
              <a:spcBef>
                <a:spcPts val="0"/>
              </a:spcBef>
            </a:pPr>
            <a:r>
              <a:rPr lang="fr-FR" sz="1200" dirty="0">
                <a:solidFill>
                  <a:schemeClr val="tx1">
                    <a:lumMod val="50000"/>
                  </a:schemeClr>
                </a:solidFill>
                <a:latin typeface="Calibri" panose="020F0502020204030204" pitchFamily="34" charset="0"/>
                <a:cs typeface="Calibri" panose="020F0502020204030204" pitchFamily="34" charset="0"/>
              </a:rPr>
              <a:t>Introduction avec les diapositives </a:t>
            </a:r>
          </a:p>
          <a:p>
            <a:pPr>
              <a:lnSpc>
                <a:spcPct val="100000"/>
              </a:lnSpc>
              <a:spcBef>
                <a:spcPts val="0"/>
              </a:spcBef>
            </a:pPr>
            <a:r>
              <a:rPr lang="fr-FR" sz="1200" dirty="0">
                <a:solidFill>
                  <a:schemeClr val="tx1">
                    <a:lumMod val="50000"/>
                  </a:schemeClr>
                </a:solidFill>
                <a:latin typeface="Calibri" panose="020F0502020204030204" pitchFamily="34" charset="0"/>
                <a:cs typeface="Calibri" panose="020F0502020204030204" pitchFamily="34" charset="0"/>
              </a:rPr>
              <a:t>Jouer avec les jeux émissions de gaz à effet de serre ou économies d’énergie</a:t>
            </a:r>
          </a:p>
          <a:p>
            <a:pPr>
              <a:lnSpc>
                <a:spcPct val="100000"/>
              </a:lnSpc>
              <a:spcBef>
                <a:spcPts val="0"/>
              </a:spcBef>
            </a:pPr>
            <a:r>
              <a:rPr lang="fr-FR" sz="1200" dirty="0">
                <a:solidFill>
                  <a:schemeClr val="tx1">
                    <a:lumMod val="50000"/>
                  </a:schemeClr>
                </a:solidFill>
                <a:latin typeface="Calibri" panose="020F0502020204030204" pitchFamily="34" charset="0"/>
                <a:cs typeface="Calibri" panose="020F0502020204030204" pitchFamily="34" charset="0"/>
              </a:rPr>
              <a:t>Introduire Renaissance </a:t>
            </a:r>
            <a:r>
              <a:rPr lang="fr-FR" sz="1200" dirty="0">
                <a:latin typeface="Calibri" panose="020F0502020204030204" pitchFamily="34" charset="0"/>
                <a:cs typeface="Calibri" panose="020F0502020204030204" pitchFamily="34" charset="0"/>
              </a:rPr>
              <a:t>É</a:t>
            </a:r>
            <a:r>
              <a:rPr lang="fr-FR" sz="1200" dirty="0">
                <a:solidFill>
                  <a:schemeClr val="tx1">
                    <a:lumMod val="50000"/>
                  </a:schemeClr>
                </a:solidFill>
                <a:latin typeface="Calibri" panose="020F0502020204030204" pitchFamily="34" charset="0"/>
                <a:cs typeface="Calibri" panose="020F0502020204030204" pitchFamily="34" charset="0"/>
              </a:rPr>
              <a:t>cologique</a:t>
            </a:r>
          </a:p>
          <a:p>
            <a:pPr>
              <a:lnSpc>
                <a:spcPct val="100000"/>
              </a:lnSpc>
              <a:spcBef>
                <a:spcPts val="0"/>
              </a:spcBef>
            </a:pPr>
            <a:r>
              <a:rPr lang="fr-FR" sz="1200" dirty="0">
                <a:solidFill>
                  <a:schemeClr val="tx1">
                    <a:lumMod val="50000"/>
                  </a:schemeClr>
                </a:solidFill>
                <a:latin typeface="Calibri" panose="020F0502020204030204" pitchFamily="34" charset="0"/>
                <a:cs typeface="Calibri" panose="020F0502020204030204" pitchFamily="34" charset="0"/>
              </a:rPr>
              <a:t>Pitch du scénario prospectif</a:t>
            </a:r>
          </a:p>
          <a:p>
            <a:pPr>
              <a:lnSpc>
                <a:spcPct val="100000"/>
              </a:lnSpc>
              <a:spcBef>
                <a:spcPts val="0"/>
              </a:spcBef>
            </a:pPr>
            <a:r>
              <a:rPr lang="fr-FR" sz="1200" dirty="0">
                <a:solidFill>
                  <a:schemeClr val="tx1">
                    <a:lumMod val="50000"/>
                  </a:schemeClr>
                </a:solidFill>
                <a:latin typeface="Calibri" panose="020F0502020204030204" pitchFamily="34" charset="0"/>
                <a:cs typeface="Calibri" panose="020F0502020204030204" pitchFamily="34" charset="0"/>
              </a:rPr>
              <a:t>Découverte des cartes leviers et réflexion sur les actions à mettre en œuvre.</a:t>
            </a:r>
            <a:endParaRPr lang="fr-FR" sz="1600" b="1" dirty="0">
              <a:solidFill>
                <a:srgbClr val="00B050"/>
              </a:solidFill>
              <a:latin typeface="Calibri" panose="020F0502020204030204" pitchFamily="34" charset="0"/>
              <a:cs typeface="Calibri" panose="020F0502020204030204" pitchFamily="34" charset="0"/>
            </a:endParaRPr>
          </a:p>
          <a:p>
            <a:pPr marL="0" indent="0">
              <a:lnSpc>
                <a:spcPct val="100000"/>
              </a:lnSpc>
              <a:spcBef>
                <a:spcPts val="600"/>
              </a:spcBef>
              <a:spcAft>
                <a:spcPts val="300"/>
              </a:spcAft>
              <a:buNone/>
            </a:pPr>
            <a:r>
              <a:rPr lang="fr-FR" sz="1600" b="1" dirty="0">
                <a:solidFill>
                  <a:srgbClr val="00B050"/>
                </a:solidFill>
                <a:latin typeface="Calibri" panose="020F0502020204030204" pitchFamily="34" charset="0"/>
                <a:cs typeface="Calibri" panose="020F0502020204030204" pitchFamily="34" charset="0"/>
              </a:rPr>
              <a:t>Licence</a:t>
            </a:r>
          </a:p>
          <a:p>
            <a:pPr marL="0" indent="0">
              <a:lnSpc>
                <a:spcPct val="100000"/>
              </a:lnSpc>
              <a:spcBef>
                <a:spcPts val="0"/>
              </a:spcBef>
              <a:spcAft>
                <a:spcPts val="300"/>
              </a:spcAft>
              <a:buNone/>
            </a:pPr>
            <a:r>
              <a:rPr lang="fr-FR" sz="1200" dirty="0"/>
              <a:t>Cette licence permet aux utilisateurs de distribuer, de remixer, d’adapter et de s’appuyer sur le matériau dans n’importe quel support ou format, pour autant que l’attribution soit donnée au créateur. La licence permet un usage commercial. Si vous remixez, adaptez ou construisez sur le matériau, vous devez concéder une licence au matériel modifié en termes identiques. Le CC BY-SA comprend les éléments suivants :</a:t>
            </a:r>
            <a:endParaRPr lang="fr-FR" sz="1200" b="1" dirty="0"/>
          </a:p>
          <a:p>
            <a:pPr>
              <a:lnSpc>
                <a:spcPct val="100000"/>
              </a:lnSpc>
              <a:spcBef>
                <a:spcPts val="0"/>
              </a:spcBef>
            </a:pPr>
            <a:r>
              <a:rPr lang="fr-FR" sz="1200" dirty="0"/>
              <a:t>BY : le créateur doit être crédité. </a:t>
            </a:r>
            <a:br>
              <a:rPr lang="fr-FR" sz="1200" dirty="0"/>
            </a:br>
            <a:r>
              <a:rPr lang="fr-FR" sz="1200" dirty="0"/>
              <a:t>Métropole de Montpellier</a:t>
            </a:r>
            <a:endParaRPr lang="fr-FR" sz="1200" b="1" dirty="0"/>
          </a:p>
          <a:p>
            <a:pPr>
              <a:lnSpc>
                <a:spcPct val="100000"/>
              </a:lnSpc>
              <a:spcBef>
                <a:spcPts val="0"/>
              </a:spcBef>
              <a:spcAft>
                <a:spcPts val="300"/>
              </a:spcAft>
            </a:pPr>
            <a:r>
              <a:rPr lang="fr-FR" sz="1200" dirty="0"/>
              <a:t>SA : Les adaptations doivent être partagées dans les mêmes conditions.</a:t>
            </a:r>
          </a:p>
          <a:p>
            <a:pPr marL="0" indent="0">
              <a:lnSpc>
                <a:spcPct val="100000"/>
              </a:lnSpc>
              <a:spcBef>
                <a:spcPts val="0"/>
              </a:spcBef>
              <a:buNone/>
            </a:pPr>
            <a:r>
              <a:rPr lang="fr-FR" sz="1200" dirty="0"/>
              <a:t>Nous souhaiterions aussi que vous partagiez vos créations sur le site nature en jeu https://nature-en-jeux.montpellier3m.fr/ créé par la Métropole de Montpellier, pour que tout le monde puisse en profiter.</a:t>
            </a:r>
          </a:p>
          <a:p>
            <a:pPr marL="0" indent="0">
              <a:lnSpc>
                <a:spcPct val="100000"/>
              </a:lnSpc>
              <a:spcBef>
                <a:spcPts val="0"/>
              </a:spcBef>
              <a:buNone/>
            </a:pPr>
            <a:endParaRPr lang="fr-FR" sz="1200" dirty="0">
              <a:solidFill>
                <a:schemeClr val="tx1">
                  <a:lumMod val="50000"/>
                </a:schemeClr>
              </a:solidFill>
              <a:latin typeface="Calibri" panose="020F0502020204030204" pitchFamily="34" charset="0"/>
              <a:cs typeface="Calibri" panose="020F0502020204030204" pitchFamily="34" charset="0"/>
            </a:endParaRPr>
          </a:p>
        </p:txBody>
      </p:sp>
      <p:pic>
        <p:nvPicPr>
          <p:cNvPr id="5" name="Image 4" descr="Une image contenant symbole, cercle, capture d’écran, Graphique&#10;&#10;Le contenu généré par l’IA peut être incorrect.">
            <a:extLst>
              <a:ext uri="{FF2B5EF4-FFF2-40B4-BE49-F238E27FC236}">
                <a16:creationId xmlns:a16="http://schemas.microsoft.com/office/drawing/2014/main" id="{2CE0DD26-B720-7684-9BDA-D74E0A51BB3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952940" y="3587955"/>
            <a:ext cx="878165" cy="307249"/>
          </a:xfrm>
          <a:prstGeom prst="rect">
            <a:avLst/>
          </a:prstGeom>
        </p:spPr>
      </p:pic>
    </p:spTree>
    <p:extLst>
      <p:ext uri="{BB962C8B-B14F-4D97-AF65-F5344CB8AC3E}">
        <p14:creationId xmlns:p14="http://schemas.microsoft.com/office/powerpoint/2010/main" val="33899580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e 8"/>
          <p:cNvGrpSpPr/>
          <p:nvPr/>
        </p:nvGrpSpPr>
        <p:grpSpPr>
          <a:xfrm>
            <a:off x="317645" y="154852"/>
            <a:ext cx="9292927" cy="6575592"/>
            <a:chOff x="317645" y="154852"/>
            <a:chExt cx="9292927" cy="6575592"/>
          </a:xfrm>
        </p:grpSpPr>
        <p:sp>
          <p:nvSpPr>
            <p:cNvPr id="10" name="ZoneTexte 9"/>
            <p:cNvSpPr txBox="1"/>
            <p:nvPr/>
          </p:nvSpPr>
          <p:spPr>
            <a:xfrm>
              <a:off x="439449" y="154852"/>
              <a:ext cx="3851054" cy="523220"/>
            </a:xfrm>
            <a:prstGeom prst="rect">
              <a:avLst/>
            </a:prstGeom>
            <a:noFill/>
          </p:spPr>
          <p:txBody>
            <a:bodyPr wrap="none" rtlCol="0">
              <a:spAutoFit/>
            </a:bodyPr>
            <a:lstStyle/>
            <a:p>
              <a:r>
                <a:rPr lang="fr-FR" sz="2800" b="1" dirty="0"/>
                <a:t>Véhicules intermédiaires</a:t>
              </a:r>
            </a:p>
          </p:txBody>
        </p:sp>
        <p:sp>
          <p:nvSpPr>
            <p:cNvPr id="11" name="Rectangle 10"/>
            <p:cNvSpPr/>
            <p:nvPr/>
          </p:nvSpPr>
          <p:spPr>
            <a:xfrm>
              <a:off x="7720803" y="1045230"/>
              <a:ext cx="1889769" cy="936000"/>
            </a:xfrm>
            <a:prstGeom prst="rect">
              <a:avLst/>
            </a:prstGeom>
            <a:solidFill>
              <a:schemeClr val="accent4">
                <a:lumMod val="60000"/>
                <a:lumOff val="4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fr-FR"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2" name="Rectangle 11"/>
            <p:cNvSpPr/>
            <p:nvPr/>
          </p:nvSpPr>
          <p:spPr>
            <a:xfrm>
              <a:off x="3759795" y="5506444"/>
              <a:ext cx="1622669" cy="1224000"/>
            </a:xfrm>
            <a:prstGeom prst="rect">
              <a:avLst/>
            </a:prstGeom>
            <a:solidFill>
              <a:schemeClr val="accent4">
                <a:lumMod val="60000"/>
                <a:lumOff val="4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fr-FR"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3" name="Rectangle 12"/>
            <p:cNvSpPr/>
            <p:nvPr/>
          </p:nvSpPr>
          <p:spPr>
            <a:xfrm>
              <a:off x="5800599" y="4662498"/>
              <a:ext cx="1570008" cy="972000"/>
            </a:xfrm>
            <a:prstGeom prst="rect">
              <a:avLst/>
            </a:prstGeom>
            <a:solidFill>
              <a:schemeClr val="accent1">
                <a:lumMod val="40000"/>
                <a:lumOff val="6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fr-FR"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4" name="Rectangle 13"/>
            <p:cNvSpPr/>
            <p:nvPr/>
          </p:nvSpPr>
          <p:spPr>
            <a:xfrm>
              <a:off x="5793253" y="1031102"/>
              <a:ext cx="1570008" cy="3636000"/>
            </a:xfrm>
            <a:prstGeom prst="rect">
              <a:avLst/>
            </a:prstGeom>
            <a:solidFill>
              <a:schemeClr val="accent4">
                <a:lumMod val="60000"/>
                <a:lumOff val="4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fr-FR"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5" name="Rectangle 14"/>
            <p:cNvSpPr/>
            <p:nvPr/>
          </p:nvSpPr>
          <p:spPr>
            <a:xfrm>
              <a:off x="3762464" y="4076638"/>
              <a:ext cx="1620000" cy="1080000"/>
            </a:xfrm>
            <a:prstGeom prst="rect">
              <a:avLst/>
            </a:prstGeom>
            <a:solidFill>
              <a:schemeClr val="accent1">
                <a:lumMod val="40000"/>
                <a:lumOff val="6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fr-FR"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6" name="Rectangle 15"/>
            <p:cNvSpPr/>
            <p:nvPr/>
          </p:nvSpPr>
          <p:spPr>
            <a:xfrm>
              <a:off x="1774009" y="1009291"/>
              <a:ext cx="1620000" cy="5482238"/>
            </a:xfrm>
            <a:prstGeom prst="rect">
              <a:avLst/>
            </a:prstGeom>
            <a:solidFill>
              <a:schemeClr val="accent1">
                <a:lumMod val="40000"/>
                <a:lumOff val="6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fr-FR"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7" name="Rectangle 16"/>
            <p:cNvSpPr/>
            <p:nvPr/>
          </p:nvSpPr>
          <p:spPr>
            <a:xfrm>
              <a:off x="3762464" y="1014882"/>
              <a:ext cx="1620000" cy="3060000"/>
            </a:xfrm>
            <a:prstGeom prst="rect">
              <a:avLst/>
            </a:prstGeom>
            <a:solidFill>
              <a:schemeClr val="accent4">
                <a:lumMod val="60000"/>
                <a:lumOff val="4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fr-FR"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8" name="Rectangle 17"/>
            <p:cNvSpPr/>
            <p:nvPr/>
          </p:nvSpPr>
          <p:spPr>
            <a:xfrm>
              <a:off x="317645" y="1009291"/>
              <a:ext cx="1446731" cy="5482238"/>
            </a:xfrm>
            <a:prstGeom prst="rect">
              <a:avLst/>
            </a:prstGeom>
            <a:solidFill>
              <a:schemeClr val="accent4">
                <a:lumMod val="60000"/>
                <a:lumOff val="4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fr-FR"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9" name="ZoneTexte 18"/>
            <p:cNvSpPr txBox="1"/>
            <p:nvPr/>
          </p:nvSpPr>
          <p:spPr>
            <a:xfrm>
              <a:off x="1297056" y="660612"/>
              <a:ext cx="1067920" cy="400110"/>
            </a:xfrm>
            <a:prstGeom prst="rect">
              <a:avLst/>
            </a:prstGeom>
            <a:noFill/>
          </p:spPr>
          <p:txBody>
            <a:bodyPr wrap="none" rtlCol="0">
              <a:spAutoFit/>
            </a:bodyPr>
            <a:lstStyle/>
            <a:p>
              <a:r>
                <a:rPr lang="fr-FR" sz="2000" b="1" dirty="0">
                  <a:solidFill>
                    <a:schemeClr val="tx2"/>
                  </a:solidFill>
                </a:rPr>
                <a:t>25km/h</a:t>
              </a:r>
            </a:p>
          </p:txBody>
        </p:sp>
        <p:pic>
          <p:nvPicPr>
            <p:cNvPr id="20" name="Image 19"/>
            <p:cNvPicPr>
              <a:picLocks noChangeAspect="1"/>
            </p:cNvPicPr>
            <p:nvPr/>
          </p:nvPicPr>
          <p:blipFill>
            <a:blip r:embed="rId2"/>
            <a:stretch>
              <a:fillRect/>
            </a:stretch>
          </p:blipFill>
          <p:spPr>
            <a:xfrm>
              <a:off x="410617" y="3296537"/>
              <a:ext cx="1214686" cy="987939"/>
            </a:xfrm>
            <a:prstGeom prst="rect">
              <a:avLst/>
            </a:prstGeom>
          </p:spPr>
        </p:pic>
        <p:pic>
          <p:nvPicPr>
            <p:cNvPr id="21" name="Image 20"/>
            <p:cNvPicPr>
              <a:picLocks noChangeAspect="1"/>
            </p:cNvPicPr>
            <p:nvPr/>
          </p:nvPicPr>
          <p:blipFill>
            <a:blip r:embed="rId3"/>
            <a:stretch>
              <a:fillRect/>
            </a:stretch>
          </p:blipFill>
          <p:spPr>
            <a:xfrm>
              <a:off x="427551" y="2084509"/>
              <a:ext cx="1214686" cy="1187080"/>
            </a:xfrm>
            <a:prstGeom prst="rect">
              <a:avLst/>
            </a:prstGeom>
          </p:spPr>
        </p:pic>
        <p:pic>
          <p:nvPicPr>
            <p:cNvPr id="22" name="Image 21"/>
            <p:cNvPicPr>
              <a:picLocks noChangeAspect="1"/>
            </p:cNvPicPr>
            <p:nvPr/>
          </p:nvPicPr>
          <p:blipFill>
            <a:blip r:embed="rId4"/>
            <a:stretch>
              <a:fillRect/>
            </a:stretch>
          </p:blipFill>
          <p:spPr>
            <a:xfrm>
              <a:off x="410617" y="4302152"/>
              <a:ext cx="1214686" cy="1117753"/>
            </a:xfrm>
            <a:prstGeom prst="rect">
              <a:avLst/>
            </a:prstGeom>
          </p:spPr>
        </p:pic>
        <p:pic>
          <p:nvPicPr>
            <p:cNvPr id="23" name="Image 22"/>
            <p:cNvPicPr>
              <a:picLocks noChangeAspect="1"/>
            </p:cNvPicPr>
            <p:nvPr/>
          </p:nvPicPr>
          <p:blipFill>
            <a:blip r:embed="rId5"/>
            <a:stretch>
              <a:fillRect/>
            </a:stretch>
          </p:blipFill>
          <p:spPr>
            <a:xfrm>
              <a:off x="410617" y="5430198"/>
              <a:ext cx="1231620" cy="910221"/>
            </a:xfrm>
            <a:prstGeom prst="rect">
              <a:avLst/>
            </a:prstGeom>
          </p:spPr>
        </p:pic>
        <p:pic>
          <p:nvPicPr>
            <p:cNvPr id="24" name="Image 23"/>
            <p:cNvPicPr>
              <a:picLocks noChangeAspect="1"/>
            </p:cNvPicPr>
            <p:nvPr/>
          </p:nvPicPr>
          <p:blipFill>
            <a:blip r:embed="rId6"/>
            <a:stretch>
              <a:fillRect/>
            </a:stretch>
          </p:blipFill>
          <p:spPr>
            <a:xfrm>
              <a:off x="438129" y="1124161"/>
              <a:ext cx="1204108" cy="967626"/>
            </a:xfrm>
            <a:prstGeom prst="rect">
              <a:avLst/>
            </a:prstGeom>
          </p:spPr>
        </p:pic>
        <p:sp>
          <p:nvSpPr>
            <p:cNvPr id="25" name="ZoneTexte 24"/>
            <p:cNvSpPr txBox="1"/>
            <p:nvPr/>
          </p:nvSpPr>
          <p:spPr>
            <a:xfrm>
              <a:off x="4009249" y="660612"/>
              <a:ext cx="1067920" cy="400110"/>
            </a:xfrm>
            <a:prstGeom prst="rect">
              <a:avLst/>
            </a:prstGeom>
            <a:noFill/>
          </p:spPr>
          <p:txBody>
            <a:bodyPr wrap="none" rtlCol="0">
              <a:spAutoFit/>
            </a:bodyPr>
            <a:lstStyle/>
            <a:p>
              <a:r>
                <a:rPr lang="fr-FR" sz="2000" b="1" dirty="0">
                  <a:solidFill>
                    <a:schemeClr val="tx2"/>
                  </a:solidFill>
                </a:rPr>
                <a:t>45km/h</a:t>
              </a:r>
            </a:p>
          </p:txBody>
        </p:sp>
        <p:pic>
          <p:nvPicPr>
            <p:cNvPr id="26" name="Image 25"/>
            <p:cNvPicPr>
              <a:picLocks noChangeAspect="1"/>
            </p:cNvPicPr>
            <p:nvPr/>
          </p:nvPicPr>
          <p:blipFill>
            <a:blip r:embed="rId7"/>
            <a:stretch>
              <a:fillRect/>
            </a:stretch>
          </p:blipFill>
          <p:spPr>
            <a:xfrm>
              <a:off x="3867954" y="1104069"/>
              <a:ext cx="1381467" cy="941559"/>
            </a:xfrm>
            <a:prstGeom prst="rect">
              <a:avLst/>
            </a:prstGeom>
          </p:spPr>
        </p:pic>
        <p:pic>
          <p:nvPicPr>
            <p:cNvPr id="27" name="Image 26"/>
            <p:cNvPicPr>
              <a:picLocks noChangeAspect="1"/>
            </p:cNvPicPr>
            <p:nvPr/>
          </p:nvPicPr>
          <p:blipFill>
            <a:blip r:embed="rId8"/>
            <a:stretch>
              <a:fillRect/>
            </a:stretch>
          </p:blipFill>
          <p:spPr>
            <a:xfrm>
              <a:off x="3867580" y="2997874"/>
              <a:ext cx="1398429" cy="1015156"/>
            </a:xfrm>
            <a:prstGeom prst="rect">
              <a:avLst/>
            </a:prstGeom>
          </p:spPr>
        </p:pic>
        <p:pic>
          <p:nvPicPr>
            <p:cNvPr id="28" name="Image 27"/>
            <p:cNvPicPr>
              <a:picLocks noChangeAspect="1"/>
            </p:cNvPicPr>
            <p:nvPr/>
          </p:nvPicPr>
          <p:blipFill>
            <a:blip r:embed="rId9"/>
            <a:stretch>
              <a:fillRect/>
            </a:stretch>
          </p:blipFill>
          <p:spPr>
            <a:xfrm>
              <a:off x="3867955" y="2091794"/>
              <a:ext cx="1398054" cy="906080"/>
            </a:xfrm>
            <a:prstGeom prst="rect">
              <a:avLst/>
            </a:prstGeom>
          </p:spPr>
        </p:pic>
        <p:pic>
          <p:nvPicPr>
            <p:cNvPr id="29" name="Image 28"/>
            <p:cNvPicPr>
              <a:picLocks noChangeAspect="1"/>
            </p:cNvPicPr>
            <p:nvPr/>
          </p:nvPicPr>
          <p:blipFill>
            <a:blip r:embed="rId10"/>
            <a:stretch>
              <a:fillRect/>
            </a:stretch>
          </p:blipFill>
          <p:spPr>
            <a:xfrm>
              <a:off x="4066991" y="5623740"/>
              <a:ext cx="1056810" cy="992068"/>
            </a:xfrm>
            <a:prstGeom prst="rect">
              <a:avLst/>
            </a:prstGeom>
          </p:spPr>
        </p:pic>
        <p:sp>
          <p:nvSpPr>
            <p:cNvPr id="30" name="ZoneTexte 29"/>
            <p:cNvSpPr txBox="1"/>
            <p:nvPr/>
          </p:nvSpPr>
          <p:spPr>
            <a:xfrm>
              <a:off x="4066991" y="5177669"/>
              <a:ext cx="1067920" cy="400110"/>
            </a:xfrm>
            <a:prstGeom prst="rect">
              <a:avLst/>
            </a:prstGeom>
            <a:noFill/>
          </p:spPr>
          <p:txBody>
            <a:bodyPr wrap="none" rtlCol="0">
              <a:spAutoFit/>
            </a:bodyPr>
            <a:lstStyle/>
            <a:p>
              <a:r>
                <a:rPr lang="fr-FR" sz="2000" b="1" dirty="0">
                  <a:solidFill>
                    <a:schemeClr val="tx2"/>
                  </a:solidFill>
                </a:rPr>
                <a:t>60km/h</a:t>
              </a:r>
            </a:p>
          </p:txBody>
        </p:sp>
        <p:sp>
          <p:nvSpPr>
            <p:cNvPr id="31" name="ZoneTexte 30"/>
            <p:cNvSpPr txBox="1"/>
            <p:nvPr/>
          </p:nvSpPr>
          <p:spPr>
            <a:xfrm>
              <a:off x="5843842" y="660612"/>
              <a:ext cx="1438214" cy="400110"/>
            </a:xfrm>
            <a:prstGeom prst="rect">
              <a:avLst/>
            </a:prstGeom>
            <a:noFill/>
          </p:spPr>
          <p:txBody>
            <a:bodyPr wrap="none" rtlCol="0">
              <a:spAutoFit/>
            </a:bodyPr>
            <a:lstStyle/>
            <a:p>
              <a:r>
                <a:rPr lang="fr-FR" sz="2000" b="1" dirty="0">
                  <a:solidFill>
                    <a:schemeClr val="tx2"/>
                  </a:solidFill>
                </a:rPr>
                <a:t>80-90km/h</a:t>
              </a:r>
            </a:p>
          </p:txBody>
        </p:sp>
        <p:pic>
          <p:nvPicPr>
            <p:cNvPr id="32" name="Image 31"/>
            <p:cNvPicPr>
              <a:picLocks noChangeAspect="1"/>
            </p:cNvPicPr>
            <p:nvPr/>
          </p:nvPicPr>
          <p:blipFill>
            <a:blip r:embed="rId11"/>
            <a:stretch>
              <a:fillRect/>
            </a:stretch>
          </p:blipFill>
          <p:spPr>
            <a:xfrm>
              <a:off x="5920334" y="1126793"/>
              <a:ext cx="1285231" cy="878241"/>
            </a:xfrm>
            <a:prstGeom prst="rect">
              <a:avLst/>
            </a:prstGeom>
          </p:spPr>
        </p:pic>
        <p:pic>
          <p:nvPicPr>
            <p:cNvPr id="33" name="Image 32"/>
            <p:cNvPicPr>
              <a:picLocks noChangeAspect="1"/>
            </p:cNvPicPr>
            <p:nvPr/>
          </p:nvPicPr>
          <p:blipFill>
            <a:blip r:embed="rId12"/>
            <a:stretch>
              <a:fillRect/>
            </a:stretch>
          </p:blipFill>
          <p:spPr>
            <a:xfrm>
              <a:off x="5929967" y="1994631"/>
              <a:ext cx="1270903" cy="1061578"/>
            </a:xfrm>
            <a:prstGeom prst="rect">
              <a:avLst/>
            </a:prstGeom>
          </p:spPr>
        </p:pic>
        <p:pic>
          <p:nvPicPr>
            <p:cNvPr id="34" name="Image 33"/>
            <p:cNvPicPr>
              <a:picLocks noChangeAspect="1"/>
            </p:cNvPicPr>
            <p:nvPr/>
          </p:nvPicPr>
          <p:blipFill>
            <a:blip r:embed="rId13"/>
            <a:stretch>
              <a:fillRect/>
            </a:stretch>
          </p:blipFill>
          <p:spPr>
            <a:xfrm>
              <a:off x="5929967" y="3056209"/>
              <a:ext cx="1272425" cy="612649"/>
            </a:xfrm>
            <a:prstGeom prst="rect">
              <a:avLst/>
            </a:prstGeom>
          </p:spPr>
        </p:pic>
        <p:pic>
          <p:nvPicPr>
            <p:cNvPr id="35" name="Image 34"/>
            <p:cNvPicPr>
              <a:picLocks noChangeAspect="1"/>
            </p:cNvPicPr>
            <p:nvPr/>
          </p:nvPicPr>
          <p:blipFill>
            <a:blip r:embed="rId14"/>
            <a:stretch>
              <a:fillRect/>
            </a:stretch>
          </p:blipFill>
          <p:spPr>
            <a:xfrm>
              <a:off x="5929967" y="3668858"/>
              <a:ext cx="1270903" cy="906142"/>
            </a:xfrm>
            <a:prstGeom prst="rect">
              <a:avLst/>
            </a:prstGeom>
          </p:spPr>
        </p:pic>
        <p:pic>
          <p:nvPicPr>
            <p:cNvPr id="36" name="Image 35"/>
            <p:cNvPicPr>
              <a:picLocks noChangeAspect="1"/>
            </p:cNvPicPr>
            <p:nvPr/>
          </p:nvPicPr>
          <p:blipFill>
            <a:blip r:embed="rId15"/>
            <a:stretch>
              <a:fillRect/>
            </a:stretch>
          </p:blipFill>
          <p:spPr>
            <a:xfrm>
              <a:off x="7802009" y="1126689"/>
              <a:ext cx="1704027" cy="768483"/>
            </a:xfrm>
            <a:prstGeom prst="rect">
              <a:avLst/>
            </a:prstGeom>
          </p:spPr>
        </p:pic>
        <p:sp>
          <p:nvSpPr>
            <p:cNvPr id="37" name="ZoneTexte 36"/>
            <p:cNvSpPr txBox="1"/>
            <p:nvPr/>
          </p:nvSpPr>
          <p:spPr>
            <a:xfrm>
              <a:off x="8048729" y="660612"/>
              <a:ext cx="1210588" cy="400110"/>
            </a:xfrm>
            <a:prstGeom prst="rect">
              <a:avLst/>
            </a:prstGeom>
            <a:noFill/>
          </p:spPr>
          <p:txBody>
            <a:bodyPr wrap="none" rtlCol="0">
              <a:spAutoFit/>
            </a:bodyPr>
            <a:lstStyle/>
            <a:p>
              <a:r>
                <a:rPr lang="fr-FR" sz="2000" b="1" dirty="0">
                  <a:solidFill>
                    <a:schemeClr val="tx2"/>
                  </a:solidFill>
                </a:rPr>
                <a:t>110km/h</a:t>
              </a:r>
            </a:p>
          </p:txBody>
        </p:sp>
        <p:pic>
          <p:nvPicPr>
            <p:cNvPr id="38" name="Image 37"/>
            <p:cNvPicPr>
              <a:picLocks noChangeAspect="1"/>
            </p:cNvPicPr>
            <p:nvPr/>
          </p:nvPicPr>
          <p:blipFill>
            <a:blip r:embed="rId16"/>
            <a:stretch>
              <a:fillRect/>
            </a:stretch>
          </p:blipFill>
          <p:spPr>
            <a:xfrm>
              <a:off x="1868228" y="1989227"/>
              <a:ext cx="1402902" cy="831994"/>
            </a:xfrm>
            <a:prstGeom prst="rect">
              <a:avLst/>
            </a:prstGeom>
          </p:spPr>
        </p:pic>
        <p:pic>
          <p:nvPicPr>
            <p:cNvPr id="39" name="Image 38"/>
            <p:cNvPicPr>
              <a:picLocks noChangeAspect="1"/>
            </p:cNvPicPr>
            <p:nvPr/>
          </p:nvPicPr>
          <p:blipFill>
            <a:blip r:embed="rId17"/>
            <a:stretch>
              <a:fillRect/>
            </a:stretch>
          </p:blipFill>
          <p:spPr>
            <a:xfrm>
              <a:off x="1868228" y="4082271"/>
              <a:ext cx="1404424" cy="1020715"/>
            </a:xfrm>
            <a:prstGeom prst="rect">
              <a:avLst/>
            </a:prstGeom>
          </p:spPr>
        </p:pic>
        <p:pic>
          <p:nvPicPr>
            <p:cNvPr id="40" name="Image 39"/>
            <p:cNvPicPr>
              <a:picLocks noChangeAspect="1"/>
            </p:cNvPicPr>
            <p:nvPr/>
          </p:nvPicPr>
          <p:blipFill>
            <a:blip r:embed="rId18"/>
            <a:stretch>
              <a:fillRect/>
            </a:stretch>
          </p:blipFill>
          <p:spPr>
            <a:xfrm>
              <a:off x="1868228" y="1144634"/>
              <a:ext cx="1418500" cy="709250"/>
            </a:xfrm>
            <a:prstGeom prst="rect">
              <a:avLst/>
            </a:prstGeom>
          </p:spPr>
        </p:pic>
        <p:pic>
          <p:nvPicPr>
            <p:cNvPr id="41" name="Image 40"/>
            <p:cNvPicPr>
              <a:picLocks noChangeAspect="1"/>
            </p:cNvPicPr>
            <p:nvPr/>
          </p:nvPicPr>
          <p:blipFill>
            <a:blip r:embed="rId19"/>
            <a:stretch>
              <a:fillRect/>
            </a:stretch>
          </p:blipFill>
          <p:spPr>
            <a:xfrm>
              <a:off x="1868228" y="5166425"/>
              <a:ext cx="1404424" cy="1183121"/>
            </a:xfrm>
            <a:prstGeom prst="rect">
              <a:avLst/>
            </a:prstGeom>
          </p:spPr>
        </p:pic>
        <p:pic>
          <p:nvPicPr>
            <p:cNvPr id="42" name="Image 41"/>
            <p:cNvPicPr>
              <a:picLocks noChangeAspect="1"/>
            </p:cNvPicPr>
            <p:nvPr/>
          </p:nvPicPr>
          <p:blipFill>
            <a:blip r:embed="rId20"/>
            <a:stretch>
              <a:fillRect/>
            </a:stretch>
          </p:blipFill>
          <p:spPr>
            <a:xfrm>
              <a:off x="1868228" y="2924989"/>
              <a:ext cx="1411571" cy="1053514"/>
            </a:xfrm>
            <a:prstGeom prst="rect">
              <a:avLst/>
            </a:prstGeom>
          </p:spPr>
        </p:pic>
        <p:pic>
          <p:nvPicPr>
            <p:cNvPr id="43" name="Image 42"/>
            <p:cNvPicPr>
              <a:picLocks noChangeAspect="1"/>
            </p:cNvPicPr>
            <p:nvPr/>
          </p:nvPicPr>
          <p:blipFill>
            <a:blip r:embed="rId21"/>
            <a:stretch>
              <a:fillRect/>
            </a:stretch>
          </p:blipFill>
          <p:spPr>
            <a:xfrm>
              <a:off x="3877317" y="4194633"/>
              <a:ext cx="1372105" cy="859007"/>
            </a:xfrm>
            <a:prstGeom prst="rect">
              <a:avLst/>
            </a:prstGeom>
          </p:spPr>
        </p:pic>
        <p:pic>
          <p:nvPicPr>
            <p:cNvPr id="44" name="Image 43"/>
            <p:cNvPicPr>
              <a:picLocks noChangeAspect="1"/>
            </p:cNvPicPr>
            <p:nvPr/>
          </p:nvPicPr>
          <p:blipFill>
            <a:blip r:embed="rId22"/>
            <a:stretch>
              <a:fillRect/>
            </a:stretch>
          </p:blipFill>
          <p:spPr>
            <a:xfrm>
              <a:off x="5929967" y="4784042"/>
              <a:ext cx="1305681" cy="721468"/>
            </a:xfrm>
            <a:prstGeom prst="rect">
              <a:avLst/>
            </a:prstGeom>
          </p:spPr>
        </p:pic>
      </p:grpSp>
    </p:spTree>
    <p:extLst>
      <p:ext uri="{BB962C8B-B14F-4D97-AF65-F5344CB8AC3E}">
        <p14:creationId xmlns:p14="http://schemas.microsoft.com/office/powerpoint/2010/main" val="1779249840"/>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906000" cy="6858000"/>
          </a:xfrm>
          <a:prstGeom prst="rect">
            <a:avLst/>
          </a:prstGeom>
          <a:solidFill>
            <a:srgbClr val="0070C0"/>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fr-FR"/>
          </a:p>
        </p:txBody>
      </p:sp>
      <p:sp>
        <p:nvSpPr>
          <p:cNvPr id="3" name="Titre 2"/>
          <p:cNvSpPr txBox="1">
            <a:spLocks/>
          </p:cNvSpPr>
          <p:nvPr/>
        </p:nvSpPr>
        <p:spPr>
          <a:xfrm>
            <a:off x="490140" y="2266949"/>
            <a:ext cx="8925720" cy="2670811"/>
          </a:xfrm>
          <a:prstGeom prst="rect">
            <a:avLst/>
          </a:prstGeom>
        </p:spPr>
        <p:txBody>
          <a:bodyPr>
            <a:normAutofit fontScale="7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fr-FR" sz="6000" dirty="0">
                <a:latin typeface="+mn-lt"/>
              </a:rPr>
              <a:t>Cartes prospectives</a:t>
            </a:r>
          </a:p>
          <a:p>
            <a:pPr>
              <a:lnSpc>
                <a:spcPct val="120000"/>
              </a:lnSpc>
            </a:pPr>
            <a:r>
              <a:rPr lang="fr-FR" sz="6000" dirty="0">
                <a:latin typeface="+mn-lt"/>
              </a:rPr>
              <a:t>Mobilité marchandises</a:t>
            </a:r>
          </a:p>
          <a:p>
            <a:endParaRPr lang="fr-FR" sz="2800" dirty="0">
              <a:latin typeface="+mn-lt"/>
            </a:endParaRPr>
          </a:p>
          <a:p>
            <a:pPr>
              <a:lnSpc>
                <a:spcPct val="120000"/>
              </a:lnSpc>
            </a:pPr>
            <a:r>
              <a:rPr lang="fr-FR" sz="3400" b="1" dirty="0">
                <a:latin typeface="+mn-lt"/>
              </a:rPr>
              <a:t>Scénarios prospectifs :</a:t>
            </a:r>
          </a:p>
          <a:p>
            <a:pPr marL="457200" indent="-457200">
              <a:lnSpc>
                <a:spcPct val="120000"/>
              </a:lnSpc>
              <a:buFont typeface="Arial" panose="020B0604020202020204" pitchFamily="34" charset="0"/>
              <a:buChar char="•"/>
            </a:pPr>
            <a:r>
              <a:rPr lang="fr-FR" sz="2800" dirty="0">
                <a:latin typeface="+mn-lt"/>
              </a:rPr>
              <a:t>S2 Coopérations Territoriales - Transition 2050 ADEME</a:t>
            </a:r>
            <a:endParaRPr lang="fr-FR" sz="2000" dirty="0">
              <a:latin typeface="+mn-lt"/>
            </a:endParaRPr>
          </a:p>
          <a:p>
            <a:pPr marL="457200" indent="-457200">
              <a:lnSpc>
                <a:spcPct val="120000"/>
              </a:lnSpc>
              <a:buFont typeface="Arial" panose="020B0604020202020204" pitchFamily="34" charset="0"/>
              <a:buChar char="•"/>
            </a:pPr>
            <a:r>
              <a:rPr lang="fr-FR" sz="2800" dirty="0">
                <a:latin typeface="+mn-lt"/>
              </a:rPr>
              <a:t>PTEF Shift Project (cartes bleu foncé) </a:t>
            </a:r>
            <a:endParaRPr lang="fr-FR" sz="2000" dirty="0">
              <a:latin typeface="+mn-lt"/>
            </a:endParaRPr>
          </a:p>
        </p:txBody>
      </p:sp>
    </p:spTree>
    <p:extLst>
      <p:ext uri="{BB962C8B-B14F-4D97-AF65-F5344CB8AC3E}">
        <p14:creationId xmlns:p14="http://schemas.microsoft.com/office/powerpoint/2010/main" val="158181605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e 1"/>
          <p:cNvGrpSpPr/>
          <p:nvPr/>
        </p:nvGrpSpPr>
        <p:grpSpPr>
          <a:xfrm>
            <a:off x="177969" y="286265"/>
            <a:ext cx="8783151" cy="5017255"/>
            <a:chOff x="3701095" y="3058990"/>
            <a:chExt cx="5498206" cy="2865200"/>
          </a:xfrm>
        </p:grpSpPr>
        <p:pic>
          <p:nvPicPr>
            <p:cNvPr id="3" name="Image 2"/>
            <p:cNvPicPr>
              <a:picLocks noChangeAspect="1"/>
            </p:cNvPicPr>
            <p:nvPr/>
          </p:nvPicPr>
          <p:blipFill>
            <a:blip r:embed="rId2"/>
            <a:stretch>
              <a:fillRect/>
            </a:stretch>
          </p:blipFill>
          <p:spPr>
            <a:xfrm>
              <a:off x="3701095" y="3058990"/>
              <a:ext cx="5498206" cy="2865200"/>
            </a:xfrm>
            <a:prstGeom prst="rect">
              <a:avLst/>
            </a:prstGeom>
          </p:spPr>
        </p:pic>
        <p:sp>
          <p:nvSpPr>
            <p:cNvPr id="4" name="Rectangle 3"/>
            <p:cNvSpPr/>
            <p:nvPr/>
          </p:nvSpPr>
          <p:spPr>
            <a:xfrm>
              <a:off x="7180104" y="3786718"/>
              <a:ext cx="897658" cy="51882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dirty="0">
                  <a:latin typeface="Arial Narrow" panose="020B0606020202030204" pitchFamily="34" charset="0"/>
                </a:rPr>
                <a:t>Consommation énergétique des véhicules</a:t>
              </a:r>
            </a:p>
          </p:txBody>
        </p:sp>
        <p:sp>
          <p:nvSpPr>
            <p:cNvPr id="5" name="Rectangle 4"/>
            <p:cNvSpPr/>
            <p:nvPr/>
          </p:nvSpPr>
          <p:spPr>
            <a:xfrm>
              <a:off x="8141863" y="3786717"/>
              <a:ext cx="886215" cy="51750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dirty="0">
                  <a:latin typeface="Arial Narrow" panose="020B0606020202030204" pitchFamily="34" charset="0"/>
                </a:rPr>
                <a:t>Intensité carbone de l’énergie</a:t>
              </a:r>
            </a:p>
          </p:txBody>
        </p:sp>
        <p:sp>
          <p:nvSpPr>
            <p:cNvPr id="6" name="Rectangle 5"/>
            <p:cNvSpPr/>
            <p:nvPr/>
          </p:nvSpPr>
          <p:spPr>
            <a:xfrm>
              <a:off x="6230233" y="3786718"/>
              <a:ext cx="885770" cy="51750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dirty="0">
                  <a:solidFill>
                    <a:schemeClr val="tx1"/>
                  </a:solidFill>
                  <a:latin typeface="Arial Narrow" panose="020B0606020202030204" pitchFamily="34" charset="0"/>
                </a:rPr>
                <a:t>Remplissage des véhicules</a:t>
              </a:r>
            </a:p>
          </p:txBody>
        </p:sp>
        <p:sp>
          <p:nvSpPr>
            <p:cNvPr id="7" name="Rectangle 6"/>
            <p:cNvSpPr/>
            <p:nvPr/>
          </p:nvSpPr>
          <p:spPr>
            <a:xfrm>
              <a:off x="5290332" y="3786717"/>
              <a:ext cx="875800" cy="517506"/>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dirty="0">
                  <a:solidFill>
                    <a:schemeClr val="tx1"/>
                  </a:solidFill>
                  <a:latin typeface="Arial Narrow" panose="020B0606020202030204" pitchFamily="34" charset="0"/>
                </a:rPr>
                <a:t>Report modal</a:t>
              </a:r>
            </a:p>
          </p:txBody>
        </p:sp>
        <p:sp>
          <p:nvSpPr>
            <p:cNvPr id="8" name="Rectangle 7"/>
            <p:cNvSpPr/>
            <p:nvPr/>
          </p:nvSpPr>
          <p:spPr>
            <a:xfrm>
              <a:off x="4334516" y="3786718"/>
              <a:ext cx="891715" cy="5175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dirty="0">
                  <a:solidFill>
                    <a:schemeClr val="bg1"/>
                  </a:solidFill>
                  <a:latin typeface="Arial Narrow" panose="020B0606020202030204" pitchFamily="34" charset="0"/>
                </a:rPr>
                <a:t>Demande </a:t>
              </a:r>
              <a:br>
                <a:rPr lang="fr-FR" sz="1600" b="1" dirty="0">
                  <a:solidFill>
                    <a:schemeClr val="bg1"/>
                  </a:solidFill>
                  <a:latin typeface="Arial Narrow" panose="020B0606020202030204" pitchFamily="34" charset="0"/>
                </a:rPr>
              </a:br>
              <a:r>
                <a:rPr lang="fr-FR" sz="1600" b="1" dirty="0">
                  <a:solidFill>
                    <a:schemeClr val="bg1"/>
                  </a:solidFill>
                  <a:latin typeface="Arial Narrow" panose="020B0606020202030204" pitchFamily="34" charset="0"/>
                </a:rPr>
                <a:t>de transport</a:t>
              </a:r>
            </a:p>
          </p:txBody>
        </p:sp>
      </p:grpSp>
      <p:sp>
        <p:nvSpPr>
          <p:cNvPr id="10" name="Rectangle 9"/>
          <p:cNvSpPr/>
          <p:nvPr/>
        </p:nvSpPr>
        <p:spPr>
          <a:xfrm>
            <a:off x="313509" y="471925"/>
            <a:ext cx="8551817" cy="4909972"/>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ZoneTexte 10"/>
          <p:cNvSpPr txBox="1"/>
          <p:nvPr/>
        </p:nvSpPr>
        <p:spPr>
          <a:xfrm>
            <a:off x="117543" y="46166"/>
            <a:ext cx="8489375" cy="37959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2438338" rtl="0" fontAlgn="auto" latinLnBrk="0" hangingPunct="0">
              <a:lnSpc>
                <a:spcPct val="100000"/>
              </a:lnSpc>
              <a:spcBef>
                <a:spcPts val="0"/>
              </a:spcBef>
              <a:spcAft>
                <a:spcPts val="0"/>
              </a:spcAft>
              <a:buClrTx/>
              <a:buSzTx/>
              <a:buFontTx/>
              <a:buNone/>
              <a:tabLst/>
            </a:pPr>
            <a:r>
              <a:rPr lang="fr-FR" dirty="0">
                <a:solidFill>
                  <a:schemeClr val="tx1">
                    <a:lumMod val="50000"/>
                  </a:schemeClr>
                </a:solidFill>
                <a:latin typeface="Calibri" panose="020F0502020204030204" pitchFamily="34" charset="0"/>
                <a:cs typeface="Calibri" panose="020F0502020204030204" pitchFamily="34" charset="0"/>
              </a:rPr>
              <a:t>Couleurs des cartes prospectives du S2 ADEME Coopérations territoriales Transition 2050 </a:t>
            </a:r>
            <a:endParaRPr kumimoji="0" lang="fr-FR" b="0" i="0" u="none" strike="noStrike" cap="none" spc="0" normalizeH="0" baseline="0" dirty="0">
              <a:ln>
                <a:noFill/>
              </a:ln>
              <a:solidFill>
                <a:schemeClr val="tx1">
                  <a:lumMod val="50000"/>
                </a:schemeClr>
              </a:solidFill>
              <a:effectLst/>
              <a:uFillTx/>
              <a:latin typeface="Calibri" panose="020F0502020204030204" pitchFamily="34" charset="0"/>
              <a:cs typeface="Calibri" panose="020F0502020204030204" pitchFamily="34" charset="0"/>
              <a:sym typeface="Helvetica Neue"/>
            </a:endParaRPr>
          </a:p>
        </p:txBody>
      </p:sp>
    </p:spTree>
    <p:extLst>
      <p:ext uri="{BB962C8B-B14F-4D97-AF65-F5344CB8AC3E}">
        <p14:creationId xmlns:p14="http://schemas.microsoft.com/office/powerpoint/2010/main" val="353250806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p:cNvSpPr txBox="1"/>
          <p:nvPr/>
        </p:nvSpPr>
        <p:spPr>
          <a:xfrm>
            <a:off x="4501477" y="257788"/>
            <a:ext cx="5213232" cy="1292662"/>
          </a:xfrm>
          <a:prstGeom prst="rect">
            <a:avLst/>
          </a:prstGeom>
          <a:solidFill>
            <a:srgbClr val="C00000"/>
          </a:solidFill>
        </p:spPr>
        <p:txBody>
          <a:bodyPr wrap="square" rtlCol="0">
            <a:spAutoFit/>
          </a:bodyPr>
          <a:lstStyle>
            <a:defPPr>
              <a:defRPr lang="en-US"/>
            </a:defPPr>
            <a:lvl1pPr>
              <a:defRPr sz="2400">
                <a:solidFill>
                  <a:schemeClr val="bg1"/>
                </a:solidFill>
              </a:defRPr>
            </a:lvl1pPr>
          </a:lstStyle>
          <a:p>
            <a:r>
              <a:rPr lang="fr-FR" b="1" dirty="0">
                <a:sym typeface="Wingdings" panose="05000000000000000000" pitchFamily="2" charset="2"/>
              </a:rPr>
              <a:t>Diminution de la demande de transport</a:t>
            </a:r>
          </a:p>
          <a:p>
            <a:r>
              <a:rPr lang="fr-FR" sz="1800" dirty="0">
                <a:sym typeface="Wingdings" panose="05000000000000000000" pitchFamily="2" charset="2"/>
              </a:rPr>
              <a:t>-35 % tonnes.km du trafic intérieur</a:t>
            </a:r>
          </a:p>
          <a:p>
            <a:r>
              <a:rPr lang="fr-FR" sz="1800" dirty="0">
                <a:sym typeface="Wingdings" panose="05000000000000000000" pitchFamily="2" charset="2"/>
              </a:rPr>
              <a:t>-15 % maritime international</a:t>
            </a:r>
          </a:p>
          <a:p>
            <a:r>
              <a:rPr lang="fr-FR" sz="1800" dirty="0">
                <a:sym typeface="Wingdings" panose="05000000000000000000" pitchFamily="2" charset="2"/>
              </a:rPr>
              <a:t>- 25 % du Fret (Shift Project)</a:t>
            </a:r>
          </a:p>
        </p:txBody>
      </p:sp>
      <p:sp>
        <p:nvSpPr>
          <p:cNvPr id="4" name="ZoneTexte 3"/>
          <p:cNvSpPr txBox="1"/>
          <p:nvPr/>
        </p:nvSpPr>
        <p:spPr>
          <a:xfrm>
            <a:off x="295835" y="112765"/>
            <a:ext cx="3892988" cy="1323439"/>
          </a:xfrm>
          <a:prstGeom prst="rect">
            <a:avLst/>
          </a:prstGeom>
          <a:noFill/>
        </p:spPr>
        <p:txBody>
          <a:bodyPr wrap="square" rtlCol="0">
            <a:spAutoFit/>
          </a:bodyPr>
          <a:lstStyle/>
          <a:p>
            <a:r>
              <a:rPr lang="fr-FR" sz="2000" dirty="0"/>
              <a:t>La majorité des informations provient du S2 ADEME. Quand elles proviennent du Shift Project il est cité</a:t>
            </a:r>
          </a:p>
        </p:txBody>
      </p:sp>
      <p:sp>
        <p:nvSpPr>
          <p:cNvPr id="5" name="ZoneTexte 4"/>
          <p:cNvSpPr txBox="1"/>
          <p:nvPr/>
        </p:nvSpPr>
        <p:spPr>
          <a:xfrm>
            <a:off x="3975056" y="1571333"/>
            <a:ext cx="5739653" cy="2046714"/>
          </a:xfrm>
          <a:prstGeom prst="rect">
            <a:avLst/>
          </a:prstGeom>
          <a:solidFill>
            <a:srgbClr val="C00000"/>
          </a:solidFill>
        </p:spPr>
        <p:txBody>
          <a:bodyPr wrap="square" rtlCol="0">
            <a:spAutoFit/>
          </a:bodyPr>
          <a:lstStyle>
            <a:defPPr>
              <a:defRPr lang="en-US"/>
            </a:defPPr>
            <a:lvl1pPr>
              <a:defRPr sz="2400">
                <a:solidFill>
                  <a:schemeClr val="bg1"/>
                </a:solidFill>
              </a:defRPr>
            </a:lvl1pPr>
          </a:lstStyle>
          <a:p>
            <a:pPr>
              <a:lnSpc>
                <a:spcPts val="2200"/>
              </a:lnSpc>
            </a:pPr>
            <a:r>
              <a:rPr lang="fr-FR" b="1" dirty="0">
                <a:sym typeface="Wingdings" panose="05000000000000000000" pitchFamily="2" charset="2"/>
              </a:rPr>
              <a:t>Relocalisation d’une partie de la logistique autour d’écosystèmes régionaux impulsée par les collectivités territoriales</a:t>
            </a:r>
          </a:p>
          <a:p>
            <a:pPr marL="180975" indent="-180975">
              <a:buFont typeface="Arial" panose="020B0604020202020204" pitchFamily="34" charset="0"/>
              <a:buChar char="•"/>
            </a:pPr>
            <a:r>
              <a:rPr lang="fr-FR" sz="1800" dirty="0">
                <a:sym typeface="Wingdings" panose="05000000000000000000" pitchFamily="2" charset="2"/>
              </a:rPr>
              <a:t>Plus de proximité dans les chaînes d’approvisionnement </a:t>
            </a:r>
            <a:br>
              <a:rPr lang="fr-FR" sz="1800" dirty="0">
                <a:sym typeface="Wingdings" panose="05000000000000000000" pitchFamily="2" charset="2"/>
              </a:rPr>
            </a:br>
            <a:r>
              <a:rPr lang="fr-FR" sz="1800" dirty="0">
                <a:sym typeface="Wingdings" panose="05000000000000000000" pitchFamily="2" charset="2"/>
              </a:rPr>
              <a:t>et les achats des consommateurs</a:t>
            </a:r>
          </a:p>
          <a:p>
            <a:pPr marL="180975" indent="-180975">
              <a:buFont typeface="Arial" panose="020B0604020202020204" pitchFamily="34" charset="0"/>
              <a:buChar char="•"/>
            </a:pPr>
            <a:r>
              <a:rPr lang="fr-FR" sz="1800" dirty="0">
                <a:sym typeface="Wingdings" panose="05000000000000000000" pitchFamily="2" charset="2"/>
              </a:rPr>
              <a:t>Réduction du nombre d’intermédiaires (ex. alimentation)</a:t>
            </a:r>
          </a:p>
          <a:p>
            <a:pPr marL="180975" indent="-180975">
              <a:buFont typeface="Arial" panose="020B0604020202020204" pitchFamily="34" charset="0"/>
              <a:buChar char="•"/>
            </a:pPr>
            <a:r>
              <a:rPr lang="fr-FR" sz="1800" dirty="0">
                <a:sym typeface="Wingdings" panose="05000000000000000000" pitchFamily="2" charset="2"/>
              </a:rPr>
              <a:t>Développement des modes alternatifs de livraison</a:t>
            </a:r>
            <a:endParaRPr lang="fr-FR" sz="1400" dirty="0">
              <a:sym typeface="Wingdings" panose="05000000000000000000" pitchFamily="2" charset="2"/>
            </a:endParaRPr>
          </a:p>
        </p:txBody>
      </p:sp>
      <p:sp>
        <p:nvSpPr>
          <p:cNvPr id="6" name="ZoneTexte 5"/>
          <p:cNvSpPr txBox="1"/>
          <p:nvPr/>
        </p:nvSpPr>
        <p:spPr>
          <a:xfrm>
            <a:off x="4855913" y="3635763"/>
            <a:ext cx="4877011" cy="1569660"/>
          </a:xfrm>
          <a:prstGeom prst="rect">
            <a:avLst/>
          </a:prstGeom>
          <a:solidFill>
            <a:srgbClr val="C00000"/>
          </a:solidFill>
        </p:spPr>
        <p:txBody>
          <a:bodyPr wrap="square" rtlCol="0">
            <a:spAutoFit/>
          </a:bodyPr>
          <a:lstStyle>
            <a:defPPr>
              <a:defRPr lang="en-US"/>
            </a:defPPr>
            <a:lvl1pPr>
              <a:defRPr sz="2400">
                <a:solidFill>
                  <a:schemeClr val="bg1"/>
                </a:solidFill>
              </a:defRPr>
            </a:lvl1pPr>
          </a:lstStyle>
          <a:p>
            <a:r>
              <a:rPr lang="fr-FR" b="1" dirty="0">
                <a:sym typeface="Wingdings" panose="05000000000000000000" pitchFamily="2" charset="2"/>
              </a:rPr>
              <a:t>E-commerce</a:t>
            </a:r>
            <a:br>
              <a:rPr lang="fr-FR" b="1" dirty="0">
                <a:sym typeface="Wingdings" panose="05000000000000000000" pitchFamily="2" charset="2"/>
              </a:rPr>
            </a:br>
            <a:r>
              <a:rPr lang="fr-FR" sz="1800" dirty="0">
                <a:sym typeface="Wingdings" panose="05000000000000000000" pitchFamily="2" charset="2"/>
              </a:rPr>
              <a:t>Développement modéré, </a:t>
            </a:r>
          </a:p>
          <a:p>
            <a:r>
              <a:rPr lang="fr-FR" sz="1800" dirty="0">
                <a:sym typeface="Wingdings" panose="05000000000000000000" pitchFamily="2" charset="2"/>
              </a:rPr>
              <a:t>Permet l’optimisation du réemploi</a:t>
            </a:r>
          </a:p>
          <a:p>
            <a:r>
              <a:rPr lang="fr-FR" sz="1800" dirty="0">
                <a:sym typeface="Wingdings" panose="05000000000000000000" pitchFamily="2" charset="2"/>
              </a:rPr>
              <a:t>Mutualisation des flux privilégiant les points relais</a:t>
            </a:r>
          </a:p>
          <a:p>
            <a:r>
              <a:rPr lang="fr-FR" sz="1800" dirty="0">
                <a:sym typeface="Wingdings" panose="05000000000000000000" pitchFamily="2" charset="2"/>
              </a:rPr>
              <a:t>Interdiction des livraisons gratuites</a:t>
            </a:r>
            <a:endParaRPr lang="fr-FR" sz="1400" dirty="0">
              <a:sym typeface="Wingdings" panose="05000000000000000000" pitchFamily="2" charset="2"/>
            </a:endParaRPr>
          </a:p>
        </p:txBody>
      </p:sp>
      <p:grpSp>
        <p:nvGrpSpPr>
          <p:cNvPr id="7" name="Groupe 6"/>
          <p:cNvGrpSpPr/>
          <p:nvPr/>
        </p:nvGrpSpPr>
        <p:grpSpPr>
          <a:xfrm>
            <a:off x="1270265" y="1580486"/>
            <a:ext cx="2654418" cy="2268248"/>
            <a:chOff x="6625382" y="3072528"/>
            <a:chExt cx="2654418" cy="2268248"/>
          </a:xfrm>
        </p:grpSpPr>
        <p:pic>
          <p:nvPicPr>
            <p:cNvPr id="10" name="Image 9"/>
            <p:cNvPicPr>
              <a:picLocks noChangeAspect="1"/>
            </p:cNvPicPr>
            <p:nvPr/>
          </p:nvPicPr>
          <p:blipFill>
            <a:blip r:embed="rId2"/>
            <a:stretch>
              <a:fillRect/>
            </a:stretch>
          </p:blipFill>
          <p:spPr>
            <a:xfrm>
              <a:off x="6625384" y="3072528"/>
              <a:ext cx="2654416" cy="1502808"/>
            </a:xfrm>
            <a:prstGeom prst="rect">
              <a:avLst/>
            </a:prstGeom>
          </p:spPr>
        </p:pic>
        <p:sp>
          <p:nvSpPr>
            <p:cNvPr id="11" name="ZoneTexte 10"/>
            <p:cNvSpPr txBox="1"/>
            <p:nvPr/>
          </p:nvSpPr>
          <p:spPr>
            <a:xfrm>
              <a:off x="6625383" y="4575336"/>
              <a:ext cx="2654417" cy="738664"/>
            </a:xfrm>
            <a:prstGeom prst="rect">
              <a:avLst/>
            </a:prstGeom>
            <a:noFill/>
          </p:spPr>
          <p:txBody>
            <a:bodyPr wrap="square" rtlCol="0">
              <a:spAutoFit/>
            </a:bodyPr>
            <a:lstStyle/>
            <a:p>
              <a:pPr algn="ctr"/>
              <a:r>
                <a:rPr lang="fr-FR" sz="2400" b="1" dirty="0"/>
                <a:t>Scénario 2 ADEME</a:t>
              </a:r>
            </a:p>
            <a:p>
              <a:pPr algn="ctr"/>
              <a:r>
                <a:rPr lang="fr-FR" b="1" dirty="0"/>
                <a:t>Coopérations territoriales </a:t>
              </a:r>
            </a:p>
          </p:txBody>
        </p:sp>
        <p:sp>
          <p:nvSpPr>
            <p:cNvPr id="2" name="Rectangle 1"/>
            <p:cNvSpPr/>
            <p:nvPr/>
          </p:nvSpPr>
          <p:spPr>
            <a:xfrm>
              <a:off x="6625382" y="3099304"/>
              <a:ext cx="2654417" cy="2241472"/>
            </a:xfrm>
            <a:prstGeom prst="rect">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sp>
        <p:nvSpPr>
          <p:cNvPr id="13" name="Rectangle 12"/>
          <p:cNvSpPr/>
          <p:nvPr/>
        </p:nvSpPr>
        <p:spPr>
          <a:xfrm>
            <a:off x="4784343" y="5215217"/>
            <a:ext cx="4972518" cy="1384995"/>
          </a:xfrm>
          <a:prstGeom prst="rect">
            <a:avLst/>
          </a:prstGeom>
          <a:solidFill>
            <a:schemeClr val="accent6"/>
          </a:solidFill>
        </p:spPr>
        <p:txBody>
          <a:bodyPr wrap="square">
            <a:spAutoFit/>
          </a:bodyPr>
          <a:lstStyle/>
          <a:p>
            <a:r>
              <a:rPr lang="fr-FR" sz="2400" dirty="0"/>
              <a:t>Instaurer une gouvernance territoriale du transport de marchandises</a:t>
            </a:r>
            <a:r>
              <a:rPr lang="fr-FR" dirty="0"/>
              <a:t>, </a:t>
            </a:r>
            <a:br>
              <a:rPr lang="fr-FR" dirty="0"/>
            </a:br>
            <a:r>
              <a:rPr lang="fr-FR" dirty="0"/>
              <a:t>au niveau national (ministère de la logistique), régional et intercommunal ou communal</a:t>
            </a:r>
          </a:p>
        </p:txBody>
      </p:sp>
      <p:pic>
        <p:nvPicPr>
          <p:cNvPr id="17" name="Image 16"/>
          <p:cNvPicPr>
            <a:picLocks noChangeAspect="1"/>
          </p:cNvPicPr>
          <p:nvPr/>
        </p:nvPicPr>
        <p:blipFill>
          <a:blip r:embed="rId3"/>
          <a:stretch>
            <a:fillRect/>
          </a:stretch>
        </p:blipFill>
        <p:spPr>
          <a:xfrm>
            <a:off x="1244138" y="3903795"/>
            <a:ext cx="2680544" cy="1218429"/>
          </a:xfrm>
          <a:prstGeom prst="rect">
            <a:avLst/>
          </a:prstGeom>
        </p:spPr>
      </p:pic>
    </p:spTree>
    <p:extLst>
      <p:ext uri="{BB962C8B-B14F-4D97-AF65-F5344CB8AC3E}">
        <p14:creationId xmlns:p14="http://schemas.microsoft.com/office/powerpoint/2010/main" val="293896390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91369" y="124268"/>
            <a:ext cx="4207676" cy="3185487"/>
          </a:xfrm>
          <a:prstGeom prst="rect">
            <a:avLst/>
          </a:prstGeom>
          <a:solidFill>
            <a:schemeClr val="accent2"/>
          </a:solidFill>
        </p:spPr>
        <p:txBody>
          <a:bodyPr wrap="square" rtlCol="0">
            <a:spAutoFit/>
          </a:bodyPr>
          <a:lstStyle>
            <a:defPPr>
              <a:defRPr lang="en-US"/>
            </a:defPPr>
            <a:lvl1pPr>
              <a:defRPr sz="2400">
                <a:solidFill>
                  <a:schemeClr val="bg1"/>
                </a:solidFill>
              </a:defRPr>
            </a:lvl1pPr>
          </a:lstStyle>
          <a:p>
            <a:r>
              <a:rPr lang="fr-FR" b="1" dirty="0">
                <a:sym typeface="Wingdings" panose="05000000000000000000" pitchFamily="2" charset="2"/>
              </a:rPr>
              <a:t>Report modal vers le ferroviaire et le fluvial </a:t>
            </a:r>
            <a:r>
              <a:rPr lang="fr-FR" sz="1800" dirty="0">
                <a:sym typeface="Wingdings" panose="05000000000000000000" pitchFamily="2" charset="2"/>
              </a:rPr>
              <a:t>pour les moyennes et longues distances</a:t>
            </a:r>
          </a:p>
          <a:p>
            <a:pPr marL="180975" indent="-180975">
              <a:buFont typeface="Arial" panose="020B0604020202020204" pitchFamily="34" charset="0"/>
              <a:buChar char="•"/>
            </a:pPr>
            <a:r>
              <a:rPr lang="fr-FR" sz="1800" dirty="0">
                <a:sym typeface="Wingdings" panose="05000000000000000000" pitchFamily="2" charset="2"/>
              </a:rPr>
              <a:t>Poids lourds de 80 à 60 %</a:t>
            </a:r>
          </a:p>
          <a:p>
            <a:pPr marL="180975" indent="-180975">
              <a:buFont typeface="Arial" panose="020B0604020202020204" pitchFamily="34" charset="0"/>
              <a:buChar char="•"/>
            </a:pPr>
            <a:r>
              <a:rPr lang="fr-FR" sz="1800" dirty="0">
                <a:sym typeface="Wingdings" panose="05000000000000000000" pitchFamily="2" charset="2"/>
              </a:rPr>
              <a:t>Train de 11 à 25 %</a:t>
            </a:r>
          </a:p>
          <a:p>
            <a:pPr marL="180975" indent="-180975">
              <a:buFont typeface="Arial" panose="020B0604020202020204" pitchFamily="34" charset="0"/>
              <a:buChar char="•"/>
            </a:pPr>
            <a:r>
              <a:rPr lang="fr-FR" sz="1800" dirty="0">
                <a:sym typeface="Wingdings" panose="05000000000000000000" pitchFamily="2" charset="2"/>
              </a:rPr>
              <a:t>Fluvial de 2,3 à 5,6 % (ADEME) ou 9 % (Shift Project)</a:t>
            </a:r>
          </a:p>
          <a:p>
            <a:pPr marL="180975" indent="-180975">
              <a:buFont typeface="Arial" panose="020B0604020202020204" pitchFamily="34" charset="0"/>
              <a:buChar char="•"/>
            </a:pPr>
            <a:endParaRPr lang="fr-FR" sz="400" dirty="0">
              <a:sym typeface="Wingdings" panose="05000000000000000000" pitchFamily="2" charset="2"/>
            </a:endParaRPr>
          </a:p>
          <a:p>
            <a:r>
              <a:rPr lang="fr-FR" sz="1800" dirty="0">
                <a:sym typeface="Wingdings" panose="05000000000000000000" pitchFamily="2" charset="2"/>
              </a:rPr>
              <a:t>Le report des marchandises vers le ferroviaire et le fluvial devient obligatoire, dès que ces options sont intéressantes.</a:t>
            </a:r>
          </a:p>
        </p:txBody>
      </p:sp>
      <p:sp>
        <p:nvSpPr>
          <p:cNvPr id="5" name="ZoneTexte 4"/>
          <p:cNvSpPr txBox="1"/>
          <p:nvPr/>
        </p:nvSpPr>
        <p:spPr>
          <a:xfrm>
            <a:off x="91369" y="3331525"/>
            <a:ext cx="4894056" cy="1323439"/>
          </a:xfrm>
          <a:prstGeom prst="rect">
            <a:avLst/>
          </a:prstGeom>
          <a:solidFill>
            <a:schemeClr val="accent2"/>
          </a:solidFill>
        </p:spPr>
        <p:txBody>
          <a:bodyPr wrap="square" rtlCol="0">
            <a:spAutoFit/>
          </a:bodyPr>
          <a:lstStyle>
            <a:defPPr>
              <a:defRPr lang="en-US"/>
            </a:defPPr>
            <a:lvl1pPr>
              <a:defRPr sz="2400">
                <a:solidFill>
                  <a:schemeClr val="bg1"/>
                </a:solidFill>
              </a:defRPr>
            </a:lvl1pPr>
          </a:lstStyle>
          <a:p>
            <a:r>
              <a:rPr lang="fr-FR" b="1" dirty="0">
                <a:sym typeface="Wingdings" panose="05000000000000000000" pitchFamily="2" charset="2"/>
              </a:rPr>
              <a:t>Report modal vers la </a:t>
            </a:r>
            <a:r>
              <a:rPr lang="fr-FR" b="1" dirty="0" err="1">
                <a:sym typeface="Wingdings" panose="05000000000000000000" pitchFamily="2" charset="2"/>
              </a:rPr>
              <a:t>cyclologistique</a:t>
            </a:r>
            <a:r>
              <a:rPr lang="fr-FR" b="1" dirty="0">
                <a:sym typeface="Wingdings" panose="05000000000000000000" pitchFamily="2" charset="2"/>
              </a:rPr>
              <a:t> </a:t>
            </a:r>
            <a:r>
              <a:rPr lang="fr-FR" sz="1800" dirty="0">
                <a:sym typeface="Wingdings" panose="05000000000000000000" pitchFamily="2" charset="2"/>
              </a:rPr>
              <a:t>devient prioritaire sur la courte distance avec une diversité de véhicules pour les livraisons, entrepreneurs à vélo</a:t>
            </a:r>
          </a:p>
        </p:txBody>
      </p:sp>
      <p:sp>
        <p:nvSpPr>
          <p:cNvPr id="6" name="ZoneTexte 5"/>
          <p:cNvSpPr txBox="1"/>
          <p:nvPr/>
        </p:nvSpPr>
        <p:spPr>
          <a:xfrm>
            <a:off x="4322572" y="124268"/>
            <a:ext cx="5472000" cy="1569660"/>
          </a:xfrm>
          <a:prstGeom prst="rect">
            <a:avLst/>
          </a:prstGeom>
          <a:solidFill>
            <a:schemeClr val="accent2"/>
          </a:solidFill>
        </p:spPr>
        <p:txBody>
          <a:bodyPr wrap="square" rtlCol="0">
            <a:spAutoFit/>
          </a:bodyPr>
          <a:lstStyle>
            <a:defPPr>
              <a:defRPr lang="en-US"/>
            </a:defPPr>
            <a:lvl1pPr>
              <a:defRPr sz="2400">
                <a:solidFill>
                  <a:schemeClr val="bg1"/>
                </a:solidFill>
              </a:defRPr>
            </a:lvl1pPr>
          </a:lstStyle>
          <a:p>
            <a:r>
              <a:rPr lang="fr-FR" b="1" dirty="0">
                <a:sym typeface="Wingdings" panose="05000000000000000000" pitchFamily="2" charset="2"/>
              </a:rPr>
              <a:t>Report modal vers les VUL</a:t>
            </a:r>
          </a:p>
          <a:p>
            <a:pPr marL="180975" indent="-180975">
              <a:buFont typeface="Arial" panose="020B0604020202020204" pitchFamily="34" charset="0"/>
              <a:buChar char="•"/>
            </a:pPr>
            <a:r>
              <a:rPr lang="fr-FR" sz="1800" dirty="0">
                <a:sym typeface="Wingdings" panose="05000000000000000000" pitchFamily="2" charset="2"/>
              </a:rPr>
              <a:t>de 7 à 10 %</a:t>
            </a:r>
          </a:p>
          <a:p>
            <a:pPr marL="180975" indent="-180975">
              <a:buFont typeface="Arial" panose="020B0604020202020204" pitchFamily="34" charset="0"/>
              <a:buChar char="•"/>
            </a:pPr>
            <a:r>
              <a:rPr lang="fr-FR" sz="1800" dirty="0">
                <a:sym typeface="Wingdings" panose="05000000000000000000" pitchFamily="2" charset="2"/>
              </a:rPr>
              <a:t>Légers, électriques quand les distances, les masses et le remplissage, sont trop élevés pour la </a:t>
            </a:r>
            <a:r>
              <a:rPr lang="fr-FR" sz="1800" dirty="0" err="1">
                <a:sym typeface="Wingdings" panose="05000000000000000000" pitchFamily="2" charset="2"/>
              </a:rPr>
              <a:t>cyclologistique</a:t>
            </a:r>
            <a:r>
              <a:rPr lang="fr-FR" sz="1800" dirty="0">
                <a:sym typeface="Wingdings" panose="05000000000000000000" pitchFamily="2" charset="2"/>
              </a:rPr>
              <a:t> et trop faibles pour un transport plus massifié.</a:t>
            </a:r>
            <a:endParaRPr lang="fr-FR" sz="1100" dirty="0">
              <a:sym typeface="Wingdings" panose="05000000000000000000" pitchFamily="2" charset="2"/>
            </a:endParaRPr>
          </a:p>
        </p:txBody>
      </p:sp>
      <p:sp>
        <p:nvSpPr>
          <p:cNvPr id="10" name="ZoneTexte 9"/>
          <p:cNvSpPr txBox="1"/>
          <p:nvPr/>
        </p:nvSpPr>
        <p:spPr>
          <a:xfrm>
            <a:off x="5190309" y="1717011"/>
            <a:ext cx="4604263" cy="4062651"/>
          </a:xfrm>
          <a:prstGeom prst="rect">
            <a:avLst/>
          </a:prstGeom>
          <a:solidFill>
            <a:schemeClr val="accent2"/>
          </a:solidFill>
        </p:spPr>
        <p:txBody>
          <a:bodyPr wrap="square" rtlCol="0">
            <a:spAutoFit/>
          </a:bodyPr>
          <a:lstStyle>
            <a:defPPr>
              <a:defRPr lang="en-US"/>
            </a:defPPr>
            <a:lvl1pPr>
              <a:defRPr sz="2400">
                <a:solidFill>
                  <a:schemeClr val="bg1"/>
                </a:solidFill>
              </a:defRPr>
            </a:lvl1pPr>
          </a:lstStyle>
          <a:p>
            <a:r>
              <a:rPr lang="fr-FR" b="1" dirty="0">
                <a:sym typeface="Wingdings" panose="05000000000000000000" pitchFamily="2" charset="2"/>
              </a:rPr>
              <a:t>Infrastructures ferroviaires</a:t>
            </a:r>
          </a:p>
          <a:p>
            <a:pPr marL="285750" indent="-285750">
              <a:buFont typeface="Arial" panose="020B0604020202020204" pitchFamily="34" charset="0"/>
              <a:buChar char="•"/>
            </a:pPr>
            <a:r>
              <a:rPr lang="fr-FR" sz="1800" dirty="0">
                <a:sym typeface="Wingdings" panose="05000000000000000000" pitchFamily="2" charset="2"/>
              </a:rPr>
              <a:t>Investissement soutenu de l’état et des collectivités </a:t>
            </a:r>
          </a:p>
          <a:p>
            <a:pPr marL="285750" indent="-285750">
              <a:buFont typeface="Arial" panose="020B0604020202020204" pitchFamily="34" charset="0"/>
              <a:buChar char="•"/>
            </a:pPr>
            <a:r>
              <a:rPr lang="fr-FR" sz="1800" dirty="0">
                <a:sym typeface="Wingdings" panose="05000000000000000000" pitchFamily="2" charset="2"/>
              </a:rPr>
              <a:t>Modernisation du réseau principal, des capillaires, des installations terminales embranchées, </a:t>
            </a:r>
          </a:p>
          <a:p>
            <a:pPr marL="285750" indent="-285750">
              <a:buFont typeface="Arial" panose="020B0604020202020204" pitchFamily="34" charset="0"/>
              <a:buChar char="•"/>
            </a:pPr>
            <a:r>
              <a:rPr lang="fr-FR" sz="1800" dirty="0">
                <a:sym typeface="Wingdings" panose="05000000000000000000" pitchFamily="2" charset="2"/>
              </a:rPr>
              <a:t>15 nouveaux pôles intermodaux rail-route</a:t>
            </a:r>
          </a:p>
          <a:p>
            <a:pPr marL="285750" indent="-285750">
              <a:buFont typeface="Arial" panose="020B0604020202020204" pitchFamily="34" charset="0"/>
              <a:buChar char="•"/>
            </a:pPr>
            <a:r>
              <a:rPr lang="fr-FR" sz="1800" dirty="0">
                <a:sym typeface="Wingdings" panose="05000000000000000000" pitchFamily="2" charset="2"/>
              </a:rPr>
              <a:t>Aménagements pour gagner en capacité sur le réseau </a:t>
            </a:r>
          </a:p>
          <a:p>
            <a:pPr marL="285750" indent="-285750">
              <a:buFont typeface="Arial" panose="020B0604020202020204" pitchFamily="34" charset="0"/>
              <a:buChar char="•"/>
            </a:pPr>
            <a:r>
              <a:rPr lang="fr-FR" sz="1800" dirty="0">
                <a:sym typeface="Wingdings" panose="05000000000000000000" pitchFamily="2" charset="2"/>
              </a:rPr>
              <a:t>Amélioration du niveau de service du ferroviaire : wagons isolés, services de transport combiné rail-route, suivi des marchandises, révision des priorités entre marchandises et passagers)</a:t>
            </a:r>
          </a:p>
        </p:txBody>
      </p:sp>
      <p:sp>
        <p:nvSpPr>
          <p:cNvPr id="12" name="ZoneTexte 11"/>
          <p:cNvSpPr txBox="1"/>
          <p:nvPr/>
        </p:nvSpPr>
        <p:spPr>
          <a:xfrm>
            <a:off x="91369" y="4694152"/>
            <a:ext cx="4444417" cy="1569660"/>
          </a:xfrm>
          <a:prstGeom prst="rect">
            <a:avLst/>
          </a:prstGeom>
          <a:solidFill>
            <a:schemeClr val="accent2"/>
          </a:solidFill>
        </p:spPr>
        <p:txBody>
          <a:bodyPr wrap="square" rtlCol="0">
            <a:spAutoFit/>
          </a:bodyPr>
          <a:lstStyle>
            <a:defPPr>
              <a:defRPr lang="en-US"/>
            </a:defPPr>
            <a:lvl1pPr>
              <a:defRPr sz="2400">
                <a:solidFill>
                  <a:schemeClr val="bg1"/>
                </a:solidFill>
              </a:defRPr>
            </a:lvl1pPr>
          </a:lstStyle>
          <a:p>
            <a:r>
              <a:rPr lang="fr-FR" b="1" dirty="0">
                <a:sym typeface="Wingdings" panose="05000000000000000000" pitchFamily="2" charset="2"/>
              </a:rPr>
              <a:t>Infrastructures </a:t>
            </a:r>
            <a:r>
              <a:rPr lang="fr-FR" b="1" dirty="0" err="1">
                <a:sym typeface="Wingdings" panose="05000000000000000000" pitchFamily="2" charset="2"/>
              </a:rPr>
              <a:t>cyclologistiques</a:t>
            </a:r>
            <a:endParaRPr lang="fr-FR" sz="1800" dirty="0">
              <a:sym typeface="Wingdings" panose="05000000000000000000" pitchFamily="2" charset="2"/>
            </a:endParaRPr>
          </a:p>
          <a:p>
            <a:r>
              <a:rPr lang="fr-FR" sz="1800" dirty="0">
                <a:sym typeface="Wingdings" panose="05000000000000000000" pitchFamily="2" charset="2"/>
              </a:rPr>
              <a:t>Aménagements cyclables larges et sécurisés, règles de circulation modifiées, stationnements adaptés et pôle d’échange multimodaux pour faciliter la </a:t>
            </a:r>
            <a:r>
              <a:rPr lang="fr-FR" sz="1800" dirty="0" err="1">
                <a:sym typeface="Wingdings" panose="05000000000000000000" pitchFamily="2" charset="2"/>
              </a:rPr>
              <a:t>cyclologistique</a:t>
            </a:r>
            <a:endParaRPr lang="fr-FR" sz="1100" dirty="0">
              <a:sym typeface="Wingdings" panose="05000000000000000000" pitchFamily="2" charset="2"/>
            </a:endParaRPr>
          </a:p>
        </p:txBody>
      </p:sp>
      <p:sp>
        <p:nvSpPr>
          <p:cNvPr id="8" name="ZoneTexte 7"/>
          <p:cNvSpPr txBox="1"/>
          <p:nvPr/>
        </p:nvSpPr>
        <p:spPr>
          <a:xfrm>
            <a:off x="4664524" y="5810141"/>
            <a:ext cx="5130048" cy="830997"/>
          </a:xfrm>
          <a:prstGeom prst="rect">
            <a:avLst/>
          </a:prstGeom>
          <a:solidFill>
            <a:schemeClr val="accent2"/>
          </a:solidFill>
        </p:spPr>
        <p:txBody>
          <a:bodyPr wrap="square" rtlCol="0">
            <a:spAutoFit/>
          </a:bodyPr>
          <a:lstStyle>
            <a:defPPr>
              <a:defRPr lang="en-US"/>
            </a:defPPr>
            <a:lvl1pPr>
              <a:defRPr sz="2400">
                <a:solidFill>
                  <a:schemeClr val="bg1"/>
                </a:solidFill>
              </a:defRPr>
            </a:lvl1pPr>
          </a:lstStyle>
          <a:p>
            <a:r>
              <a:rPr lang="fr-FR" b="1" dirty="0">
                <a:sym typeface="Wingdings" panose="05000000000000000000" pitchFamily="2" charset="2"/>
              </a:rPr>
              <a:t>Création d’un réseau d’autoroutes électriques </a:t>
            </a:r>
            <a:r>
              <a:rPr lang="fr-FR" sz="1800" dirty="0">
                <a:sym typeface="Wingdings" panose="05000000000000000000" pitchFamily="2" charset="2"/>
              </a:rPr>
              <a:t>complémentaire au train et au fluvial </a:t>
            </a:r>
            <a:endParaRPr lang="fr-FR" sz="1800" b="1" dirty="0">
              <a:sym typeface="Wingdings" panose="05000000000000000000" pitchFamily="2" charset="2"/>
            </a:endParaRPr>
          </a:p>
        </p:txBody>
      </p:sp>
    </p:spTree>
    <p:extLst>
      <p:ext uri="{BB962C8B-B14F-4D97-AF65-F5344CB8AC3E}">
        <p14:creationId xmlns:p14="http://schemas.microsoft.com/office/powerpoint/2010/main" val="254525188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p:cNvSpPr txBox="1"/>
          <p:nvPr/>
        </p:nvSpPr>
        <p:spPr>
          <a:xfrm>
            <a:off x="172528" y="3689876"/>
            <a:ext cx="5486402" cy="2123658"/>
          </a:xfrm>
          <a:prstGeom prst="rect">
            <a:avLst/>
          </a:prstGeom>
          <a:solidFill>
            <a:srgbClr val="00B0F0"/>
          </a:solidFill>
        </p:spPr>
        <p:txBody>
          <a:bodyPr wrap="square" rtlCol="0">
            <a:spAutoFit/>
          </a:bodyPr>
          <a:lstStyle>
            <a:defPPr>
              <a:defRPr lang="en-US"/>
            </a:defPPr>
            <a:lvl1pPr>
              <a:defRPr sz="2400">
                <a:solidFill>
                  <a:schemeClr val="bg1"/>
                </a:solidFill>
              </a:defRPr>
            </a:lvl1pPr>
          </a:lstStyle>
          <a:p>
            <a:r>
              <a:rPr lang="fr-FR" b="1" dirty="0">
                <a:sym typeface="Wingdings" panose="05000000000000000000" pitchFamily="2" charset="2"/>
              </a:rPr>
              <a:t>Efficacité énergétique des véhicules</a:t>
            </a:r>
          </a:p>
          <a:p>
            <a:pPr marL="180975" indent="-180975">
              <a:buFont typeface="Arial" panose="020B0604020202020204" pitchFamily="34" charset="0"/>
              <a:buChar char="•"/>
            </a:pPr>
            <a:r>
              <a:rPr lang="fr-FR" sz="1800" dirty="0">
                <a:sym typeface="Wingdings" panose="05000000000000000000" pitchFamily="2" charset="2"/>
              </a:rPr>
              <a:t>-32 % de consommation pour les poids lourds</a:t>
            </a:r>
          </a:p>
          <a:p>
            <a:pPr marL="180975" indent="-180975">
              <a:buFont typeface="Arial" panose="020B0604020202020204" pitchFamily="34" charset="0"/>
              <a:buChar char="•"/>
            </a:pPr>
            <a:r>
              <a:rPr lang="fr-FR" sz="1800" dirty="0">
                <a:sym typeface="Wingdings" panose="05000000000000000000" pitchFamily="2" charset="2"/>
              </a:rPr>
              <a:t>37 % des trafics routiers sont en électrique</a:t>
            </a:r>
          </a:p>
          <a:p>
            <a:r>
              <a:rPr lang="fr-FR" sz="1800" dirty="0">
                <a:sym typeface="Wingdings" panose="05000000000000000000" pitchFamily="2" charset="2"/>
              </a:rPr>
              <a:t>Renouvellement du parc avec des véhicules plus efficaces : hybridation et électrification des véhicules, aérodynamisme, réduction des frottements des pneus, </a:t>
            </a:r>
          </a:p>
          <a:p>
            <a:r>
              <a:rPr lang="fr-FR" sz="1800" dirty="0">
                <a:sym typeface="Wingdings" panose="05000000000000000000" pitchFamily="2" charset="2"/>
              </a:rPr>
              <a:t>Former les chauffeurs à l’éco conduite</a:t>
            </a:r>
          </a:p>
        </p:txBody>
      </p:sp>
      <p:sp>
        <p:nvSpPr>
          <p:cNvPr id="4" name="ZoneTexte 3"/>
          <p:cNvSpPr txBox="1"/>
          <p:nvPr/>
        </p:nvSpPr>
        <p:spPr>
          <a:xfrm>
            <a:off x="6563761" y="5838494"/>
            <a:ext cx="3049148" cy="738664"/>
          </a:xfrm>
          <a:prstGeom prst="rect">
            <a:avLst/>
          </a:prstGeom>
          <a:solidFill>
            <a:srgbClr val="00B0F0"/>
          </a:solidFill>
        </p:spPr>
        <p:txBody>
          <a:bodyPr wrap="square" rtlCol="0">
            <a:spAutoFit/>
          </a:bodyPr>
          <a:lstStyle>
            <a:defPPr>
              <a:defRPr lang="en-US"/>
            </a:defPPr>
            <a:lvl1pPr>
              <a:defRPr sz="2400">
                <a:solidFill>
                  <a:schemeClr val="bg1"/>
                </a:solidFill>
              </a:defRPr>
            </a:lvl1pPr>
          </a:lstStyle>
          <a:p>
            <a:r>
              <a:rPr lang="fr-FR" b="1" dirty="0">
                <a:sym typeface="Wingdings" panose="05000000000000000000" pitchFamily="2" charset="2"/>
              </a:rPr>
              <a:t>Réduction des vitesses</a:t>
            </a:r>
          </a:p>
          <a:p>
            <a:r>
              <a:rPr lang="fr-FR" sz="1800" dirty="0">
                <a:sym typeface="Wingdings" panose="05000000000000000000" pitchFamily="2" charset="2"/>
              </a:rPr>
              <a:t>80 km/h sur autoroute (-5 %)</a:t>
            </a:r>
          </a:p>
        </p:txBody>
      </p:sp>
      <p:sp>
        <p:nvSpPr>
          <p:cNvPr id="5" name="ZoneTexte 4"/>
          <p:cNvSpPr txBox="1"/>
          <p:nvPr/>
        </p:nvSpPr>
        <p:spPr>
          <a:xfrm>
            <a:off x="172528" y="138427"/>
            <a:ext cx="4546115" cy="2400657"/>
          </a:xfrm>
          <a:prstGeom prst="rect">
            <a:avLst/>
          </a:prstGeom>
          <a:solidFill>
            <a:srgbClr val="ED7D31"/>
          </a:solidFill>
        </p:spPr>
        <p:txBody>
          <a:bodyPr wrap="square" rtlCol="0">
            <a:spAutoFit/>
          </a:bodyPr>
          <a:lstStyle>
            <a:defPPr>
              <a:defRPr lang="en-US"/>
            </a:defPPr>
            <a:lvl1pPr>
              <a:defRPr sz="2400">
                <a:solidFill>
                  <a:schemeClr val="bg1"/>
                </a:solidFill>
              </a:defRPr>
            </a:lvl1pPr>
          </a:lstStyle>
          <a:p>
            <a:r>
              <a:rPr lang="fr-FR" b="1" dirty="0">
                <a:sym typeface="Wingdings" panose="05000000000000000000" pitchFamily="2" charset="2"/>
              </a:rPr>
              <a:t>Fiscalité et incitations financières</a:t>
            </a:r>
          </a:p>
          <a:p>
            <a:pPr marL="285750" indent="-285750">
              <a:buFont typeface="Arial" panose="020B0604020202020204" pitchFamily="34" charset="0"/>
              <a:buChar char="•"/>
            </a:pPr>
            <a:r>
              <a:rPr lang="fr-FR" sz="1800" dirty="0">
                <a:sym typeface="Wingdings" panose="05000000000000000000" pitchFamily="2" charset="2"/>
              </a:rPr>
              <a:t>Internalisation des coûts externes des transports (CO</a:t>
            </a:r>
            <a:r>
              <a:rPr lang="fr-FR" sz="1800" baseline="-25000" dirty="0">
                <a:sym typeface="Wingdings" panose="05000000000000000000" pitchFamily="2" charset="2"/>
              </a:rPr>
              <a:t>2</a:t>
            </a:r>
            <a:r>
              <a:rPr lang="fr-FR" sz="1800" dirty="0">
                <a:sym typeface="Wingdings" panose="05000000000000000000" pitchFamily="2" charset="2"/>
              </a:rPr>
              <a:t>, pollution, usage…) dans </a:t>
            </a:r>
            <a:br>
              <a:rPr lang="fr-FR" sz="1800" dirty="0">
                <a:sym typeface="Wingdings" panose="05000000000000000000" pitchFamily="2" charset="2"/>
              </a:rPr>
            </a:br>
            <a:r>
              <a:rPr lang="fr-FR" sz="1800" dirty="0">
                <a:sym typeface="Wingdings" panose="05000000000000000000" pitchFamily="2" charset="2"/>
              </a:rPr>
              <a:t>les coûts supportés par les chargeurs</a:t>
            </a:r>
          </a:p>
          <a:p>
            <a:pPr marL="285750" indent="-285750">
              <a:buFont typeface="Arial" panose="020B0604020202020204" pitchFamily="34" charset="0"/>
              <a:buChar char="•"/>
            </a:pPr>
            <a:r>
              <a:rPr lang="fr-FR" sz="1800" dirty="0">
                <a:sym typeface="Wingdings" panose="05000000000000000000" pitchFamily="2" charset="2"/>
              </a:rPr>
              <a:t>Tarification des infrastructures interurbaines et urbaines pour les poids lourds et les VUL, afin de financer les infrastructures des modes alternatifs</a:t>
            </a:r>
          </a:p>
        </p:txBody>
      </p:sp>
      <p:sp>
        <p:nvSpPr>
          <p:cNvPr id="6" name="ZoneTexte 5"/>
          <p:cNvSpPr txBox="1"/>
          <p:nvPr/>
        </p:nvSpPr>
        <p:spPr>
          <a:xfrm>
            <a:off x="4735898" y="135175"/>
            <a:ext cx="4877011" cy="1846659"/>
          </a:xfrm>
          <a:prstGeom prst="rect">
            <a:avLst/>
          </a:prstGeom>
          <a:solidFill>
            <a:schemeClr val="accent2"/>
          </a:solidFill>
        </p:spPr>
        <p:txBody>
          <a:bodyPr wrap="square" rtlCol="0">
            <a:spAutoFit/>
          </a:bodyPr>
          <a:lstStyle>
            <a:defPPr>
              <a:defRPr lang="en-US"/>
            </a:defPPr>
            <a:lvl1pPr>
              <a:defRPr sz="2400">
                <a:solidFill>
                  <a:schemeClr val="bg1"/>
                </a:solidFill>
              </a:defRPr>
            </a:lvl1pPr>
          </a:lstStyle>
          <a:p>
            <a:r>
              <a:rPr lang="fr-FR" b="1" dirty="0">
                <a:sym typeface="Wingdings" panose="05000000000000000000" pitchFamily="2" charset="2"/>
              </a:rPr>
              <a:t>Infrastructures fluviales</a:t>
            </a:r>
            <a:endParaRPr lang="fr-FR" sz="1800" dirty="0">
              <a:sym typeface="Wingdings" panose="05000000000000000000" pitchFamily="2" charset="2"/>
            </a:endParaRPr>
          </a:p>
          <a:p>
            <a:pPr marL="180975" indent="-180975">
              <a:buFont typeface="Arial" panose="020B0604020202020204" pitchFamily="34" charset="0"/>
              <a:buChar char="•"/>
            </a:pPr>
            <a:r>
              <a:rPr lang="fr-FR" sz="1800" dirty="0">
                <a:sym typeface="Wingdings" panose="05000000000000000000" pitchFamily="2" charset="2"/>
              </a:rPr>
              <a:t>Aménagements pour faciliter l’emport de conteneurs ou la livraison dans le centre des villes situées sur un fleuve navigable ou un canal </a:t>
            </a:r>
          </a:p>
          <a:p>
            <a:pPr marL="180975" indent="-180975">
              <a:buFont typeface="Arial" panose="020B0604020202020204" pitchFamily="34" charset="0"/>
              <a:buChar char="•"/>
            </a:pPr>
            <a:r>
              <a:rPr lang="fr-FR" sz="1800" dirty="0">
                <a:sym typeface="Wingdings" panose="05000000000000000000" pitchFamily="2" charset="2"/>
              </a:rPr>
              <a:t>Remise à niveau du réseau moyen et petit gabarit</a:t>
            </a:r>
            <a:endParaRPr lang="fr-FR" sz="1100" dirty="0">
              <a:sym typeface="Wingdings" panose="05000000000000000000" pitchFamily="2" charset="2"/>
            </a:endParaRPr>
          </a:p>
        </p:txBody>
      </p:sp>
      <p:sp>
        <p:nvSpPr>
          <p:cNvPr id="7" name="ZoneTexte 6"/>
          <p:cNvSpPr txBox="1"/>
          <p:nvPr/>
        </p:nvSpPr>
        <p:spPr>
          <a:xfrm>
            <a:off x="172528" y="2556920"/>
            <a:ext cx="6023556" cy="1107996"/>
          </a:xfrm>
          <a:prstGeom prst="rect">
            <a:avLst/>
          </a:prstGeom>
          <a:solidFill>
            <a:schemeClr val="accent2"/>
          </a:solidFill>
        </p:spPr>
        <p:txBody>
          <a:bodyPr wrap="square" rtlCol="0">
            <a:spAutoFit/>
          </a:bodyPr>
          <a:lstStyle>
            <a:defPPr>
              <a:defRPr lang="en-US"/>
            </a:defPPr>
            <a:lvl1pPr>
              <a:defRPr sz="2400">
                <a:solidFill>
                  <a:schemeClr val="bg1"/>
                </a:solidFill>
              </a:defRPr>
            </a:lvl1pPr>
          </a:lstStyle>
          <a:p>
            <a:r>
              <a:rPr lang="fr-FR" b="1" dirty="0">
                <a:sym typeface="Wingdings" panose="05000000000000000000" pitchFamily="2" charset="2"/>
              </a:rPr>
              <a:t>Réorganisation des chaînes logistiques le long des axes décarbonés structurants de demain </a:t>
            </a:r>
            <a:r>
              <a:rPr lang="fr-FR" sz="1800" dirty="0">
                <a:sym typeface="Wingdings" panose="05000000000000000000" pitchFamily="2" charset="2"/>
              </a:rPr>
              <a:t>(voies ferrées, fluviales, autoroutes électriques)</a:t>
            </a:r>
            <a:endParaRPr lang="fr-FR" sz="1400" dirty="0">
              <a:sym typeface="Wingdings" panose="05000000000000000000" pitchFamily="2" charset="2"/>
            </a:endParaRPr>
          </a:p>
        </p:txBody>
      </p:sp>
      <p:sp>
        <p:nvSpPr>
          <p:cNvPr id="12" name="ZoneTexte 11"/>
          <p:cNvSpPr txBox="1"/>
          <p:nvPr/>
        </p:nvSpPr>
        <p:spPr>
          <a:xfrm>
            <a:off x="172528" y="5838494"/>
            <a:ext cx="6355021" cy="738664"/>
          </a:xfrm>
          <a:prstGeom prst="rect">
            <a:avLst/>
          </a:prstGeom>
          <a:solidFill>
            <a:srgbClr val="00B0F0"/>
          </a:solidFill>
        </p:spPr>
        <p:txBody>
          <a:bodyPr wrap="square" rtlCol="0">
            <a:spAutoFit/>
          </a:bodyPr>
          <a:lstStyle>
            <a:defPPr>
              <a:defRPr lang="en-US"/>
            </a:defPPr>
            <a:lvl1pPr>
              <a:defRPr sz="2400">
                <a:solidFill>
                  <a:schemeClr val="bg1"/>
                </a:solidFill>
              </a:defRPr>
            </a:lvl1pPr>
          </a:lstStyle>
          <a:p>
            <a:r>
              <a:rPr lang="fr-FR" b="1" dirty="0">
                <a:sym typeface="Wingdings" panose="05000000000000000000" pitchFamily="2" charset="2"/>
              </a:rPr>
              <a:t>Développement de tracteurs routiers électriques </a:t>
            </a:r>
            <a:r>
              <a:rPr lang="fr-FR" sz="1800" b="1" dirty="0">
                <a:sym typeface="Wingdings" panose="05000000000000000000" pitchFamily="2" charset="2"/>
              </a:rPr>
              <a:t>à batteries de tailles limitées (Shift Project)</a:t>
            </a:r>
          </a:p>
        </p:txBody>
      </p:sp>
    </p:spTree>
    <p:extLst>
      <p:ext uri="{BB962C8B-B14F-4D97-AF65-F5344CB8AC3E}">
        <p14:creationId xmlns:p14="http://schemas.microsoft.com/office/powerpoint/2010/main" val="382019846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p:cNvSpPr txBox="1"/>
          <p:nvPr/>
        </p:nvSpPr>
        <p:spPr>
          <a:xfrm>
            <a:off x="149426" y="3097275"/>
            <a:ext cx="3891352" cy="1569660"/>
          </a:xfrm>
          <a:prstGeom prst="rect">
            <a:avLst/>
          </a:prstGeom>
          <a:solidFill>
            <a:schemeClr val="accent5"/>
          </a:solidFill>
        </p:spPr>
        <p:txBody>
          <a:bodyPr wrap="square" rtlCol="0">
            <a:spAutoFit/>
          </a:bodyPr>
          <a:lstStyle>
            <a:defPPr>
              <a:defRPr lang="en-US"/>
            </a:defPPr>
            <a:lvl1pPr>
              <a:defRPr sz="2400">
                <a:solidFill>
                  <a:schemeClr val="bg1"/>
                </a:solidFill>
              </a:defRPr>
            </a:lvl1pPr>
          </a:lstStyle>
          <a:p>
            <a:r>
              <a:rPr lang="fr-FR" b="1" dirty="0">
                <a:sym typeface="Wingdings" panose="05000000000000000000" pitchFamily="2" charset="2"/>
              </a:rPr>
              <a:t>91 % de l’énergie décarbonée</a:t>
            </a:r>
          </a:p>
          <a:p>
            <a:pPr marL="285750" indent="-285750">
              <a:buFont typeface="Arial" panose="020B0604020202020204" pitchFamily="34" charset="0"/>
              <a:buChar char="•"/>
            </a:pPr>
            <a:r>
              <a:rPr lang="fr-FR" sz="1800" dirty="0">
                <a:sym typeface="Wingdings" panose="05000000000000000000" pitchFamily="2" charset="2"/>
              </a:rPr>
              <a:t>38 % de carburants liquides</a:t>
            </a:r>
          </a:p>
          <a:p>
            <a:pPr marL="285750" indent="-285750">
              <a:buFont typeface="Arial" panose="020B0604020202020204" pitchFamily="34" charset="0"/>
              <a:buChar char="•"/>
            </a:pPr>
            <a:r>
              <a:rPr lang="fr-FR" sz="1800" dirty="0">
                <a:sym typeface="Wingdings" panose="05000000000000000000" pitchFamily="2" charset="2"/>
              </a:rPr>
              <a:t>24 %  électricité</a:t>
            </a:r>
          </a:p>
          <a:p>
            <a:pPr marL="285750" indent="-285750">
              <a:buFont typeface="Arial" panose="020B0604020202020204" pitchFamily="34" charset="0"/>
              <a:buChar char="•"/>
            </a:pPr>
            <a:r>
              <a:rPr lang="fr-FR" sz="1800" dirty="0">
                <a:sym typeface="Wingdings" panose="05000000000000000000" pitchFamily="2" charset="2"/>
              </a:rPr>
              <a:t>15 % gaz</a:t>
            </a:r>
          </a:p>
          <a:p>
            <a:pPr marL="285750" indent="-285750">
              <a:buFont typeface="Arial" panose="020B0604020202020204" pitchFamily="34" charset="0"/>
              <a:buChar char="•"/>
            </a:pPr>
            <a:r>
              <a:rPr lang="fr-FR" sz="1800" dirty="0">
                <a:sym typeface="Wingdings" panose="05000000000000000000" pitchFamily="2" charset="2"/>
              </a:rPr>
              <a:t>23 % H2</a:t>
            </a:r>
          </a:p>
        </p:txBody>
      </p:sp>
      <p:sp>
        <p:nvSpPr>
          <p:cNvPr id="7" name="ZoneTexte 6"/>
          <p:cNvSpPr txBox="1"/>
          <p:nvPr/>
        </p:nvSpPr>
        <p:spPr>
          <a:xfrm>
            <a:off x="149425" y="4694163"/>
            <a:ext cx="4469643" cy="461665"/>
          </a:xfrm>
          <a:prstGeom prst="rect">
            <a:avLst/>
          </a:prstGeom>
          <a:solidFill>
            <a:schemeClr val="accent5"/>
          </a:solidFill>
        </p:spPr>
        <p:txBody>
          <a:bodyPr wrap="square" rtlCol="0">
            <a:spAutoFit/>
          </a:bodyPr>
          <a:lstStyle>
            <a:defPPr>
              <a:defRPr lang="en-US"/>
            </a:defPPr>
            <a:lvl1pPr>
              <a:defRPr sz="2400">
                <a:solidFill>
                  <a:schemeClr val="bg1"/>
                </a:solidFill>
              </a:defRPr>
            </a:lvl1pPr>
          </a:lstStyle>
          <a:p>
            <a:r>
              <a:rPr lang="fr-FR" b="1" dirty="0">
                <a:sym typeface="Wingdings" panose="05000000000000000000" pitchFamily="2" charset="2"/>
              </a:rPr>
              <a:t>VUL électrification rapide du parc</a:t>
            </a:r>
          </a:p>
        </p:txBody>
      </p:sp>
      <p:sp>
        <p:nvSpPr>
          <p:cNvPr id="10" name="ZoneTexte 9"/>
          <p:cNvSpPr txBox="1"/>
          <p:nvPr/>
        </p:nvSpPr>
        <p:spPr>
          <a:xfrm>
            <a:off x="149425" y="5183056"/>
            <a:ext cx="6121022" cy="1200329"/>
          </a:xfrm>
          <a:prstGeom prst="rect">
            <a:avLst/>
          </a:prstGeom>
          <a:solidFill>
            <a:schemeClr val="accent5"/>
          </a:solidFill>
        </p:spPr>
        <p:txBody>
          <a:bodyPr wrap="square" rtlCol="0">
            <a:spAutoFit/>
          </a:bodyPr>
          <a:lstStyle>
            <a:defPPr>
              <a:defRPr lang="en-US"/>
            </a:defPPr>
            <a:lvl1pPr>
              <a:defRPr sz="2400">
                <a:solidFill>
                  <a:schemeClr val="bg1"/>
                </a:solidFill>
              </a:defRPr>
            </a:lvl1pPr>
          </a:lstStyle>
          <a:p>
            <a:r>
              <a:rPr lang="fr-FR" b="1" dirty="0">
                <a:sym typeface="Wingdings" panose="05000000000000000000" pitchFamily="2" charset="2"/>
              </a:rPr>
              <a:t>Développement d’un réseau de bornes de recharge lentes et rapides sur les autoroutes ainsi que sur l’espace public en ville</a:t>
            </a:r>
          </a:p>
        </p:txBody>
      </p:sp>
      <p:sp>
        <p:nvSpPr>
          <p:cNvPr id="11" name="ZoneTexte 10"/>
          <p:cNvSpPr txBox="1"/>
          <p:nvPr/>
        </p:nvSpPr>
        <p:spPr>
          <a:xfrm>
            <a:off x="4058196" y="3097275"/>
            <a:ext cx="5657000" cy="1200329"/>
          </a:xfrm>
          <a:prstGeom prst="rect">
            <a:avLst/>
          </a:prstGeom>
          <a:solidFill>
            <a:schemeClr val="accent5"/>
          </a:solidFill>
        </p:spPr>
        <p:txBody>
          <a:bodyPr wrap="square" rtlCol="0">
            <a:spAutoFit/>
          </a:bodyPr>
          <a:lstStyle>
            <a:defPPr>
              <a:defRPr lang="en-US"/>
            </a:defPPr>
            <a:lvl1pPr>
              <a:defRPr sz="2400">
                <a:solidFill>
                  <a:schemeClr val="bg1"/>
                </a:solidFill>
              </a:defRPr>
            </a:lvl1pPr>
          </a:lstStyle>
          <a:p>
            <a:r>
              <a:rPr lang="fr-FR" b="1" dirty="0">
                <a:sym typeface="Wingdings" panose="05000000000000000000" pitchFamily="2" charset="2"/>
              </a:rPr>
              <a:t>Train : électrification partielle de certaines lignes et recours à du matériel hybride (batterie embarquée ou hydrogène)</a:t>
            </a:r>
          </a:p>
        </p:txBody>
      </p:sp>
      <p:sp>
        <p:nvSpPr>
          <p:cNvPr id="12" name="ZoneTexte 11"/>
          <p:cNvSpPr txBox="1"/>
          <p:nvPr/>
        </p:nvSpPr>
        <p:spPr>
          <a:xfrm>
            <a:off x="4641666" y="4694163"/>
            <a:ext cx="3214049" cy="461665"/>
          </a:xfrm>
          <a:prstGeom prst="rect">
            <a:avLst/>
          </a:prstGeom>
          <a:solidFill>
            <a:schemeClr val="accent5"/>
          </a:solidFill>
        </p:spPr>
        <p:txBody>
          <a:bodyPr wrap="square" rtlCol="0">
            <a:spAutoFit/>
          </a:bodyPr>
          <a:lstStyle>
            <a:defPPr>
              <a:defRPr lang="en-US"/>
            </a:defPPr>
            <a:lvl1pPr>
              <a:defRPr sz="2400">
                <a:solidFill>
                  <a:schemeClr val="bg1"/>
                </a:solidFill>
              </a:defRPr>
            </a:lvl1pPr>
          </a:lstStyle>
          <a:p>
            <a:r>
              <a:rPr lang="fr-FR" b="1" dirty="0">
                <a:sym typeface="Wingdings" panose="05000000000000000000" pitchFamily="2" charset="2"/>
              </a:rPr>
              <a:t>Fluvial : biocarburants</a:t>
            </a:r>
          </a:p>
        </p:txBody>
      </p:sp>
      <p:sp>
        <p:nvSpPr>
          <p:cNvPr id="15" name="ZoneTexte 14"/>
          <p:cNvSpPr txBox="1"/>
          <p:nvPr/>
        </p:nvSpPr>
        <p:spPr>
          <a:xfrm>
            <a:off x="149425" y="112135"/>
            <a:ext cx="5994950" cy="2954655"/>
          </a:xfrm>
          <a:prstGeom prst="rect">
            <a:avLst/>
          </a:prstGeom>
          <a:solidFill>
            <a:schemeClr val="accent4"/>
          </a:solidFill>
        </p:spPr>
        <p:txBody>
          <a:bodyPr wrap="square" rtlCol="0">
            <a:spAutoFit/>
          </a:bodyPr>
          <a:lstStyle>
            <a:defPPr>
              <a:defRPr lang="en-US"/>
            </a:defPPr>
            <a:lvl1pPr>
              <a:defRPr sz="2400">
                <a:solidFill>
                  <a:schemeClr val="bg1"/>
                </a:solidFill>
              </a:defRPr>
            </a:lvl1pPr>
          </a:lstStyle>
          <a:p>
            <a:r>
              <a:rPr lang="fr-FR" b="1" dirty="0">
                <a:sym typeface="Wingdings" panose="05000000000000000000" pitchFamily="2" charset="2"/>
              </a:rPr>
              <a:t>Taux de remplissage</a:t>
            </a:r>
          </a:p>
          <a:p>
            <a:pPr marL="180975" indent="-180975">
              <a:buFont typeface="Arial" panose="020B0604020202020204" pitchFamily="34" charset="0"/>
              <a:buChar char="•"/>
            </a:pPr>
            <a:r>
              <a:rPr lang="fr-FR" sz="1800" dirty="0">
                <a:sym typeface="Wingdings" panose="05000000000000000000" pitchFamily="2" charset="2"/>
              </a:rPr>
              <a:t>Les poids lourds passent de 9,7 à 10,2 tonnes / véhicule</a:t>
            </a:r>
            <a:endParaRPr lang="fr-FR" b="1" dirty="0">
              <a:sym typeface="Wingdings" panose="05000000000000000000" pitchFamily="2" charset="2"/>
            </a:endParaRPr>
          </a:p>
          <a:p>
            <a:pPr marL="180975" indent="-180975">
              <a:buFont typeface="Arial" panose="020B0604020202020204" pitchFamily="34" charset="0"/>
              <a:buChar char="•"/>
            </a:pPr>
            <a:r>
              <a:rPr lang="fr-FR" sz="1800" dirty="0">
                <a:sym typeface="Wingdings" panose="05000000000000000000" pitchFamily="2" charset="2"/>
              </a:rPr>
              <a:t>Utiliser des véhicules adaptés aux besoins</a:t>
            </a:r>
          </a:p>
          <a:p>
            <a:pPr marL="180975" indent="-180975">
              <a:buFont typeface="Arial" panose="020B0604020202020204" pitchFamily="34" charset="0"/>
              <a:buChar char="•"/>
            </a:pPr>
            <a:r>
              <a:rPr lang="fr-FR" sz="1800" dirty="0">
                <a:sym typeface="Wingdings" panose="05000000000000000000" pitchFamily="2" charset="2"/>
              </a:rPr>
              <a:t>Mutualisation entre acteurs de la logistique</a:t>
            </a:r>
          </a:p>
          <a:p>
            <a:pPr marL="180975" indent="-180975">
              <a:buFont typeface="Arial" panose="020B0604020202020204" pitchFamily="34" charset="0"/>
              <a:buChar char="•"/>
            </a:pPr>
            <a:r>
              <a:rPr lang="fr-FR" sz="1800" dirty="0">
                <a:sym typeface="Wingdings" panose="05000000000000000000" pitchFamily="2" charset="2"/>
              </a:rPr>
              <a:t>Création d’un réseau de centres logistiques urbains de mutualisation qui permettent d’optimiser les chargements par la mutualisation et d’optimiser les flottes de véhicules aux livraisons à réaliser, en particulier par la cyclo logistique.</a:t>
            </a:r>
          </a:p>
          <a:p>
            <a:pPr marL="180975" indent="-180975">
              <a:buFont typeface="Arial" panose="020B0604020202020204" pitchFamily="34" charset="0"/>
              <a:buChar char="•"/>
            </a:pPr>
            <a:r>
              <a:rPr lang="fr-FR" sz="1800" dirty="0">
                <a:sym typeface="Wingdings" panose="05000000000000000000" pitchFamily="2" charset="2"/>
              </a:rPr>
              <a:t>Réduction des cadences d’envoi et généralisation des pratiques de maximisation des chargements de camions.</a:t>
            </a:r>
          </a:p>
        </p:txBody>
      </p:sp>
    </p:spTree>
    <p:extLst>
      <p:ext uri="{BB962C8B-B14F-4D97-AF65-F5344CB8AC3E}">
        <p14:creationId xmlns:p14="http://schemas.microsoft.com/office/powerpoint/2010/main" val="220785089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906000" cy="6858000"/>
          </a:xfrm>
          <a:prstGeom prst="rect">
            <a:avLst/>
          </a:prstGeom>
          <a:solidFill>
            <a:srgbClr val="C00000"/>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fr-FR"/>
          </a:p>
        </p:txBody>
      </p:sp>
      <p:sp>
        <p:nvSpPr>
          <p:cNvPr id="3" name="Titre 2"/>
          <p:cNvSpPr txBox="1">
            <a:spLocks/>
          </p:cNvSpPr>
          <p:nvPr/>
        </p:nvSpPr>
        <p:spPr>
          <a:xfrm>
            <a:off x="490140" y="2266949"/>
            <a:ext cx="8925720" cy="2670811"/>
          </a:xfrm>
          <a:prstGeom prst="rect">
            <a:avLst/>
          </a:prstGeom>
        </p:spPr>
        <p:txBody>
          <a:bodyPr>
            <a:normAutofit fontScale="7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fr-FR" sz="6000" dirty="0">
                <a:latin typeface="+mn-lt"/>
              </a:rPr>
              <a:t>Cartes prospectives</a:t>
            </a:r>
          </a:p>
          <a:p>
            <a:pPr>
              <a:lnSpc>
                <a:spcPct val="120000"/>
              </a:lnSpc>
            </a:pPr>
            <a:r>
              <a:rPr lang="fr-FR" sz="5700" dirty="0">
                <a:latin typeface="+mn-lt"/>
              </a:rPr>
              <a:t>Bâtiments et Aménagement du territoire</a:t>
            </a:r>
          </a:p>
          <a:p>
            <a:endParaRPr lang="fr-FR" sz="2800" dirty="0">
              <a:latin typeface="+mn-lt"/>
            </a:endParaRPr>
          </a:p>
          <a:p>
            <a:pPr>
              <a:lnSpc>
                <a:spcPct val="120000"/>
              </a:lnSpc>
            </a:pPr>
            <a:r>
              <a:rPr lang="fr-FR" sz="3400" b="1" dirty="0">
                <a:latin typeface="+mn-lt"/>
              </a:rPr>
              <a:t>Scénarios prospectifs :</a:t>
            </a:r>
          </a:p>
          <a:p>
            <a:pPr marL="457200" indent="-457200">
              <a:lnSpc>
                <a:spcPct val="120000"/>
              </a:lnSpc>
              <a:buFont typeface="Arial" panose="020B0604020202020204" pitchFamily="34" charset="0"/>
              <a:buChar char="•"/>
            </a:pPr>
            <a:r>
              <a:rPr lang="fr-FR" sz="2800" dirty="0">
                <a:latin typeface="+mn-lt"/>
              </a:rPr>
              <a:t>S2 Coopérations Territoriales - Transition 2050 ADEME </a:t>
            </a:r>
          </a:p>
          <a:p>
            <a:pPr marL="457200" indent="-457200">
              <a:lnSpc>
                <a:spcPct val="120000"/>
              </a:lnSpc>
              <a:buFont typeface="Arial" panose="020B0604020202020204" pitchFamily="34" charset="0"/>
              <a:buChar char="•"/>
            </a:pPr>
            <a:r>
              <a:rPr lang="fr-FR" sz="2800" dirty="0">
                <a:latin typeface="+mn-lt"/>
              </a:rPr>
              <a:t>PTEF Shift Project (cartes bleu foncé) </a:t>
            </a:r>
            <a:endParaRPr lang="fr-FR" sz="2000" dirty="0">
              <a:latin typeface="+mn-lt"/>
            </a:endParaRPr>
          </a:p>
        </p:txBody>
      </p:sp>
    </p:spTree>
    <p:extLst>
      <p:ext uri="{BB962C8B-B14F-4D97-AF65-F5344CB8AC3E}">
        <p14:creationId xmlns:p14="http://schemas.microsoft.com/office/powerpoint/2010/main" val="175385887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p:cNvSpPr txBox="1"/>
          <p:nvPr/>
        </p:nvSpPr>
        <p:spPr>
          <a:xfrm>
            <a:off x="255580" y="4773431"/>
            <a:ext cx="2651617" cy="1754326"/>
          </a:xfrm>
          <a:prstGeom prst="rect">
            <a:avLst/>
          </a:prstGeom>
          <a:solidFill>
            <a:schemeClr val="accent4"/>
          </a:solidFill>
        </p:spPr>
        <p:txBody>
          <a:bodyPr wrap="square" rtlCol="0">
            <a:spAutoFit/>
          </a:bodyPr>
          <a:lstStyle/>
          <a:p>
            <a:pPr algn="ctr"/>
            <a:r>
              <a:rPr lang="fr-FR" sz="3600" b="1" dirty="0">
                <a:ln w="0"/>
                <a:solidFill>
                  <a:schemeClr val="bg1"/>
                </a:solidFill>
              </a:rPr>
              <a:t>Intensité carbone de l’énergie</a:t>
            </a:r>
          </a:p>
        </p:txBody>
      </p:sp>
      <p:sp>
        <p:nvSpPr>
          <p:cNvPr id="7" name="ZoneTexte 6"/>
          <p:cNvSpPr txBox="1"/>
          <p:nvPr/>
        </p:nvSpPr>
        <p:spPr>
          <a:xfrm>
            <a:off x="255580" y="3536216"/>
            <a:ext cx="2651617" cy="1200329"/>
          </a:xfrm>
          <a:prstGeom prst="rect">
            <a:avLst/>
          </a:prstGeom>
          <a:solidFill>
            <a:schemeClr val="accent6"/>
          </a:solidFill>
        </p:spPr>
        <p:txBody>
          <a:bodyPr wrap="square" rtlCol="0">
            <a:spAutoFit/>
          </a:bodyPr>
          <a:lstStyle/>
          <a:p>
            <a:pPr algn="ctr"/>
            <a:r>
              <a:rPr lang="fr-FR" sz="3600" b="1" dirty="0">
                <a:solidFill>
                  <a:schemeClr val="bg1"/>
                </a:solidFill>
              </a:rPr>
              <a:t>Efficacité énergétique</a:t>
            </a:r>
          </a:p>
        </p:txBody>
      </p:sp>
      <p:sp>
        <p:nvSpPr>
          <p:cNvPr id="8" name="ZoneTexte 7"/>
          <p:cNvSpPr txBox="1"/>
          <p:nvPr/>
        </p:nvSpPr>
        <p:spPr>
          <a:xfrm>
            <a:off x="255583" y="972690"/>
            <a:ext cx="2651617" cy="646331"/>
          </a:xfrm>
          <a:prstGeom prst="rect">
            <a:avLst/>
          </a:prstGeom>
          <a:solidFill>
            <a:srgbClr val="C00000"/>
          </a:solidFill>
        </p:spPr>
        <p:txBody>
          <a:bodyPr wrap="square" rtlCol="0">
            <a:spAutoFit/>
          </a:bodyPr>
          <a:lstStyle/>
          <a:p>
            <a:pPr algn="ctr"/>
            <a:r>
              <a:rPr lang="fr-FR" sz="3600" b="1" dirty="0">
                <a:solidFill>
                  <a:schemeClr val="bg1"/>
                </a:solidFill>
              </a:rPr>
              <a:t>Sobriété</a:t>
            </a:r>
          </a:p>
        </p:txBody>
      </p:sp>
      <p:sp>
        <p:nvSpPr>
          <p:cNvPr id="9" name="ZoneTexte 8"/>
          <p:cNvSpPr txBox="1"/>
          <p:nvPr/>
        </p:nvSpPr>
        <p:spPr>
          <a:xfrm>
            <a:off x="255582" y="1643540"/>
            <a:ext cx="2651617" cy="1200329"/>
          </a:xfrm>
          <a:prstGeom prst="rect">
            <a:avLst/>
          </a:prstGeom>
          <a:solidFill>
            <a:schemeClr val="accent2"/>
          </a:solidFill>
        </p:spPr>
        <p:txBody>
          <a:bodyPr wrap="square" rtlCol="0">
            <a:spAutoFit/>
          </a:bodyPr>
          <a:lstStyle/>
          <a:p>
            <a:pPr algn="ctr"/>
            <a:r>
              <a:rPr lang="fr-FR" sz="3600" b="1" dirty="0">
                <a:solidFill>
                  <a:schemeClr val="bg1"/>
                </a:solidFill>
              </a:rPr>
              <a:t>Taux d’occupation</a:t>
            </a:r>
          </a:p>
        </p:txBody>
      </p:sp>
      <p:sp>
        <p:nvSpPr>
          <p:cNvPr id="10" name="ZoneTexte 9"/>
          <p:cNvSpPr txBox="1"/>
          <p:nvPr/>
        </p:nvSpPr>
        <p:spPr>
          <a:xfrm>
            <a:off x="255581" y="2866877"/>
            <a:ext cx="2651617" cy="646331"/>
          </a:xfrm>
          <a:prstGeom prst="rect">
            <a:avLst/>
          </a:prstGeom>
          <a:solidFill>
            <a:srgbClr val="993300"/>
          </a:solidFill>
        </p:spPr>
        <p:txBody>
          <a:bodyPr wrap="square" rtlCol="0">
            <a:spAutoFit/>
          </a:bodyPr>
          <a:lstStyle/>
          <a:p>
            <a:pPr algn="ctr"/>
            <a:r>
              <a:rPr lang="fr-FR" sz="3600" b="1" dirty="0">
                <a:solidFill>
                  <a:schemeClr val="bg1"/>
                </a:solidFill>
              </a:rPr>
              <a:t>Matériaux</a:t>
            </a:r>
          </a:p>
        </p:txBody>
      </p:sp>
      <p:sp>
        <p:nvSpPr>
          <p:cNvPr id="11" name="ZoneTexte 10"/>
          <p:cNvSpPr txBox="1"/>
          <p:nvPr/>
        </p:nvSpPr>
        <p:spPr>
          <a:xfrm>
            <a:off x="113211" y="75035"/>
            <a:ext cx="8436477" cy="37959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2438338" rtl="0" fontAlgn="auto" latinLnBrk="0" hangingPunct="0">
              <a:lnSpc>
                <a:spcPct val="100000"/>
              </a:lnSpc>
              <a:spcBef>
                <a:spcPts val="0"/>
              </a:spcBef>
              <a:spcAft>
                <a:spcPts val="0"/>
              </a:spcAft>
              <a:buClrTx/>
              <a:buSzTx/>
              <a:buFontTx/>
              <a:buNone/>
              <a:tabLst/>
            </a:pPr>
            <a:r>
              <a:rPr lang="fr-FR" dirty="0">
                <a:solidFill>
                  <a:schemeClr val="tx1">
                    <a:lumMod val="50000"/>
                  </a:schemeClr>
                </a:solidFill>
                <a:latin typeface="Calibri" panose="020F0502020204030204" pitchFamily="34" charset="0"/>
                <a:cs typeface="Calibri" panose="020F0502020204030204" pitchFamily="34" charset="0"/>
              </a:rPr>
              <a:t>Couleurs des cartes prospectives du S2 ADEME Coopérations territoriales Transition 2050</a:t>
            </a:r>
          </a:p>
        </p:txBody>
      </p:sp>
      <p:grpSp>
        <p:nvGrpSpPr>
          <p:cNvPr id="5" name="Groupe 4"/>
          <p:cNvGrpSpPr/>
          <p:nvPr/>
        </p:nvGrpSpPr>
        <p:grpSpPr>
          <a:xfrm>
            <a:off x="3184964" y="1058878"/>
            <a:ext cx="2038350" cy="2819400"/>
            <a:chOff x="3184964" y="1037614"/>
            <a:chExt cx="2038350" cy="2819400"/>
          </a:xfrm>
        </p:grpSpPr>
        <p:pic>
          <p:nvPicPr>
            <p:cNvPr id="12" name="Image 11"/>
            <p:cNvPicPr>
              <a:picLocks noChangeAspect="1"/>
            </p:cNvPicPr>
            <p:nvPr/>
          </p:nvPicPr>
          <p:blipFill>
            <a:blip r:embed="rId2"/>
            <a:stretch>
              <a:fillRect/>
            </a:stretch>
          </p:blipFill>
          <p:spPr>
            <a:xfrm>
              <a:off x="3184964" y="1037614"/>
              <a:ext cx="2038350" cy="2819400"/>
            </a:xfrm>
            <a:prstGeom prst="rect">
              <a:avLst/>
            </a:prstGeom>
            <a:ln w="76200">
              <a:solidFill>
                <a:srgbClr val="A23596"/>
              </a:solidFill>
            </a:ln>
          </p:spPr>
        </p:pic>
        <p:sp>
          <p:nvSpPr>
            <p:cNvPr id="13" name="ZoneTexte 12"/>
            <p:cNvSpPr txBox="1"/>
            <p:nvPr/>
          </p:nvSpPr>
          <p:spPr>
            <a:xfrm>
              <a:off x="3741903" y="1096121"/>
              <a:ext cx="924471" cy="369332"/>
            </a:xfrm>
            <a:prstGeom prst="rect">
              <a:avLst/>
            </a:prstGeom>
            <a:noFill/>
            <a:ln>
              <a:noFill/>
            </a:ln>
          </p:spPr>
          <p:txBody>
            <a:bodyPr wrap="square" rtlCol="0">
              <a:spAutoFit/>
            </a:bodyPr>
            <a:lstStyle/>
            <a:p>
              <a:pPr algn="ctr"/>
              <a:r>
                <a:rPr lang="fr-FR" b="1" dirty="0"/>
                <a:t>ADEME</a:t>
              </a:r>
            </a:p>
          </p:txBody>
        </p:sp>
      </p:grpSp>
      <p:sp>
        <p:nvSpPr>
          <p:cNvPr id="14" name="ZoneTexte 13"/>
          <p:cNvSpPr txBox="1"/>
          <p:nvPr/>
        </p:nvSpPr>
        <p:spPr>
          <a:xfrm>
            <a:off x="5332389" y="591272"/>
            <a:ext cx="4442496" cy="1569660"/>
          </a:xfrm>
          <a:prstGeom prst="rect">
            <a:avLst/>
          </a:prstGeom>
          <a:solidFill>
            <a:schemeClr val="accent2"/>
          </a:solidFill>
        </p:spPr>
        <p:txBody>
          <a:bodyPr wrap="square" rtlCol="0">
            <a:spAutoFit/>
          </a:bodyPr>
          <a:lstStyle>
            <a:defPPr>
              <a:defRPr lang="en-US"/>
            </a:defPPr>
            <a:lvl1pPr>
              <a:defRPr sz="2400">
                <a:solidFill>
                  <a:schemeClr val="bg1"/>
                </a:solidFill>
              </a:defRPr>
            </a:lvl1pPr>
          </a:lstStyle>
          <a:p>
            <a:r>
              <a:rPr lang="fr-FR" b="1" dirty="0">
                <a:sym typeface="Wingdings" panose="05000000000000000000" pitchFamily="2" charset="2"/>
              </a:rPr>
              <a:t>Habitats pour seniors </a:t>
            </a:r>
          </a:p>
          <a:p>
            <a:pPr marL="285750" indent="-285750">
              <a:buFont typeface="Wingdings" panose="05000000000000000000" pitchFamily="2" charset="2"/>
              <a:buChar char="ì"/>
            </a:pPr>
            <a:r>
              <a:rPr lang="fr-FR" sz="1800" dirty="0">
                <a:sym typeface="Wingdings" panose="05000000000000000000" pitchFamily="2" charset="2"/>
              </a:rPr>
              <a:t>Colocation </a:t>
            </a:r>
          </a:p>
          <a:p>
            <a:pPr marL="285750" indent="-285750">
              <a:buFont typeface="Wingdings" panose="05000000000000000000" pitchFamily="2" charset="2"/>
              <a:buChar char="ì"/>
            </a:pPr>
            <a:r>
              <a:rPr lang="fr-FR" sz="1800" dirty="0">
                <a:sym typeface="Wingdings" panose="05000000000000000000" pitchFamily="2" charset="2"/>
              </a:rPr>
              <a:t>L’habitat communautaire représente une part importante des constructions neuves</a:t>
            </a:r>
          </a:p>
          <a:p>
            <a:r>
              <a:rPr lang="fr-FR" sz="1800" b="1" dirty="0">
                <a:sym typeface="Wingdings" panose="05000000000000000000" pitchFamily="2" charset="2"/>
              </a:rPr>
              <a:t> </a:t>
            </a:r>
            <a:r>
              <a:rPr lang="fr-FR" sz="1800" dirty="0">
                <a:sym typeface="Wingdings" panose="05000000000000000000" pitchFamily="2" charset="2"/>
              </a:rPr>
              <a:t>Mutualisation de services</a:t>
            </a:r>
            <a:endParaRPr lang="fr-FR" sz="1400" dirty="0"/>
          </a:p>
        </p:txBody>
      </p:sp>
      <p:sp>
        <p:nvSpPr>
          <p:cNvPr id="15" name="ZoneTexte 14"/>
          <p:cNvSpPr txBox="1"/>
          <p:nvPr/>
        </p:nvSpPr>
        <p:spPr>
          <a:xfrm>
            <a:off x="5332388" y="2180103"/>
            <a:ext cx="3480685" cy="1015663"/>
          </a:xfrm>
          <a:prstGeom prst="rect">
            <a:avLst/>
          </a:prstGeom>
          <a:solidFill>
            <a:schemeClr val="accent2"/>
          </a:solidFill>
        </p:spPr>
        <p:txBody>
          <a:bodyPr wrap="square" rtlCol="0">
            <a:spAutoFit/>
          </a:bodyPr>
          <a:lstStyle>
            <a:defPPr>
              <a:defRPr lang="en-US"/>
            </a:defPPr>
            <a:lvl1pPr>
              <a:defRPr sz="2400">
                <a:solidFill>
                  <a:schemeClr val="bg1"/>
                </a:solidFill>
              </a:defRPr>
            </a:lvl1pPr>
          </a:lstStyle>
          <a:p>
            <a:pPr marL="342900" indent="-342900">
              <a:buFont typeface="Wingdings" panose="05000000000000000000" pitchFamily="2" charset="2"/>
              <a:buChar char="ì"/>
            </a:pPr>
            <a:r>
              <a:rPr lang="fr-FR" b="1" dirty="0"/>
              <a:t>Mutualisation</a:t>
            </a:r>
          </a:p>
          <a:p>
            <a:r>
              <a:rPr lang="fr-FR" sz="1800" dirty="0"/>
              <a:t>Ex : buanderie, outils de bricolage, électroménager…</a:t>
            </a:r>
          </a:p>
        </p:txBody>
      </p:sp>
      <p:sp>
        <p:nvSpPr>
          <p:cNvPr id="16" name="ZoneTexte 15"/>
          <p:cNvSpPr txBox="1"/>
          <p:nvPr/>
        </p:nvSpPr>
        <p:spPr>
          <a:xfrm>
            <a:off x="3127772" y="3980463"/>
            <a:ext cx="5538158" cy="738664"/>
          </a:xfrm>
          <a:prstGeom prst="rect">
            <a:avLst/>
          </a:prstGeom>
          <a:solidFill>
            <a:schemeClr val="accent2"/>
          </a:solidFill>
        </p:spPr>
        <p:txBody>
          <a:bodyPr wrap="square" rtlCol="0">
            <a:spAutoFit/>
          </a:bodyPr>
          <a:lstStyle>
            <a:defPPr>
              <a:defRPr lang="en-US"/>
            </a:defPPr>
            <a:lvl1pPr>
              <a:defRPr sz="2400">
                <a:solidFill>
                  <a:schemeClr val="bg1"/>
                </a:solidFill>
              </a:defRPr>
            </a:lvl1pPr>
          </a:lstStyle>
          <a:p>
            <a:r>
              <a:rPr lang="fr-FR" b="1" dirty="0">
                <a:sym typeface="Wingdings" panose="05000000000000000000" pitchFamily="2" charset="2"/>
              </a:rPr>
              <a:t> Multi-usage temporel des équipements</a:t>
            </a:r>
          </a:p>
          <a:p>
            <a:r>
              <a:rPr lang="fr-FR" sz="1800" dirty="0">
                <a:sym typeface="Wingdings" panose="05000000000000000000" pitchFamily="2" charset="2"/>
              </a:rPr>
              <a:t>Ex. école utilisée le soir pour les loisirs</a:t>
            </a:r>
            <a:endParaRPr lang="fr-FR" sz="1800" dirty="0"/>
          </a:p>
        </p:txBody>
      </p:sp>
      <p:sp>
        <p:nvSpPr>
          <p:cNvPr id="17" name="ZoneTexte 16"/>
          <p:cNvSpPr txBox="1"/>
          <p:nvPr/>
        </p:nvSpPr>
        <p:spPr>
          <a:xfrm>
            <a:off x="3127772" y="4736545"/>
            <a:ext cx="4847221" cy="1661993"/>
          </a:xfrm>
          <a:prstGeom prst="rect">
            <a:avLst/>
          </a:prstGeom>
          <a:solidFill>
            <a:schemeClr val="accent6"/>
          </a:solidFill>
        </p:spPr>
        <p:txBody>
          <a:bodyPr wrap="square" rtlCol="0">
            <a:spAutoFit/>
          </a:bodyPr>
          <a:lstStyle>
            <a:defPPr>
              <a:defRPr lang="en-US"/>
            </a:defPPr>
            <a:lvl1pPr>
              <a:defRPr sz="2400">
                <a:solidFill>
                  <a:schemeClr val="bg1"/>
                </a:solidFill>
              </a:defRPr>
            </a:lvl1pPr>
          </a:lstStyle>
          <a:p>
            <a:r>
              <a:rPr lang="fr-FR" b="1" dirty="0">
                <a:sym typeface="Wingdings" panose="05000000000000000000" pitchFamily="2" charset="2"/>
              </a:rPr>
              <a:t>  </a:t>
            </a:r>
            <a:r>
              <a:rPr lang="fr-FR" b="1" dirty="0"/>
              <a:t>Rénovation énergétique performante par étapes de l’existant</a:t>
            </a:r>
            <a:endParaRPr lang="fr-FR" dirty="0"/>
          </a:p>
          <a:p>
            <a:pPr marL="285750" indent="-285750">
              <a:buFont typeface="Arial" panose="020B0604020202020204" pitchFamily="34" charset="0"/>
              <a:buChar char="•"/>
            </a:pPr>
            <a:r>
              <a:rPr lang="fr-FR" sz="1800" dirty="0"/>
              <a:t>Tertiaire : -60 % d’énergie finale en 2050</a:t>
            </a:r>
          </a:p>
          <a:p>
            <a:pPr marL="285750" indent="-285750">
              <a:buFont typeface="Arial" panose="020B0604020202020204" pitchFamily="34" charset="0"/>
              <a:buChar char="•"/>
            </a:pPr>
            <a:r>
              <a:rPr lang="fr-FR" sz="1800" dirty="0"/>
              <a:t>Résidentiel : 81 % logements existants BBC Rénovation ou plus</a:t>
            </a:r>
          </a:p>
        </p:txBody>
      </p:sp>
      <p:sp>
        <p:nvSpPr>
          <p:cNvPr id="18" name="ZoneTexte 17"/>
          <p:cNvSpPr txBox="1"/>
          <p:nvPr/>
        </p:nvSpPr>
        <p:spPr>
          <a:xfrm>
            <a:off x="5332746" y="3217995"/>
            <a:ext cx="4222532" cy="738664"/>
          </a:xfrm>
          <a:prstGeom prst="rect">
            <a:avLst/>
          </a:prstGeom>
          <a:solidFill>
            <a:schemeClr val="accent6"/>
          </a:solidFill>
        </p:spPr>
        <p:txBody>
          <a:bodyPr wrap="square" rtlCol="0">
            <a:spAutoFit/>
          </a:bodyPr>
          <a:lstStyle>
            <a:defPPr>
              <a:defRPr lang="en-US"/>
            </a:defPPr>
            <a:lvl1pPr>
              <a:defRPr sz="2400">
                <a:solidFill>
                  <a:schemeClr val="bg1"/>
                </a:solidFill>
              </a:defRPr>
            </a:lvl1pPr>
          </a:lstStyle>
          <a:p>
            <a:r>
              <a:rPr lang="fr-FR" b="1" dirty="0">
                <a:sym typeface="Wingdings" panose="05000000000000000000" pitchFamily="2" charset="2"/>
              </a:rPr>
              <a:t>Neuf : </a:t>
            </a:r>
            <a:r>
              <a:rPr lang="fr-FR" sz="1800" dirty="0">
                <a:sym typeface="Wingdings" panose="05000000000000000000" pitchFamily="2" charset="2"/>
              </a:rPr>
              <a:t>BEPAS ou BEPAS+ à partir de 2030, bioclimatique, confort d’été</a:t>
            </a:r>
            <a:endParaRPr lang="fr-FR" sz="1800" dirty="0"/>
          </a:p>
        </p:txBody>
      </p:sp>
      <p:sp>
        <p:nvSpPr>
          <p:cNvPr id="3" name="Rectangle 2"/>
          <p:cNvSpPr/>
          <p:nvPr/>
        </p:nvSpPr>
        <p:spPr>
          <a:xfrm>
            <a:off x="113211" y="475890"/>
            <a:ext cx="2917372" cy="6233557"/>
          </a:xfrm>
          <a:prstGeom prst="rect">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ZoneTexte 3"/>
          <p:cNvSpPr txBox="1"/>
          <p:nvPr/>
        </p:nvSpPr>
        <p:spPr>
          <a:xfrm>
            <a:off x="418664" y="454675"/>
            <a:ext cx="2306465" cy="584775"/>
          </a:xfrm>
          <a:prstGeom prst="rect">
            <a:avLst/>
          </a:prstGeom>
          <a:noFill/>
        </p:spPr>
        <p:txBody>
          <a:bodyPr wrap="none" rtlCol="0">
            <a:spAutoFit/>
          </a:bodyPr>
          <a:lstStyle/>
          <a:p>
            <a:r>
              <a:rPr lang="fr-FR" sz="3200" b="1" dirty="0"/>
              <a:t>Les 5 Leviers</a:t>
            </a:r>
          </a:p>
        </p:txBody>
      </p:sp>
    </p:spTree>
    <p:extLst>
      <p:ext uri="{BB962C8B-B14F-4D97-AF65-F5344CB8AC3E}">
        <p14:creationId xmlns:p14="http://schemas.microsoft.com/office/powerpoint/2010/main" val="78444049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e 7"/>
          <p:cNvGrpSpPr/>
          <p:nvPr/>
        </p:nvGrpSpPr>
        <p:grpSpPr>
          <a:xfrm>
            <a:off x="98124" y="86144"/>
            <a:ext cx="5349942" cy="2124000"/>
            <a:chOff x="110579" y="53839"/>
            <a:chExt cx="5349942" cy="2124000"/>
          </a:xfrm>
        </p:grpSpPr>
        <p:sp>
          <p:nvSpPr>
            <p:cNvPr id="6" name="ZoneTexte 5"/>
            <p:cNvSpPr txBox="1"/>
            <p:nvPr/>
          </p:nvSpPr>
          <p:spPr>
            <a:xfrm>
              <a:off x="110579" y="53839"/>
              <a:ext cx="5349942" cy="2124000"/>
            </a:xfrm>
            <a:prstGeom prst="rect">
              <a:avLst/>
            </a:prstGeom>
            <a:solidFill>
              <a:srgbClr val="C00000"/>
            </a:solidFill>
            <a:ln>
              <a:noFill/>
            </a:ln>
          </p:spPr>
          <p:txBody>
            <a:bodyPr wrap="square" rtlCol="0">
              <a:spAutoFit/>
            </a:bodyPr>
            <a:lstStyle>
              <a:defPPr>
                <a:defRPr lang="en-US"/>
              </a:defPPr>
              <a:lvl1pPr>
                <a:defRPr sz="2400">
                  <a:solidFill>
                    <a:schemeClr val="bg1"/>
                  </a:solidFill>
                </a:defRPr>
              </a:lvl1pPr>
            </a:lstStyle>
            <a:p>
              <a:endParaRPr lang="fr-FR" sz="1800" dirty="0">
                <a:sym typeface="Wingdings" panose="05000000000000000000" pitchFamily="2" charset="2"/>
              </a:endParaRPr>
            </a:p>
          </p:txBody>
        </p:sp>
        <p:sp>
          <p:nvSpPr>
            <p:cNvPr id="7" name="ZoneTexte 6"/>
            <p:cNvSpPr txBox="1"/>
            <p:nvPr/>
          </p:nvSpPr>
          <p:spPr>
            <a:xfrm>
              <a:off x="110580" y="1273444"/>
              <a:ext cx="3017631" cy="288000"/>
            </a:xfrm>
            <a:prstGeom prst="rect">
              <a:avLst/>
            </a:prstGeom>
            <a:solidFill>
              <a:schemeClr val="accent2"/>
            </a:solidFill>
            <a:ln>
              <a:noFill/>
            </a:ln>
          </p:spPr>
          <p:txBody>
            <a:bodyPr wrap="square" rtlCol="0">
              <a:spAutoFit/>
            </a:bodyPr>
            <a:lstStyle>
              <a:defPPr>
                <a:defRPr lang="en-US"/>
              </a:defPPr>
              <a:lvl1pPr>
                <a:defRPr sz="2400">
                  <a:solidFill>
                    <a:schemeClr val="bg1"/>
                  </a:solidFill>
                </a:defRPr>
              </a:lvl1pPr>
            </a:lstStyle>
            <a:p>
              <a:endParaRPr lang="fr-FR" sz="1800" dirty="0">
                <a:sym typeface="Wingdings" panose="05000000000000000000" pitchFamily="2" charset="2"/>
              </a:endParaRPr>
            </a:p>
          </p:txBody>
        </p:sp>
        <p:sp>
          <p:nvSpPr>
            <p:cNvPr id="2" name="ZoneTexte 1"/>
            <p:cNvSpPr txBox="1"/>
            <p:nvPr/>
          </p:nvSpPr>
          <p:spPr>
            <a:xfrm>
              <a:off x="110579" y="53839"/>
              <a:ext cx="5240549" cy="2123658"/>
            </a:xfrm>
            <a:prstGeom prst="rect">
              <a:avLst/>
            </a:prstGeom>
            <a:noFill/>
          </p:spPr>
          <p:txBody>
            <a:bodyPr wrap="square" rtlCol="0">
              <a:spAutoFit/>
            </a:bodyPr>
            <a:lstStyle>
              <a:defPPr>
                <a:defRPr lang="en-US"/>
              </a:defPPr>
              <a:lvl1pPr>
                <a:defRPr sz="2400">
                  <a:solidFill>
                    <a:schemeClr val="bg1"/>
                  </a:solidFill>
                </a:defRPr>
              </a:lvl1pPr>
            </a:lstStyle>
            <a:p>
              <a:r>
                <a:rPr lang="fr-FR" dirty="0">
                  <a:sym typeface="Wingdings" panose="05000000000000000000" pitchFamily="2" charset="2"/>
                </a:rPr>
                <a:t>Équipements de loisirs</a:t>
              </a:r>
            </a:p>
            <a:p>
              <a:r>
                <a:rPr lang="fr-FR" sz="1800" dirty="0">
                  <a:sym typeface="Wingdings" panose="05000000000000000000" pitchFamily="2" charset="2"/>
                </a:rPr>
                <a:t></a:t>
              </a:r>
              <a:r>
                <a:rPr lang="fr-FR" sz="1800" b="1" dirty="0">
                  <a:sym typeface="Wingdings" panose="05000000000000000000" pitchFamily="2" charset="2"/>
                </a:rPr>
                <a:t> </a:t>
              </a:r>
              <a:r>
                <a:rPr lang="fr-FR" sz="1800" dirty="0">
                  <a:sym typeface="Wingdings" panose="05000000000000000000" pitchFamily="2" charset="2"/>
                </a:rPr>
                <a:t>Activités et équipements énergivores (ex. patinoire) </a:t>
              </a:r>
            </a:p>
            <a:p>
              <a:pPr marL="285750" indent="-285750">
                <a:buFont typeface="Wingdings" panose="05000000000000000000" pitchFamily="2" charset="2"/>
                <a:buChar char="ì"/>
              </a:pPr>
              <a:r>
                <a:rPr lang="fr-FR" sz="1800" dirty="0">
                  <a:sym typeface="Wingdings" panose="05000000000000000000" pitchFamily="2" charset="2"/>
                </a:rPr>
                <a:t>Loisirs de plein air</a:t>
              </a:r>
            </a:p>
            <a:p>
              <a:pPr marL="285750" indent="-285750">
                <a:buFont typeface="Wingdings" panose="05000000000000000000" pitchFamily="2" charset="2"/>
                <a:buChar char="ì"/>
              </a:pPr>
              <a:r>
                <a:rPr lang="fr-FR" sz="1800" dirty="0">
                  <a:sym typeface="Wingdings" panose="05000000000000000000" pitchFamily="2" charset="2"/>
                </a:rPr>
                <a:t>Équipements low tech, sobres, robustes</a:t>
              </a:r>
            </a:p>
            <a:p>
              <a:pPr marL="285750" indent="-285750">
                <a:buFont typeface="Wingdings" panose="05000000000000000000" pitchFamily="2" charset="2"/>
                <a:buChar char="ì"/>
              </a:pPr>
              <a:r>
                <a:rPr lang="fr-FR" sz="1800" dirty="0">
                  <a:sym typeface="Wingdings" panose="05000000000000000000" pitchFamily="2" charset="2"/>
                </a:rPr>
                <a:t>Bâtiments multifonctionnels, de plus petites jauges</a:t>
              </a:r>
            </a:p>
            <a:p>
              <a:r>
                <a:rPr lang="fr-FR" sz="1800" b="1" dirty="0">
                  <a:sym typeface="Wingdings" panose="05000000000000000000" pitchFamily="2" charset="2"/>
                </a:rPr>
                <a:t> </a:t>
              </a:r>
              <a:r>
                <a:rPr lang="fr-FR" sz="1800" dirty="0">
                  <a:sym typeface="Wingdings" panose="05000000000000000000" pitchFamily="2" charset="2"/>
                </a:rPr>
                <a:t>Réinvestissement de logements pour créer des </a:t>
              </a:r>
              <a:br>
                <a:rPr lang="fr-FR" sz="1800" dirty="0">
                  <a:sym typeface="Wingdings" panose="05000000000000000000" pitchFamily="2" charset="2"/>
                </a:rPr>
              </a:br>
              <a:r>
                <a:rPr lang="fr-FR" sz="1800" dirty="0">
                  <a:sym typeface="Wingdings" panose="05000000000000000000" pitchFamily="2" charset="2"/>
                </a:rPr>
                <a:t>     lieux culturels et sportifs à proximité</a:t>
              </a:r>
              <a:endParaRPr lang="fr-FR" dirty="0">
                <a:sym typeface="Wingdings" panose="05000000000000000000" pitchFamily="2" charset="2"/>
              </a:endParaRPr>
            </a:p>
          </p:txBody>
        </p:sp>
      </p:grpSp>
      <p:grpSp>
        <p:nvGrpSpPr>
          <p:cNvPr id="9" name="Groupe 8"/>
          <p:cNvGrpSpPr/>
          <p:nvPr/>
        </p:nvGrpSpPr>
        <p:grpSpPr>
          <a:xfrm>
            <a:off x="93900" y="2227220"/>
            <a:ext cx="4899806" cy="1881163"/>
            <a:chOff x="94889" y="1115547"/>
            <a:chExt cx="4899806" cy="1881163"/>
          </a:xfrm>
        </p:grpSpPr>
        <p:sp>
          <p:nvSpPr>
            <p:cNvPr id="10" name="ZoneTexte 9"/>
            <p:cNvSpPr txBox="1"/>
            <p:nvPr/>
          </p:nvSpPr>
          <p:spPr>
            <a:xfrm>
              <a:off x="94889" y="1115547"/>
              <a:ext cx="4899806" cy="1840149"/>
            </a:xfrm>
            <a:prstGeom prst="rect">
              <a:avLst/>
            </a:prstGeom>
            <a:solidFill>
              <a:srgbClr val="C00000"/>
            </a:solidFill>
            <a:ln>
              <a:noFill/>
            </a:ln>
          </p:spPr>
          <p:txBody>
            <a:bodyPr wrap="square" rtlCol="0">
              <a:spAutoFit/>
            </a:bodyPr>
            <a:lstStyle>
              <a:defPPr>
                <a:defRPr lang="en-US"/>
              </a:defPPr>
              <a:lvl1pPr>
                <a:defRPr sz="2400">
                  <a:solidFill>
                    <a:schemeClr val="bg1"/>
                  </a:solidFill>
                </a:defRPr>
              </a:lvl1pPr>
            </a:lstStyle>
            <a:p>
              <a:endParaRPr lang="fr-FR" sz="1800" dirty="0">
                <a:sym typeface="Wingdings" panose="05000000000000000000" pitchFamily="2" charset="2"/>
              </a:endParaRPr>
            </a:p>
          </p:txBody>
        </p:sp>
        <p:sp>
          <p:nvSpPr>
            <p:cNvPr id="11" name="ZoneTexte 10"/>
            <p:cNvSpPr txBox="1"/>
            <p:nvPr/>
          </p:nvSpPr>
          <p:spPr>
            <a:xfrm>
              <a:off x="94889" y="1548000"/>
              <a:ext cx="4899806" cy="288000"/>
            </a:xfrm>
            <a:prstGeom prst="rect">
              <a:avLst/>
            </a:prstGeom>
            <a:solidFill>
              <a:schemeClr val="accent6"/>
            </a:solidFill>
            <a:ln>
              <a:noFill/>
            </a:ln>
          </p:spPr>
          <p:txBody>
            <a:bodyPr wrap="square" rtlCol="0">
              <a:spAutoFit/>
            </a:bodyPr>
            <a:lstStyle>
              <a:defPPr>
                <a:defRPr lang="en-US"/>
              </a:defPPr>
              <a:lvl1pPr>
                <a:defRPr sz="2400">
                  <a:solidFill>
                    <a:schemeClr val="bg1"/>
                  </a:solidFill>
                </a:defRPr>
              </a:lvl1pPr>
            </a:lstStyle>
            <a:p>
              <a:endParaRPr lang="fr-FR" sz="1800" dirty="0">
                <a:sym typeface="Wingdings" panose="05000000000000000000" pitchFamily="2" charset="2"/>
              </a:endParaRPr>
            </a:p>
          </p:txBody>
        </p:sp>
        <p:sp>
          <p:nvSpPr>
            <p:cNvPr id="12" name="ZoneTexte 11"/>
            <p:cNvSpPr txBox="1"/>
            <p:nvPr/>
          </p:nvSpPr>
          <p:spPr>
            <a:xfrm>
              <a:off x="959559" y="2370402"/>
              <a:ext cx="1600761" cy="288000"/>
            </a:xfrm>
            <a:prstGeom prst="rect">
              <a:avLst/>
            </a:prstGeom>
            <a:solidFill>
              <a:schemeClr val="accent2"/>
            </a:solidFill>
            <a:ln>
              <a:noFill/>
            </a:ln>
          </p:spPr>
          <p:txBody>
            <a:bodyPr wrap="square" rtlCol="0">
              <a:spAutoFit/>
            </a:bodyPr>
            <a:lstStyle>
              <a:defPPr>
                <a:defRPr lang="en-US"/>
              </a:defPPr>
              <a:lvl1pPr>
                <a:defRPr sz="2400">
                  <a:solidFill>
                    <a:schemeClr val="bg1"/>
                  </a:solidFill>
                </a:defRPr>
              </a:lvl1pPr>
            </a:lstStyle>
            <a:p>
              <a:endParaRPr lang="fr-FR" sz="1800" dirty="0">
                <a:sym typeface="Wingdings" panose="05000000000000000000" pitchFamily="2" charset="2"/>
              </a:endParaRPr>
            </a:p>
          </p:txBody>
        </p:sp>
        <p:sp>
          <p:nvSpPr>
            <p:cNvPr id="13" name="ZoneTexte 12"/>
            <p:cNvSpPr txBox="1"/>
            <p:nvPr/>
          </p:nvSpPr>
          <p:spPr>
            <a:xfrm>
              <a:off x="94889" y="1150051"/>
              <a:ext cx="4794745" cy="1846659"/>
            </a:xfrm>
            <a:prstGeom prst="rect">
              <a:avLst/>
            </a:prstGeom>
            <a:noFill/>
          </p:spPr>
          <p:txBody>
            <a:bodyPr wrap="square" rtlCol="0">
              <a:spAutoFit/>
            </a:bodyPr>
            <a:lstStyle>
              <a:defPPr>
                <a:defRPr lang="en-US"/>
              </a:defPPr>
              <a:lvl1pPr>
                <a:defRPr sz="2400">
                  <a:solidFill>
                    <a:schemeClr val="bg1"/>
                  </a:solidFill>
                </a:defRPr>
              </a:lvl1pPr>
            </a:lstStyle>
            <a:p>
              <a:r>
                <a:rPr lang="fr-FR" b="1" dirty="0">
                  <a:sym typeface="Wingdings" panose="05000000000000000000" pitchFamily="2" charset="2"/>
                </a:rPr>
                <a:t>Électroménager  </a:t>
              </a:r>
            </a:p>
            <a:p>
              <a:r>
                <a:rPr lang="fr-FR" sz="1800" dirty="0">
                  <a:sym typeface="Wingdings" panose="05000000000000000000" pitchFamily="2" charset="2"/>
                </a:rPr>
                <a:t> Conso énergétique (équipement et usage)</a:t>
              </a:r>
            </a:p>
            <a:p>
              <a:r>
                <a:rPr lang="fr-FR" sz="1800" dirty="0">
                  <a:sym typeface="Wingdings" panose="05000000000000000000" pitchFamily="2" charset="2"/>
                </a:rPr>
                <a:t> Des ventes : choix prioritaire : seconde main, reconditionné ou si indisponible les + efficaces du marché, </a:t>
              </a:r>
              <a:r>
                <a:rPr lang="fr-FR" sz="1800" b="1" dirty="0">
                  <a:sym typeface="Wingdings" panose="05000000000000000000" pitchFamily="2" charset="2"/>
                </a:rPr>
                <a:t> </a:t>
              </a:r>
              <a:r>
                <a:rPr lang="fr-FR" sz="1800" dirty="0">
                  <a:sym typeface="Wingdings" panose="05000000000000000000" pitchFamily="2" charset="2"/>
                </a:rPr>
                <a:t>Mutualisation, </a:t>
              </a:r>
              <a:r>
                <a:rPr lang="fr-FR" sz="1800" b="1" dirty="0">
                  <a:sym typeface="Wingdings" panose="05000000000000000000" pitchFamily="2" charset="2"/>
                </a:rPr>
                <a:t> </a:t>
              </a:r>
              <a:r>
                <a:rPr lang="fr-FR" sz="1800" dirty="0">
                  <a:sym typeface="Wingdings" panose="05000000000000000000" pitchFamily="2" charset="2"/>
                </a:rPr>
                <a:t>Durée de vie, </a:t>
              </a:r>
              <a:br>
                <a:rPr lang="fr-FR" sz="1800" dirty="0">
                  <a:sym typeface="Wingdings" panose="05000000000000000000" pitchFamily="2" charset="2"/>
                </a:rPr>
              </a:br>
              <a:r>
                <a:rPr lang="fr-FR" sz="1800" b="1" dirty="0">
                  <a:sym typeface="Wingdings" panose="05000000000000000000" pitchFamily="2" charset="2"/>
                </a:rPr>
                <a:t> </a:t>
              </a:r>
              <a:r>
                <a:rPr lang="fr-FR" sz="1800" dirty="0">
                  <a:sym typeface="Wingdings" panose="05000000000000000000" pitchFamily="2" charset="2"/>
                </a:rPr>
                <a:t>Réparabilité</a:t>
              </a:r>
            </a:p>
          </p:txBody>
        </p:sp>
      </p:grpSp>
      <p:grpSp>
        <p:nvGrpSpPr>
          <p:cNvPr id="15" name="Groupe 14"/>
          <p:cNvGrpSpPr/>
          <p:nvPr/>
        </p:nvGrpSpPr>
        <p:grpSpPr>
          <a:xfrm>
            <a:off x="5462930" y="91437"/>
            <a:ext cx="4153731" cy="2520000"/>
            <a:chOff x="5495998" y="1219439"/>
            <a:chExt cx="4153731" cy="2520000"/>
          </a:xfrm>
        </p:grpSpPr>
        <p:sp>
          <p:nvSpPr>
            <p:cNvPr id="16" name="ZoneTexte 15"/>
            <p:cNvSpPr txBox="1"/>
            <p:nvPr/>
          </p:nvSpPr>
          <p:spPr>
            <a:xfrm>
              <a:off x="5498168" y="1219439"/>
              <a:ext cx="4151561" cy="2520000"/>
            </a:xfrm>
            <a:prstGeom prst="rect">
              <a:avLst/>
            </a:prstGeom>
            <a:solidFill>
              <a:srgbClr val="C00000"/>
            </a:solidFill>
            <a:ln>
              <a:noFill/>
            </a:ln>
          </p:spPr>
          <p:txBody>
            <a:bodyPr wrap="square" rtlCol="0">
              <a:spAutoFit/>
            </a:bodyPr>
            <a:lstStyle>
              <a:defPPr>
                <a:defRPr lang="en-US"/>
              </a:defPPr>
              <a:lvl1pPr>
                <a:defRPr sz="2400">
                  <a:solidFill>
                    <a:schemeClr val="bg1"/>
                  </a:solidFill>
                </a:defRPr>
              </a:lvl1pPr>
            </a:lstStyle>
            <a:p>
              <a:endParaRPr lang="fr-FR" sz="1800" dirty="0">
                <a:sym typeface="Wingdings" panose="05000000000000000000" pitchFamily="2" charset="2"/>
              </a:endParaRPr>
            </a:p>
          </p:txBody>
        </p:sp>
        <p:sp>
          <p:nvSpPr>
            <p:cNvPr id="17" name="ZoneTexte 16"/>
            <p:cNvSpPr txBox="1"/>
            <p:nvPr/>
          </p:nvSpPr>
          <p:spPr>
            <a:xfrm>
              <a:off x="5498168" y="3096000"/>
              <a:ext cx="4151561" cy="288000"/>
            </a:xfrm>
            <a:prstGeom prst="rect">
              <a:avLst/>
            </a:prstGeom>
            <a:solidFill>
              <a:schemeClr val="accent6"/>
            </a:solidFill>
            <a:ln>
              <a:noFill/>
            </a:ln>
          </p:spPr>
          <p:txBody>
            <a:bodyPr wrap="square" rtlCol="0">
              <a:spAutoFit/>
            </a:bodyPr>
            <a:lstStyle>
              <a:defPPr>
                <a:defRPr lang="en-US"/>
              </a:defPPr>
              <a:lvl1pPr>
                <a:defRPr sz="2400">
                  <a:solidFill>
                    <a:schemeClr val="bg1"/>
                  </a:solidFill>
                </a:defRPr>
              </a:lvl1pPr>
            </a:lstStyle>
            <a:p>
              <a:endParaRPr lang="fr-FR" sz="1800" dirty="0">
                <a:sym typeface="Wingdings" panose="05000000000000000000" pitchFamily="2" charset="2"/>
              </a:endParaRPr>
            </a:p>
          </p:txBody>
        </p:sp>
        <p:sp>
          <p:nvSpPr>
            <p:cNvPr id="18" name="ZoneTexte 17"/>
            <p:cNvSpPr txBox="1"/>
            <p:nvPr/>
          </p:nvSpPr>
          <p:spPr>
            <a:xfrm>
              <a:off x="5495998" y="1219440"/>
              <a:ext cx="4153731" cy="2492990"/>
            </a:xfrm>
            <a:prstGeom prst="rect">
              <a:avLst/>
            </a:prstGeom>
            <a:noFill/>
          </p:spPr>
          <p:txBody>
            <a:bodyPr wrap="square" rtlCol="0">
              <a:spAutoFit/>
            </a:bodyPr>
            <a:lstStyle>
              <a:defPPr>
                <a:defRPr lang="en-US"/>
              </a:defPPr>
              <a:lvl1pPr>
                <a:defRPr sz="2400">
                  <a:solidFill>
                    <a:schemeClr val="bg1"/>
                  </a:solidFill>
                </a:defRPr>
              </a:lvl1pPr>
            </a:lstStyle>
            <a:p>
              <a:r>
                <a:rPr lang="fr-FR" b="1" dirty="0">
                  <a:sym typeface="Wingdings" panose="05000000000000000000" pitchFamily="2" charset="2"/>
                </a:rPr>
                <a:t>Équipement audio, vidéo, télécom, multimédia</a:t>
              </a:r>
            </a:p>
            <a:p>
              <a:r>
                <a:rPr lang="fr-FR" sz="1800" dirty="0">
                  <a:sym typeface="Wingdings" panose="05000000000000000000" pitchFamily="2" charset="2"/>
                </a:rPr>
                <a:t>Maîtrise des usages numériques et développement de nouvelles générations de réseaux visant la stabilité des flux de données</a:t>
              </a:r>
              <a:br>
                <a:rPr lang="fr-FR" sz="1800" dirty="0">
                  <a:sym typeface="Wingdings" panose="05000000000000000000" pitchFamily="2" charset="2"/>
                </a:rPr>
              </a:br>
              <a:r>
                <a:rPr lang="fr-FR" sz="1800" b="1" dirty="0">
                  <a:sym typeface="Wingdings" panose="05000000000000000000" pitchFamily="2" charset="2"/>
                </a:rPr>
                <a:t> </a:t>
              </a:r>
              <a:r>
                <a:rPr lang="fr-FR" sz="1800" dirty="0">
                  <a:sym typeface="Wingdings" panose="05000000000000000000" pitchFamily="2" charset="2"/>
                </a:rPr>
                <a:t>Conso énergétique, </a:t>
              </a:r>
              <a:br>
                <a:rPr lang="fr-FR" sz="1800" dirty="0">
                  <a:sym typeface="Wingdings" panose="05000000000000000000" pitchFamily="2" charset="2"/>
                </a:rPr>
              </a:br>
              <a:r>
                <a:rPr lang="fr-FR" sz="1800" b="1" dirty="0">
                  <a:sym typeface="Wingdings" panose="05000000000000000000" pitchFamily="2" charset="2"/>
                </a:rPr>
                <a:t> </a:t>
              </a:r>
              <a:r>
                <a:rPr lang="fr-FR" sz="1800" dirty="0">
                  <a:sym typeface="Wingdings" panose="05000000000000000000" pitchFamily="2" charset="2"/>
                </a:rPr>
                <a:t>Réparabilité, </a:t>
              </a:r>
              <a:r>
                <a:rPr lang="fr-FR" sz="1800" b="1" dirty="0">
                  <a:sym typeface="Wingdings" panose="05000000000000000000" pitchFamily="2" charset="2"/>
                </a:rPr>
                <a:t> </a:t>
              </a:r>
              <a:r>
                <a:rPr lang="fr-FR" sz="1800" dirty="0">
                  <a:sym typeface="Wingdings" panose="05000000000000000000" pitchFamily="2" charset="2"/>
                </a:rPr>
                <a:t>Durée de vie</a:t>
              </a:r>
            </a:p>
          </p:txBody>
        </p:sp>
      </p:grpSp>
      <p:sp>
        <p:nvSpPr>
          <p:cNvPr id="19" name="ZoneTexte 18"/>
          <p:cNvSpPr txBox="1"/>
          <p:nvPr/>
        </p:nvSpPr>
        <p:spPr>
          <a:xfrm>
            <a:off x="95799" y="4086871"/>
            <a:ext cx="4881959" cy="1008000"/>
          </a:xfrm>
          <a:prstGeom prst="rect">
            <a:avLst/>
          </a:prstGeom>
          <a:solidFill>
            <a:srgbClr val="C00000"/>
          </a:solidFill>
          <a:ln>
            <a:noFill/>
          </a:ln>
        </p:spPr>
        <p:txBody>
          <a:bodyPr wrap="square" rtlCol="0">
            <a:spAutoFit/>
          </a:bodyPr>
          <a:lstStyle>
            <a:defPPr>
              <a:defRPr lang="en-US"/>
            </a:defPPr>
            <a:lvl1pPr>
              <a:defRPr sz="2400">
                <a:solidFill>
                  <a:schemeClr val="bg1"/>
                </a:solidFill>
              </a:defRPr>
            </a:lvl1pPr>
          </a:lstStyle>
          <a:p>
            <a:endParaRPr lang="fr-FR" sz="1800" dirty="0">
              <a:sym typeface="Wingdings" panose="05000000000000000000" pitchFamily="2" charset="2"/>
            </a:endParaRPr>
          </a:p>
        </p:txBody>
      </p:sp>
      <p:sp>
        <p:nvSpPr>
          <p:cNvPr id="20" name="ZoneTexte 19"/>
          <p:cNvSpPr txBox="1"/>
          <p:nvPr/>
        </p:nvSpPr>
        <p:spPr>
          <a:xfrm>
            <a:off x="93900" y="4758044"/>
            <a:ext cx="768980" cy="288000"/>
          </a:xfrm>
          <a:prstGeom prst="rect">
            <a:avLst/>
          </a:prstGeom>
          <a:solidFill>
            <a:schemeClr val="accent6"/>
          </a:solidFill>
          <a:ln>
            <a:noFill/>
          </a:ln>
        </p:spPr>
        <p:txBody>
          <a:bodyPr wrap="square" rtlCol="0">
            <a:spAutoFit/>
          </a:bodyPr>
          <a:lstStyle>
            <a:defPPr>
              <a:defRPr lang="en-US"/>
            </a:defPPr>
            <a:lvl1pPr>
              <a:defRPr sz="2400">
                <a:solidFill>
                  <a:schemeClr val="bg1"/>
                </a:solidFill>
              </a:defRPr>
            </a:lvl1pPr>
          </a:lstStyle>
          <a:p>
            <a:endParaRPr lang="fr-FR" sz="1800" dirty="0">
              <a:sym typeface="Wingdings" panose="05000000000000000000" pitchFamily="2" charset="2"/>
            </a:endParaRPr>
          </a:p>
        </p:txBody>
      </p:sp>
      <p:sp>
        <p:nvSpPr>
          <p:cNvPr id="21" name="ZoneTexte 20"/>
          <p:cNvSpPr txBox="1"/>
          <p:nvPr/>
        </p:nvSpPr>
        <p:spPr>
          <a:xfrm>
            <a:off x="111748" y="4075833"/>
            <a:ext cx="4881958" cy="1015663"/>
          </a:xfrm>
          <a:prstGeom prst="rect">
            <a:avLst/>
          </a:prstGeom>
          <a:noFill/>
        </p:spPr>
        <p:txBody>
          <a:bodyPr wrap="square" rtlCol="0">
            <a:spAutoFit/>
          </a:bodyPr>
          <a:lstStyle>
            <a:defPPr>
              <a:defRPr lang="en-US"/>
            </a:defPPr>
            <a:lvl1pPr>
              <a:defRPr sz="2400">
                <a:solidFill>
                  <a:schemeClr val="bg1"/>
                </a:solidFill>
              </a:defRPr>
            </a:lvl1pPr>
          </a:lstStyle>
          <a:p>
            <a:r>
              <a:rPr lang="fr-FR" b="1" dirty="0">
                <a:sym typeface="Wingdings" panose="05000000000000000000" pitchFamily="2" charset="2"/>
              </a:rPr>
              <a:t>Éclairage   </a:t>
            </a:r>
          </a:p>
          <a:p>
            <a:r>
              <a:rPr lang="fr-FR" sz="1800" dirty="0">
                <a:sym typeface="Wingdings" panose="05000000000000000000" pitchFamily="2" charset="2"/>
              </a:rPr>
              <a:t> Lampes décoratives,  </a:t>
            </a:r>
            <a:r>
              <a:rPr lang="fr-FR" sz="1800" cap="all" dirty="0">
                <a:sym typeface="Wingdings" panose="05000000000000000000" pitchFamily="2" charset="2"/>
              </a:rPr>
              <a:t>é</a:t>
            </a:r>
            <a:r>
              <a:rPr lang="fr-FR" sz="1800" dirty="0">
                <a:sym typeface="Wingdings" panose="05000000000000000000" pitchFamily="2" charset="2"/>
              </a:rPr>
              <a:t>clairage naturel, </a:t>
            </a:r>
            <a:br>
              <a:rPr lang="fr-FR" sz="1800" dirty="0">
                <a:sym typeface="Wingdings" panose="05000000000000000000" pitchFamily="2" charset="2"/>
              </a:rPr>
            </a:br>
            <a:r>
              <a:rPr lang="fr-FR" sz="1800" dirty="0">
                <a:sym typeface="Wingdings" panose="05000000000000000000" pitchFamily="2" charset="2"/>
              </a:rPr>
              <a:t> LED,  Durée de vie des lampes </a:t>
            </a:r>
          </a:p>
        </p:txBody>
      </p:sp>
      <p:sp>
        <p:nvSpPr>
          <p:cNvPr id="24" name="ZoneTexte 23"/>
          <p:cNvSpPr txBox="1"/>
          <p:nvPr/>
        </p:nvSpPr>
        <p:spPr>
          <a:xfrm>
            <a:off x="5462930" y="2613909"/>
            <a:ext cx="3937320" cy="1015663"/>
          </a:xfrm>
          <a:prstGeom prst="rect">
            <a:avLst/>
          </a:prstGeom>
          <a:solidFill>
            <a:srgbClr val="C00000"/>
          </a:solidFill>
        </p:spPr>
        <p:txBody>
          <a:bodyPr wrap="square" rtlCol="0">
            <a:spAutoFit/>
          </a:bodyPr>
          <a:lstStyle>
            <a:defPPr>
              <a:defRPr lang="en-US"/>
            </a:defPPr>
            <a:lvl1pPr>
              <a:defRPr sz="2400">
                <a:solidFill>
                  <a:schemeClr val="bg1"/>
                </a:solidFill>
              </a:defRPr>
            </a:lvl1pPr>
          </a:lstStyle>
          <a:p>
            <a:r>
              <a:rPr lang="fr-FR" b="1" dirty="0">
                <a:sym typeface="Wingdings" panose="05000000000000000000" pitchFamily="2" charset="2"/>
              </a:rPr>
              <a:t>Obsolescence des bâtiments </a:t>
            </a:r>
            <a:r>
              <a:rPr lang="fr-FR" sz="1800" dirty="0">
                <a:sym typeface="Wingdings" panose="05000000000000000000" pitchFamily="2" charset="2"/>
              </a:rPr>
              <a:t>gérée par la rénovation, l’adaptation et le changement d’usage</a:t>
            </a:r>
          </a:p>
        </p:txBody>
      </p:sp>
      <p:sp>
        <p:nvSpPr>
          <p:cNvPr id="30" name="ZoneTexte 29"/>
          <p:cNvSpPr txBox="1"/>
          <p:nvPr/>
        </p:nvSpPr>
        <p:spPr>
          <a:xfrm>
            <a:off x="93900" y="5110998"/>
            <a:ext cx="4881958" cy="1569660"/>
          </a:xfrm>
          <a:prstGeom prst="rect">
            <a:avLst/>
          </a:prstGeom>
          <a:solidFill>
            <a:srgbClr val="C00000"/>
          </a:solidFill>
        </p:spPr>
        <p:txBody>
          <a:bodyPr wrap="square" rtlCol="0">
            <a:spAutoFit/>
          </a:bodyPr>
          <a:lstStyle>
            <a:defPPr>
              <a:defRPr lang="en-US"/>
            </a:defPPr>
            <a:lvl1pPr>
              <a:defRPr sz="2400">
                <a:solidFill>
                  <a:schemeClr val="bg1"/>
                </a:solidFill>
              </a:defRPr>
            </a:lvl1pPr>
          </a:lstStyle>
          <a:p>
            <a:r>
              <a:rPr lang="fr-FR" b="1" dirty="0">
                <a:sym typeface="Wingdings" panose="05000000000000000000" pitchFamily="2" charset="2"/>
              </a:rPr>
              <a:t> </a:t>
            </a:r>
            <a:r>
              <a:rPr lang="fr-FR" b="1" dirty="0"/>
              <a:t>Constructions neuves -85 %</a:t>
            </a:r>
          </a:p>
          <a:p>
            <a:r>
              <a:rPr lang="fr-FR" sz="1800" dirty="0"/>
              <a:t>Du fait réinvestissement des logements vacants, des résidences secondaires, de l’augmentation de l’intensité d’usage du bâti et du changement d’usage des bâtiments tertiaires vers du logement</a:t>
            </a:r>
          </a:p>
        </p:txBody>
      </p:sp>
      <p:sp>
        <p:nvSpPr>
          <p:cNvPr id="31" name="ZoneTexte 30"/>
          <p:cNvSpPr txBox="1"/>
          <p:nvPr/>
        </p:nvSpPr>
        <p:spPr>
          <a:xfrm>
            <a:off x="5462931" y="3636610"/>
            <a:ext cx="4002398" cy="461665"/>
          </a:xfrm>
          <a:prstGeom prst="rect">
            <a:avLst/>
          </a:prstGeom>
          <a:solidFill>
            <a:srgbClr val="C00000"/>
          </a:solidFill>
        </p:spPr>
        <p:txBody>
          <a:bodyPr wrap="square" rtlCol="0">
            <a:spAutoFit/>
          </a:bodyPr>
          <a:lstStyle>
            <a:defPPr>
              <a:defRPr lang="en-US"/>
            </a:defPPr>
            <a:lvl1pPr>
              <a:defRPr sz="2400">
                <a:solidFill>
                  <a:schemeClr val="bg1"/>
                </a:solidFill>
              </a:defRPr>
            </a:lvl1pPr>
          </a:lstStyle>
          <a:p>
            <a:r>
              <a:rPr lang="fr-FR" dirty="0">
                <a:sym typeface="Wingdings" panose="05000000000000000000" pitchFamily="2" charset="2"/>
              </a:rPr>
              <a:t> </a:t>
            </a:r>
            <a:r>
              <a:rPr lang="fr-FR" b="1" dirty="0">
                <a:sym typeface="Wingdings" panose="05000000000000000000" pitchFamily="2" charset="2"/>
              </a:rPr>
              <a:t>Surface tertiaire </a:t>
            </a:r>
            <a:r>
              <a:rPr lang="fr-FR" sz="1800" dirty="0">
                <a:sym typeface="Wingdings" panose="05000000000000000000" pitchFamily="2" charset="2"/>
              </a:rPr>
              <a:t>12m²/habitant</a:t>
            </a:r>
          </a:p>
        </p:txBody>
      </p:sp>
      <p:sp>
        <p:nvSpPr>
          <p:cNvPr id="32" name="ZoneTexte 31"/>
          <p:cNvSpPr txBox="1"/>
          <p:nvPr/>
        </p:nvSpPr>
        <p:spPr>
          <a:xfrm>
            <a:off x="5462930" y="4108090"/>
            <a:ext cx="3377241" cy="461665"/>
          </a:xfrm>
          <a:prstGeom prst="rect">
            <a:avLst/>
          </a:prstGeom>
          <a:solidFill>
            <a:srgbClr val="C00000"/>
          </a:solidFill>
        </p:spPr>
        <p:txBody>
          <a:bodyPr wrap="square" rtlCol="0">
            <a:spAutoFit/>
          </a:bodyPr>
          <a:lstStyle>
            <a:defPPr>
              <a:defRPr lang="en-US"/>
            </a:defPPr>
            <a:lvl1pPr>
              <a:defRPr sz="2400">
                <a:solidFill>
                  <a:schemeClr val="bg1"/>
                </a:solidFill>
              </a:defRPr>
            </a:lvl1pPr>
          </a:lstStyle>
          <a:p>
            <a:r>
              <a:rPr lang="fr-FR" dirty="0">
                <a:sym typeface="Wingdings" panose="05000000000000000000" pitchFamily="2" charset="2"/>
              </a:rPr>
              <a:t> </a:t>
            </a:r>
            <a:r>
              <a:rPr lang="fr-FR" b="1" dirty="0">
                <a:sym typeface="Wingdings" panose="05000000000000000000" pitchFamily="2" charset="2"/>
              </a:rPr>
              <a:t>Surface des logements</a:t>
            </a:r>
          </a:p>
        </p:txBody>
      </p:sp>
      <p:grpSp>
        <p:nvGrpSpPr>
          <p:cNvPr id="33" name="Groupe 32"/>
          <p:cNvGrpSpPr/>
          <p:nvPr/>
        </p:nvGrpSpPr>
        <p:grpSpPr>
          <a:xfrm>
            <a:off x="4986570" y="5111438"/>
            <a:ext cx="4589255" cy="1455710"/>
            <a:chOff x="91476" y="161253"/>
            <a:chExt cx="4589255" cy="1455710"/>
          </a:xfrm>
        </p:grpSpPr>
        <p:sp>
          <p:nvSpPr>
            <p:cNvPr id="34" name="ZoneTexte 33"/>
            <p:cNvSpPr txBox="1"/>
            <p:nvPr/>
          </p:nvSpPr>
          <p:spPr>
            <a:xfrm>
              <a:off x="94394" y="161253"/>
              <a:ext cx="4586337" cy="1224000"/>
            </a:xfrm>
            <a:prstGeom prst="rect">
              <a:avLst/>
            </a:prstGeom>
            <a:solidFill>
              <a:srgbClr val="C00000"/>
            </a:solidFill>
            <a:ln>
              <a:noFill/>
            </a:ln>
          </p:spPr>
          <p:txBody>
            <a:bodyPr wrap="square" rtlCol="0">
              <a:spAutoFit/>
            </a:bodyPr>
            <a:lstStyle>
              <a:defPPr>
                <a:defRPr lang="en-US"/>
              </a:defPPr>
              <a:lvl1pPr>
                <a:defRPr sz="2400">
                  <a:solidFill>
                    <a:schemeClr val="bg1"/>
                  </a:solidFill>
                </a:defRPr>
              </a:lvl1pPr>
            </a:lstStyle>
            <a:p>
              <a:endParaRPr lang="fr-FR" sz="1800" dirty="0">
                <a:sym typeface="Wingdings" panose="05000000000000000000" pitchFamily="2" charset="2"/>
              </a:endParaRPr>
            </a:p>
          </p:txBody>
        </p:sp>
        <p:sp>
          <p:nvSpPr>
            <p:cNvPr id="35" name="ZoneTexte 34"/>
            <p:cNvSpPr txBox="1"/>
            <p:nvPr/>
          </p:nvSpPr>
          <p:spPr>
            <a:xfrm>
              <a:off x="91476" y="1328963"/>
              <a:ext cx="4586336" cy="288000"/>
            </a:xfrm>
            <a:prstGeom prst="rect">
              <a:avLst/>
            </a:prstGeom>
            <a:solidFill>
              <a:schemeClr val="accent2"/>
            </a:solidFill>
            <a:ln>
              <a:noFill/>
            </a:ln>
          </p:spPr>
          <p:txBody>
            <a:bodyPr wrap="square" rtlCol="0">
              <a:spAutoFit/>
            </a:bodyPr>
            <a:lstStyle>
              <a:defPPr>
                <a:defRPr lang="en-US"/>
              </a:defPPr>
              <a:lvl1pPr>
                <a:defRPr sz="2400">
                  <a:solidFill>
                    <a:schemeClr val="bg1"/>
                  </a:solidFill>
                </a:defRPr>
              </a:lvl1pPr>
            </a:lstStyle>
            <a:p>
              <a:endParaRPr lang="fr-FR" sz="1800" dirty="0">
                <a:sym typeface="Wingdings" panose="05000000000000000000" pitchFamily="2" charset="2"/>
              </a:endParaRPr>
            </a:p>
          </p:txBody>
        </p:sp>
      </p:grpSp>
      <p:sp>
        <p:nvSpPr>
          <p:cNvPr id="36" name="ZoneTexte 35"/>
          <p:cNvSpPr txBox="1"/>
          <p:nvPr/>
        </p:nvSpPr>
        <p:spPr>
          <a:xfrm>
            <a:off x="4970955" y="5046044"/>
            <a:ext cx="4601951" cy="1569660"/>
          </a:xfrm>
          <a:prstGeom prst="rect">
            <a:avLst/>
          </a:prstGeom>
          <a:noFill/>
        </p:spPr>
        <p:txBody>
          <a:bodyPr wrap="square" rtlCol="0">
            <a:spAutoFit/>
          </a:bodyPr>
          <a:lstStyle>
            <a:defPPr>
              <a:defRPr lang="en-US"/>
            </a:defPPr>
            <a:lvl1pPr>
              <a:defRPr sz="2400">
                <a:solidFill>
                  <a:schemeClr val="bg1"/>
                </a:solidFill>
              </a:defRPr>
            </a:lvl1pPr>
          </a:lstStyle>
          <a:p>
            <a:r>
              <a:rPr lang="fr-FR" b="1" dirty="0">
                <a:sym typeface="Wingdings" panose="05000000000000000000" pitchFamily="2" charset="2"/>
              </a:rPr>
              <a:t>Bureaux</a:t>
            </a:r>
          </a:p>
          <a:p>
            <a:r>
              <a:rPr lang="fr-FR" sz="1800" dirty="0">
                <a:sym typeface="Wingdings" panose="05000000000000000000" pitchFamily="2" charset="2"/>
              </a:rPr>
              <a:t> Nomadisme </a:t>
            </a:r>
            <a:endParaRPr lang="fr-FR" sz="1800" b="1" dirty="0">
              <a:sym typeface="Wingdings" panose="05000000000000000000" pitchFamily="2" charset="2"/>
            </a:endParaRPr>
          </a:p>
          <a:p>
            <a:pPr marL="285750" indent="-285750">
              <a:buFont typeface="Wingdings" panose="05000000000000000000" pitchFamily="2" charset="2"/>
              <a:buChar char="î"/>
            </a:pPr>
            <a:r>
              <a:rPr lang="fr-FR" sz="1800" dirty="0">
                <a:sym typeface="Wingdings" panose="05000000000000000000" pitchFamily="2" charset="2"/>
              </a:rPr>
              <a:t>Surfaces, mieux réparties sur le territoire, pour diminuer les distances domicile-travail</a:t>
            </a:r>
          </a:p>
          <a:p>
            <a:r>
              <a:rPr lang="fr-FR" sz="1800" dirty="0">
                <a:sym typeface="Wingdings" panose="05000000000000000000" pitchFamily="2" charset="2"/>
              </a:rPr>
              <a:t> Polyvalence et optimisation temporelle</a:t>
            </a:r>
          </a:p>
        </p:txBody>
      </p:sp>
    </p:spTree>
    <p:extLst>
      <p:ext uri="{BB962C8B-B14F-4D97-AF65-F5344CB8AC3E}">
        <p14:creationId xmlns:p14="http://schemas.microsoft.com/office/powerpoint/2010/main" val="38978589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906000" cy="6858000"/>
          </a:xfrm>
          <a:prstGeom prst="rect">
            <a:avLst/>
          </a:prstGeom>
          <a:solidFill>
            <a:srgbClr val="00B000"/>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fr-FR"/>
          </a:p>
        </p:txBody>
      </p:sp>
      <p:sp>
        <p:nvSpPr>
          <p:cNvPr id="3" name="Titre 2"/>
          <p:cNvSpPr txBox="1">
            <a:spLocks/>
          </p:cNvSpPr>
          <p:nvPr/>
        </p:nvSpPr>
        <p:spPr>
          <a:xfrm>
            <a:off x="490140" y="2266949"/>
            <a:ext cx="8925720" cy="267081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6000" dirty="0">
                <a:latin typeface="+mn-lt"/>
              </a:rPr>
              <a:t>Cartes chantiers Renaissance Écologique</a:t>
            </a:r>
            <a:endParaRPr lang="fr-FR" sz="2000" dirty="0">
              <a:latin typeface="+mn-lt"/>
            </a:endParaRPr>
          </a:p>
        </p:txBody>
      </p:sp>
    </p:spTree>
    <p:extLst>
      <p:ext uri="{BB962C8B-B14F-4D97-AF65-F5344CB8AC3E}">
        <p14:creationId xmlns:p14="http://schemas.microsoft.com/office/powerpoint/2010/main" val="204473194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p:cNvSpPr txBox="1"/>
          <p:nvPr/>
        </p:nvSpPr>
        <p:spPr>
          <a:xfrm>
            <a:off x="165661" y="1802110"/>
            <a:ext cx="3549770" cy="738664"/>
          </a:xfrm>
          <a:prstGeom prst="rect">
            <a:avLst/>
          </a:prstGeom>
          <a:solidFill>
            <a:srgbClr val="993300"/>
          </a:solidFill>
        </p:spPr>
        <p:txBody>
          <a:bodyPr wrap="square" rtlCol="0">
            <a:spAutoFit/>
          </a:bodyPr>
          <a:lstStyle>
            <a:defPPr>
              <a:defRPr lang="en-US"/>
            </a:defPPr>
            <a:lvl1pPr>
              <a:defRPr sz="2400">
                <a:solidFill>
                  <a:schemeClr val="bg1"/>
                </a:solidFill>
              </a:defRPr>
            </a:lvl1pPr>
          </a:lstStyle>
          <a:p>
            <a:r>
              <a:rPr lang="fr-FR" b="1" dirty="0">
                <a:sym typeface="Wingdings" panose="05000000000000000000" pitchFamily="2" charset="2"/>
              </a:rPr>
              <a:t> </a:t>
            </a:r>
            <a:r>
              <a:rPr lang="fr-FR" b="1" dirty="0"/>
              <a:t>Récolte de bois en forêt  </a:t>
            </a:r>
            <a:br>
              <a:rPr lang="fr-FR" b="1" dirty="0"/>
            </a:br>
            <a:r>
              <a:rPr lang="fr-FR" sz="1800" dirty="0"/>
              <a:t>gestion sylvicole modérée</a:t>
            </a:r>
          </a:p>
        </p:txBody>
      </p:sp>
      <p:sp>
        <p:nvSpPr>
          <p:cNvPr id="7" name="ZoneTexte 6"/>
          <p:cNvSpPr txBox="1"/>
          <p:nvPr/>
        </p:nvSpPr>
        <p:spPr>
          <a:xfrm>
            <a:off x="3742590" y="1800545"/>
            <a:ext cx="3844396" cy="738664"/>
          </a:xfrm>
          <a:prstGeom prst="rect">
            <a:avLst/>
          </a:prstGeom>
          <a:solidFill>
            <a:srgbClr val="993300"/>
          </a:solidFill>
        </p:spPr>
        <p:txBody>
          <a:bodyPr wrap="square" rtlCol="0">
            <a:spAutoFit/>
          </a:bodyPr>
          <a:lstStyle>
            <a:defPPr>
              <a:defRPr lang="en-US"/>
            </a:defPPr>
            <a:lvl1pPr>
              <a:defRPr sz="2400">
                <a:solidFill>
                  <a:schemeClr val="bg1"/>
                </a:solidFill>
              </a:defRPr>
            </a:lvl1pPr>
          </a:lstStyle>
          <a:p>
            <a:r>
              <a:rPr lang="fr-FR" b="1" dirty="0">
                <a:sym typeface="Wingdings" panose="05000000000000000000" pitchFamily="2" charset="2"/>
              </a:rPr>
              <a:t> </a:t>
            </a:r>
            <a:r>
              <a:rPr lang="fr-FR" b="1" dirty="0"/>
              <a:t>Récolte de bois hors forêt </a:t>
            </a:r>
            <a:br>
              <a:rPr lang="fr-FR" b="1" dirty="0"/>
            </a:br>
            <a:r>
              <a:rPr lang="fr-FR" sz="1800" dirty="0"/>
              <a:t>avec l’agroforesterie</a:t>
            </a:r>
          </a:p>
        </p:txBody>
      </p:sp>
      <p:sp>
        <p:nvSpPr>
          <p:cNvPr id="8" name="ZoneTexte 7"/>
          <p:cNvSpPr txBox="1"/>
          <p:nvPr/>
        </p:nvSpPr>
        <p:spPr>
          <a:xfrm>
            <a:off x="5076769" y="768092"/>
            <a:ext cx="4159259" cy="1015663"/>
          </a:xfrm>
          <a:prstGeom prst="rect">
            <a:avLst/>
          </a:prstGeom>
          <a:solidFill>
            <a:srgbClr val="993300"/>
          </a:solidFill>
        </p:spPr>
        <p:txBody>
          <a:bodyPr wrap="square" rtlCol="0">
            <a:spAutoFit/>
          </a:bodyPr>
          <a:lstStyle>
            <a:defPPr>
              <a:defRPr lang="en-US"/>
            </a:defPPr>
            <a:lvl1pPr>
              <a:defRPr sz="2400">
                <a:solidFill>
                  <a:schemeClr val="bg1"/>
                </a:solidFill>
              </a:defRPr>
            </a:lvl1pPr>
          </a:lstStyle>
          <a:p>
            <a:r>
              <a:rPr lang="fr-FR" b="1" dirty="0">
                <a:sym typeface="Wingdings" panose="05000000000000000000" pitchFamily="2" charset="2"/>
              </a:rPr>
              <a:t>  </a:t>
            </a:r>
            <a:r>
              <a:rPr lang="fr-FR" b="1" dirty="0"/>
              <a:t>demande de produits bois </a:t>
            </a:r>
            <a:br>
              <a:rPr lang="fr-FR" dirty="0"/>
            </a:br>
            <a:r>
              <a:rPr lang="fr-FR" sz="1800" dirty="0"/>
              <a:t>+37 % sur les produits de sciage</a:t>
            </a:r>
            <a:br>
              <a:rPr lang="fr-FR" sz="1800" dirty="0"/>
            </a:br>
            <a:r>
              <a:rPr lang="fr-FR" sz="1800" dirty="0"/>
              <a:t>+60 % sur les panneaux bois</a:t>
            </a:r>
          </a:p>
        </p:txBody>
      </p:sp>
      <p:sp>
        <p:nvSpPr>
          <p:cNvPr id="18" name="ZoneTexte 17"/>
          <p:cNvSpPr txBox="1"/>
          <p:nvPr/>
        </p:nvSpPr>
        <p:spPr>
          <a:xfrm>
            <a:off x="165661" y="215832"/>
            <a:ext cx="4881468" cy="1569660"/>
          </a:xfrm>
          <a:prstGeom prst="rect">
            <a:avLst/>
          </a:prstGeom>
          <a:solidFill>
            <a:srgbClr val="993300"/>
          </a:solidFill>
        </p:spPr>
        <p:txBody>
          <a:bodyPr wrap="square" rtlCol="0">
            <a:spAutoFit/>
          </a:bodyPr>
          <a:lstStyle>
            <a:defPPr>
              <a:defRPr lang="en-US"/>
            </a:defPPr>
            <a:lvl1pPr>
              <a:defRPr sz="2400">
                <a:solidFill>
                  <a:schemeClr val="bg1"/>
                </a:solidFill>
              </a:defRPr>
            </a:lvl1pPr>
          </a:lstStyle>
          <a:p>
            <a:r>
              <a:rPr lang="fr-FR" b="1" dirty="0">
                <a:sym typeface="Wingdings" panose="05000000000000000000" pitchFamily="2" charset="2"/>
              </a:rPr>
              <a:t>Matériaux</a:t>
            </a:r>
          </a:p>
          <a:p>
            <a:r>
              <a:rPr lang="fr-FR" sz="1800" dirty="0">
                <a:sym typeface="Wingdings" panose="05000000000000000000" pitchFamily="2" charset="2"/>
              </a:rPr>
              <a:t>  </a:t>
            </a:r>
            <a:r>
              <a:rPr lang="fr-FR" sz="1800" dirty="0"/>
              <a:t>Matériaux biosourcés et issus du réemploi</a:t>
            </a:r>
            <a:br>
              <a:rPr lang="fr-FR" sz="1800" dirty="0"/>
            </a:br>
            <a:r>
              <a:rPr lang="fr-FR" sz="1800" dirty="0"/>
              <a:t>60 % d’isolants biosourcés dans la rénovation énergétique des logements </a:t>
            </a:r>
          </a:p>
          <a:p>
            <a:r>
              <a:rPr lang="fr-FR" sz="1800" dirty="0">
                <a:sym typeface="Wingdings" panose="05000000000000000000" pitchFamily="2" charset="2"/>
              </a:rPr>
              <a:t> Matériaux carbonés : -75 % Ciment, -58 % Acier</a:t>
            </a:r>
            <a:endParaRPr lang="fr-FR" sz="1600" dirty="0"/>
          </a:p>
        </p:txBody>
      </p:sp>
      <p:sp>
        <p:nvSpPr>
          <p:cNvPr id="12" name="ZoneTexte 11"/>
          <p:cNvSpPr txBox="1"/>
          <p:nvPr/>
        </p:nvSpPr>
        <p:spPr>
          <a:xfrm>
            <a:off x="4452264" y="2561272"/>
            <a:ext cx="3124089" cy="738664"/>
          </a:xfrm>
          <a:prstGeom prst="rect">
            <a:avLst/>
          </a:prstGeom>
          <a:solidFill>
            <a:srgbClr val="993300"/>
          </a:solidFill>
        </p:spPr>
        <p:txBody>
          <a:bodyPr wrap="square" rtlCol="0">
            <a:spAutoFit/>
          </a:bodyPr>
          <a:lstStyle>
            <a:defPPr>
              <a:defRPr lang="en-US"/>
            </a:defPPr>
            <a:lvl1pPr>
              <a:defRPr sz="2400">
                <a:solidFill>
                  <a:schemeClr val="bg1"/>
                </a:solidFill>
              </a:defRPr>
            </a:lvl1pPr>
          </a:lstStyle>
          <a:p>
            <a:r>
              <a:rPr lang="fr-FR" b="1" dirty="0">
                <a:sym typeface="Wingdings" panose="05000000000000000000" pitchFamily="2" charset="2"/>
              </a:rPr>
              <a:t>  </a:t>
            </a:r>
            <a:r>
              <a:rPr lang="fr-FR" b="1" dirty="0"/>
              <a:t>Construction bois </a:t>
            </a:r>
            <a:r>
              <a:rPr lang="fr-FR" sz="1800" dirty="0"/>
              <a:t>(30-40 % des bâtiments)</a:t>
            </a:r>
            <a:endParaRPr lang="fr-FR" sz="1400" dirty="0"/>
          </a:p>
        </p:txBody>
      </p:sp>
      <p:sp>
        <p:nvSpPr>
          <p:cNvPr id="23" name="ZoneTexte 22"/>
          <p:cNvSpPr txBox="1"/>
          <p:nvPr/>
        </p:nvSpPr>
        <p:spPr>
          <a:xfrm>
            <a:off x="165661" y="2562940"/>
            <a:ext cx="4262777" cy="1261884"/>
          </a:xfrm>
          <a:prstGeom prst="rect">
            <a:avLst/>
          </a:prstGeom>
          <a:solidFill>
            <a:srgbClr val="C00000"/>
          </a:solidFill>
        </p:spPr>
        <p:txBody>
          <a:bodyPr wrap="square" rtlCol="0">
            <a:spAutoFit/>
          </a:bodyPr>
          <a:lstStyle>
            <a:defPPr>
              <a:defRPr lang="en-US"/>
            </a:defPPr>
            <a:lvl1pPr>
              <a:defRPr sz="2400">
                <a:solidFill>
                  <a:schemeClr val="bg1"/>
                </a:solidFill>
              </a:defRPr>
            </a:lvl1pPr>
          </a:lstStyle>
          <a:p>
            <a:r>
              <a:rPr lang="fr-FR" b="1" dirty="0">
                <a:sym typeface="Wingdings" panose="05000000000000000000" pitchFamily="2" charset="2"/>
              </a:rPr>
              <a:t>Restaurants</a:t>
            </a:r>
          </a:p>
          <a:p>
            <a:r>
              <a:rPr lang="fr-FR" sz="1800" dirty="0">
                <a:sym typeface="Wingdings" panose="05000000000000000000" pitchFamily="2" charset="2"/>
              </a:rPr>
              <a:t>Cartes plus simples, plus orientées vers des produits locaux, diversification </a:t>
            </a:r>
            <a:r>
              <a:rPr lang="fr-FR" sz="1600" dirty="0">
                <a:sym typeface="Wingdings" panose="05000000000000000000" pitchFamily="2" charset="2"/>
              </a:rPr>
              <a:t>(bistro rural multiservices, cantines pour personnes âgées…)</a:t>
            </a:r>
          </a:p>
        </p:txBody>
      </p:sp>
      <p:sp>
        <p:nvSpPr>
          <p:cNvPr id="24" name="ZoneTexte 23"/>
          <p:cNvSpPr txBox="1"/>
          <p:nvPr/>
        </p:nvSpPr>
        <p:spPr>
          <a:xfrm>
            <a:off x="165661" y="3842639"/>
            <a:ext cx="4262776" cy="738664"/>
          </a:xfrm>
          <a:prstGeom prst="rect">
            <a:avLst/>
          </a:prstGeom>
          <a:solidFill>
            <a:srgbClr val="C00000"/>
          </a:solidFill>
        </p:spPr>
        <p:txBody>
          <a:bodyPr wrap="square" rtlCol="0">
            <a:spAutoFit/>
          </a:bodyPr>
          <a:lstStyle>
            <a:defPPr>
              <a:defRPr lang="en-US"/>
            </a:defPPr>
            <a:lvl1pPr>
              <a:defRPr sz="2400">
                <a:solidFill>
                  <a:schemeClr val="bg1"/>
                </a:solidFill>
              </a:defRPr>
            </a:lvl1pPr>
          </a:lstStyle>
          <a:p>
            <a:r>
              <a:rPr lang="fr-FR" b="1" dirty="0">
                <a:sym typeface="Wingdings" panose="05000000000000000000" pitchFamily="2" charset="2"/>
              </a:rPr>
              <a:t>Gestion des chantiers </a:t>
            </a:r>
            <a:br>
              <a:rPr lang="fr-FR" b="1" dirty="0">
                <a:sym typeface="Wingdings" panose="05000000000000000000" pitchFamily="2" charset="2"/>
              </a:rPr>
            </a:br>
            <a:r>
              <a:rPr lang="fr-FR" sz="1800" dirty="0">
                <a:sym typeface="Wingdings" panose="05000000000000000000" pitchFamily="2" charset="2"/>
              </a:rPr>
              <a:t>améliorée / rénovation énergétique</a:t>
            </a:r>
            <a:endParaRPr lang="fr-FR" sz="1400" dirty="0"/>
          </a:p>
        </p:txBody>
      </p:sp>
      <p:sp>
        <p:nvSpPr>
          <p:cNvPr id="25" name="ZoneTexte 24"/>
          <p:cNvSpPr txBox="1"/>
          <p:nvPr/>
        </p:nvSpPr>
        <p:spPr>
          <a:xfrm>
            <a:off x="165661" y="4660929"/>
            <a:ext cx="4262776" cy="1015663"/>
          </a:xfrm>
          <a:prstGeom prst="rect">
            <a:avLst/>
          </a:prstGeom>
          <a:solidFill>
            <a:srgbClr val="C00000"/>
          </a:solidFill>
        </p:spPr>
        <p:txBody>
          <a:bodyPr wrap="square" rtlCol="0">
            <a:spAutoFit/>
          </a:bodyPr>
          <a:lstStyle>
            <a:defPPr>
              <a:defRPr lang="en-US"/>
            </a:defPPr>
            <a:lvl1pPr>
              <a:defRPr sz="2400">
                <a:solidFill>
                  <a:schemeClr val="bg1"/>
                </a:solidFill>
              </a:defRPr>
            </a:lvl1pPr>
          </a:lstStyle>
          <a:p>
            <a:r>
              <a:rPr lang="fr-FR" b="1" dirty="0">
                <a:sym typeface="Wingdings" panose="05000000000000000000" pitchFamily="2" charset="2"/>
              </a:rPr>
              <a:t> Maisons individuelles </a:t>
            </a:r>
            <a:br>
              <a:rPr lang="fr-FR" b="1" dirty="0">
                <a:sym typeface="Wingdings" panose="05000000000000000000" pitchFamily="2" charset="2"/>
              </a:rPr>
            </a:br>
            <a:r>
              <a:rPr lang="fr-FR" sz="1800" dirty="0">
                <a:sym typeface="Wingdings" panose="05000000000000000000" pitchFamily="2" charset="2"/>
              </a:rPr>
              <a:t>au profit de petits collectifs </a:t>
            </a:r>
            <a:br>
              <a:rPr lang="fr-FR" sz="1800" dirty="0">
                <a:sym typeface="Wingdings" panose="05000000000000000000" pitchFamily="2" charset="2"/>
              </a:rPr>
            </a:br>
            <a:r>
              <a:rPr lang="fr-FR" sz="1800" dirty="0">
                <a:sym typeface="Wingdings" panose="05000000000000000000" pitchFamily="2" charset="2"/>
              </a:rPr>
              <a:t>ou d’habitats denses individualisés</a:t>
            </a:r>
            <a:endParaRPr lang="fr-FR" sz="1800" dirty="0"/>
          </a:p>
        </p:txBody>
      </p:sp>
      <p:grpSp>
        <p:nvGrpSpPr>
          <p:cNvPr id="26" name="Groupe 25"/>
          <p:cNvGrpSpPr/>
          <p:nvPr/>
        </p:nvGrpSpPr>
        <p:grpSpPr>
          <a:xfrm>
            <a:off x="4441630" y="3278670"/>
            <a:ext cx="4083881" cy="2400657"/>
            <a:chOff x="5368124" y="4335491"/>
            <a:chExt cx="4083881" cy="2400657"/>
          </a:xfrm>
        </p:grpSpPr>
        <p:sp>
          <p:nvSpPr>
            <p:cNvPr id="27" name="ZoneTexte 26"/>
            <p:cNvSpPr txBox="1"/>
            <p:nvPr/>
          </p:nvSpPr>
          <p:spPr>
            <a:xfrm>
              <a:off x="5379155" y="5040000"/>
              <a:ext cx="4072849" cy="1692000"/>
            </a:xfrm>
            <a:prstGeom prst="rect">
              <a:avLst/>
            </a:prstGeom>
            <a:solidFill>
              <a:schemeClr val="accent4"/>
            </a:solidFill>
            <a:ln>
              <a:noFill/>
            </a:ln>
          </p:spPr>
          <p:txBody>
            <a:bodyPr wrap="square" rtlCol="0">
              <a:spAutoFit/>
            </a:bodyPr>
            <a:lstStyle>
              <a:defPPr>
                <a:defRPr lang="en-US"/>
              </a:defPPr>
              <a:lvl1pPr>
                <a:defRPr sz="2400">
                  <a:solidFill>
                    <a:schemeClr val="bg1"/>
                  </a:solidFill>
                </a:defRPr>
              </a:lvl1pPr>
            </a:lstStyle>
            <a:p>
              <a:endParaRPr lang="fr-FR" sz="1800" dirty="0">
                <a:sym typeface="Wingdings" panose="05000000000000000000" pitchFamily="2" charset="2"/>
              </a:endParaRPr>
            </a:p>
          </p:txBody>
        </p:sp>
        <p:sp>
          <p:nvSpPr>
            <p:cNvPr id="28" name="ZoneTexte 27"/>
            <p:cNvSpPr txBox="1"/>
            <p:nvPr/>
          </p:nvSpPr>
          <p:spPr>
            <a:xfrm>
              <a:off x="5390183" y="5281878"/>
              <a:ext cx="3279364" cy="290130"/>
            </a:xfrm>
            <a:prstGeom prst="rect">
              <a:avLst/>
            </a:prstGeom>
            <a:solidFill>
              <a:schemeClr val="accent6"/>
            </a:solidFill>
            <a:ln>
              <a:noFill/>
            </a:ln>
          </p:spPr>
          <p:txBody>
            <a:bodyPr wrap="square" rtlCol="0">
              <a:spAutoFit/>
            </a:bodyPr>
            <a:lstStyle>
              <a:defPPr>
                <a:defRPr lang="en-US"/>
              </a:defPPr>
              <a:lvl1pPr>
                <a:defRPr sz="2400">
                  <a:solidFill>
                    <a:schemeClr val="bg1"/>
                  </a:solidFill>
                </a:defRPr>
              </a:lvl1pPr>
            </a:lstStyle>
            <a:p>
              <a:endParaRPr lang="fr-FR" sz="1800" dirty="0">
                <a:sym typeface="Wingdings" panose="05000000000000000000" pitchFamily="2" charset="2"/>
              </a:endParaRPr>
            </a:p>
          </p:txBody>
        </p:sp>
        <p:sp>
          <p:nvSpPr>
            <p:cNvPr id="29" name="ZoneTexte 28"/>
            <p:cNvSpPr txBox="1"/>
            <p:nvPr/>
          </p:nvSpPr>
          <p:spPr>
            <a:xfrm>
              <a:off x="5379155" y="4597227"/>
              <a:ext cx="4072850" cy="432000"/>
            </a:xfrm>
            <a:prstGeom prst="rect">
              <a:avLst/>
            </a:prstGeom>
            <a:solidFill>
              <a:srgbClr val="C00000"/>
            </a:solidFill>
            <a:ln>
              <a:noFill/>
            </a:ln>
          </p:spPr>
          <p:txBody>
            <a:bodyPr wrap="square" rtlCol="0">
              <a:spAutoFit/>
            </a:bodyPr>
            <a:lstStyle>
              <a:defPPr>
                <a:defRPr lang="en-US"/>
              </a:defPPr>
              <a:lvl1pPr>
                <a:defRPr sz="2400">
                  <a:solidFill>
                    <a:schemeClr val="bg1"/>
                  </a:solidFill>
                </a:defRPr>
              </a:lvl1pPr>
            </a:lstStyle>
            <a:p>
              <a:endParaRPr lang="fr-FR" sz="1800" dirty="0">
                <a:sym typeface="Wingdings" panose="05000000000000000000" pitchFamily="2" charset="2"/>
              </a:endParaRPr>
            </a:p>
          </p:txBody>
        </p:sp>
        <p:sp>
          <p:nvSpPr>
            <p:cNvPr id="30" name="ZoneTexte 29"/>
            <p:cNvSpPr txBox="1"/>
            <p:nvPr/>
          </p:nvSpPr>
          <p:spPr>
            <a:xfrm>
              <a:off x="5379153" y="4392000"/>
              <a:ext cx="4072849" cy="324000"/>
            </a:xfrm>
            <a:prstGeom prst="rect">
              <a:avLst/>
            </a:prstGeom>
            <a:solidFill>
              <a:schemeClr val="accent4"/>
            </a:solidFill>
            <a:ln>
              <a:noFill/>
            </a:ln>
          </p:spPr>
          <p:txBody>
            <a:bodyPr wrap="square" rtlCol="0">
              <a:spAutoFit/>
            </a:bodyPr>
            <a:lstStyle>
              <a:defPPr>
                <a:defRPr lang="en-US"/>
              </a:defPPr>
              <a:lvl1pPr>
                <a:defRPr sz="2400">
                  <a:solidFill>
                    <a:schemeClr val="bg1"/>
                  </a:solidFill>
                </a:defRPr>
              </a:lvl1pPr>
            </a:lstStyle>
            <a:p>
              <a:endParaRPr lang="fr-FR" sz="1800" dirty="0">
                <a:sym typeface="Wingdings" panose="05000000000000000000" pitchFamily="2" charset="2"/>
              </a:endParaRPr>
            </a:p>
          </p:txBody>
        </p:sp>
        <p:sp>
          <p:nvSpPr>
            <p:cNvPr id="31" name="ZoneTexte 30"/>
            <p:cNvSpPr txBox="1"/>
            <p:nvPr/>
          </p:nvSpPr>
          <p:spPr>
            <a:xfrm>
              <a:off x="5368124" y="4335491"/>
              <a:ext cx="3980507" cy="2400657"/>
            </a:xfrm>
            <a:prstGeom prst="rect">
              <a:avLst/>
            </a:prstGeom>
            <a:noFill/>
          </p:spPr>
          <p:txBody>
            <a:bodyPr wrap="square" rtlCol="0">
              <a:spAutoFit/>
            </a:bodyPr>
            <a:lstStyle>
              <a:defPPr>
                <a:defRPr lang="en-US"/>
              </a:defPPr>
              <a:lvl1pPr>
                <a:defRPr sz="2400">
                  <a:solidFill>
                    <a:schemeClr val="bg1"/>
                  </a:solidFill>
                </a:defRPr>
              </a:lvl1pPr>
            </a:lstStyle>
            <a:p>
              <a:r>
                <a:rPr lang="fr-FR" b="1" dirty="0">
                  <a:sym typeface="Wingdings" panose="05000000000000000000" pitchFamily="2" charset="2"/>
                </a:rPr>
                <a:t>Eau chaude sanitaire</a:t>
              </a:r>
            </a:p>
            <a:p>
              <a:r>
                <a:rPr lang="fr-FR" sz="1800" dirty="0">
                  <a:sym typeface="Wingdings" panose="05000000000000000000" pitchFamily="2" charset="2"/>
                </a:rPr>
                <a:t>-10 % volume d’eau douce utilisé</a:t>
              </a:r>
              <a:endParaRPr lang="fr-FR" sz="1800" dirty="0"/>
            </a:p>
            <a:p>
              <a:r>
                <a:rPr lang="fr-FR" sz="1800" dirty="0">
                  <a:sym typeface="Wingdings" panose="05000000000000000000" pitchFamily="2" charset="2"/>
                </a:rPr>
                <a:t>Fioul et gaz disparaissent au profit des chauffes eau thermodynamiques</a:t>
              </a:r>
            </a:p>
            <a:p>
              <a:pPr marL="285750" indent="-285750">
                <a:buFont typeface="Wingdings" panose="05000000000000000000" pitchFamily="2" charset="2"/>
                <a:buChar char="ì"/>
              </a:pPr>
              <a:r>
                <a:rPr lang="fr-FR" sz="1800" dirty="0">
                  <a:sym typeface="Wingdings" panose="05000000000000000000" pitchFamily="2" charset="2"/>
                </a:rPr>
                <a:t>Solaire thermique équipe 45% des maisons individuelles</a:t>
              </a:r>
            </a:p>
            <a:p>
              <a:pPr marL="285750" indent="-285750">
                <a:buFont typeface="Wingdings" panose="05000000000000000000" pitchFamily="2" charset="2"/>
                <a:buChar char="ì"/>
              </a:pPr>
              <a:r>
                <a:rPr lang="fr-FR" sz="1800" dirty="0">
                  <a:sym typeface="Wingdings" panose="05000000000000000000" pitchFamily="2" charset="2"/>
                </a:rPr>
                <a:t>Réseaux de chaleur pour les logements collectifs</a:t>
              </a:r>
            </a:p>
          </p:txBody>
        </p:sp>
      </p:grpSp>
      <p:sp>
        <p:nvSpPr>
          <p:cNvPr id="32" name="ZoneTexte 31"/>
          <p:cNvSpPr txBox="1"/>
          <p:nvPr/>
        </p:nvSpPr>
        <p:spPr>
          <a:xfrm>
            <a:off x="3478014" y="5693302"/>
            <a:ext cx="3592075" cy="1015663"/>
          </a:xfrm>
          <a:prstGeom prst="rect">
            <a:avLst/>
          </a:prstGeom>
          <a:solidFill>
            <a:schemeClr val="accent4"/>
          </a:solidFill>
        </p:spPr>
        <p:txBody>
          <a:bodyPr wrap="square" rtlCol="0">
            <a:spAutoFit/>
          </a:bodyPr>
          <a:lstStyle>
            <a:defPPr>
              <a:defRPr lang="en-US"/>
            </a:defPPr>
            <a:lvl1pPr>
              <a:defRPr sz="2400">
                <a:solidFill>
                  <a:schemeClr val="bg1"/>
                </a:solidFill>
              </a:defRPr>
            </a:lvl1pPr>
          </a:lstStyle>
          <a:p>
            <a:r>
              <a:rPr lang="fr-FR" b="1" dirty="0"/>
              <a:t>+30 % de bois énergie </a:t>
            </a:r>
            <a:br>
              <a:rPr lang="fr-FR" dirty="0"/>
            </a:br>
            <a:r>
              <a:rPr lang="fr-FR" sz="1800" dirty="0"/>
              <a:t>-18 % dans le résidentiel </a:t>
            </a:r>
            <a:br>
              <a:rPr lang="fr-FR" sz="1800" dirty="0"/>
            </a:br>
            <a:r>
              <a:rPr lang="fr-FR" sz="1800" dirty="0"/>
              <a:t>+127 % dans le collectif et l’industrie</a:t>
            </a:r>
          </a:p>
        </p:txBody>
      </p:sp>
      <p:sp>
        <p:nvSpPr>
          <p:cNvPr id="33" name="ZoneTexte 32"/>
          <p:cNvSpPr txBox="1"/>
          <p:nvPr/>
        </p:nvSpPr>
        <p:spPr>
          <a:xfrm>
            <a:off x="165661" y="5693303"/>
            <a:ext cx="3278036" cy="1015663"/>
          </a:xfrm>
          <a:prstGeom prst="rect">
            <a:avLst/>
          </a:prstGeom>
          <a:solidFill>
            <a:srgbClr val="C00000"/>
          </a:solidFill>
        </p:spPr>
        <p:txBody>
          <a:bodyPr wrap="square" rtlCol="0">
            <a:spAutoFit/>
          </a:bodyPr>
          <a:lstStyle>
            <a:defPPr>
              <a:defRPr lang="en-US"/>
            </a:defPPr>
            <a:lvl1pPr>
              <a:defRPr sz="2400">
                <a:solidFill>
                  <a:schemeClr val="bg1"/>
                </a:solidFill>
              </a:defRPr>
            </a:lvl1pPr>
          </a:lstStyle>
          <a:p>
            <a:r>
              <a:rPr lang="fr-FR" b="1" dirty="0">
                <a:sym typeface="Wingdings" panose="05000000000000000000" pitchFamily="2" charset="2"/>
              </a:rPr>
              <a:t>Rééquilibrage territorial </a:t>
            </a:r>
            <a:r>
              <a:rPr lang="fr-FR" sz="1800" dirty="0">
                <a:sym typeface="Wingdings" panose="05000000000000000000" pitchFamily="2" charset="2"/>
              </a:rPr>
              <a:t>favorable aux villes entre </a:t>
            </a:r>
            <a:br>
              <a:rPr lang="fr-FR" sz="1800" dirty="0">
                <a:sym typeface="Wingdings" panose="05000000000000000000" pitchFamily="2" charset="2"/>
              </a:rPr>
            </a:br>
            <a:r>
              <a:rPr lang="fr-FR" sz="1800" dirty="0">
                <a:sym typeface="Wingdings" panose="05000000000000000000" pitchFamily="2" charset="2"/>
              </a:rPr>
              <a:t>20 000 et 100 000 habitants</a:t>
            </a:r>
          </a:p>
        </p:txBody>
      </p:sp>
      <p:sp>
        <p:nvSpPr>
          <p:cNvPr id="35" name="ZoneTexte 34"/>
          <p:cNvSpPr txBox="1"/>
          <p:nvPr/>
        </p:nvSpPr>
        <p:spPr>
          <a:xfrm rot="16200000">
            <a:off x="7157450" y="3269840"/>
            <a:ext cx="3798437" cy="1015663"/>
          </a:xfrm>
          <a:prstGeom prst="rect">
            <a:avLst/>
          </a:prstGeom>
          <a:solidFill>
            <a:srgbClr val="C00000"/>
          </a:solidFill>
        </p:spPr>
        <p:txBody>
          <a:bodyPr wrap="square" rtlCol="0">
            <a:spAutoFit/>
          </a:bodyPr>
          <a:lstStyle>
            <a:defPPr>
              <a:defRPr lang="en-US"/>
            </a:defPPr>
            <a:lvl1pPr>
              <a:defRPr sz="2400">
                <a:solidFill>
                  <a:schemeClr val="bg1"/>
                </a:solidFill>
              </a:defRPr>
            </a:lvl1pPr>
          </a:lstStyle>
          <a:p>
            <a:r>
              <a:rPr lang="fr-FR" b="1" dirty="0">
                <a:sym typeface="Wingdings" panose="05000000000000000000" pitchFamily="2" charset="2"/>
              </a:rPr>
              <a:t>Economie</a:t>
            </a:r>
          </a:p>
          <a:p>
            <a:pPr marL="285750" indent="-285750">
              <a:buFont typeface="Wingdings" panose="05000000000000000000" pitchFamily="2" charset="2"/>
              <a:buChar char="ì"/>
            </a:pPr>
            <a:r>
              <a:rPr lang="fr-FR" sz="1800" dirty="0">
                <a:sym typeface="Wingdings" panose="05000000000000000000" pitchFamily="2" charset="2"/>
              </a:rPr>
              <a:t>Économie circulaire, régénératrice</a:t>
            </a:r>
          </a:p>
          <a:p>
            <a:pPr marL="285750" indent="-285750">
              <a:buFont typeface="Wingdings" panose="05000000000000000000" pitchFamily="2" charset="2"/>
              <a:buChar char="ì"/>
            </a:pPr>
            <a:r>
              <a:rPr lang="fr-FR" sz="1800" dirty="0">
                <a:sym typeface="Wingdings" panose="05000000000000000000" pitchFamily="2" charset="2"/>
              </a:rPr>
              <a:t>Réindustrialisation</a:t>
            </a:r>
          </a:p>
        </p:txBody>
      </p:sp>
    </p:spTree>
    <p:extLst>
      <p:ext uri="{BB962C8B-B14F-4D97-AF65-F5344CB8AC3E}">
        <p14:creationId xmlns:p14="http://schemas.microsoft.com/office/powerpoint/2010/main" val="318615395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p:cNvSpPr txBox="1"/>
          <p:nvPr/>
        </p:nvSpPr>
        <p:spPr>
          <a:xfrm>
            <a:off x="116928" y="205981"/>
            <a:ext cx="3331595" cy="4162678"/>
          </a:xfrm>
          <a:prstGeom prst="rect">
            <a:avLst/>
          </a:prstGeom>
          <a:solidFill>
            <a:schemeClr val="accent4"/>
          </a:solidFill>
        </p:spPr>
        <p:txBody>
          <a:bodyPr wrap="square" rtlCol="0">
            <a:spAutoFit/>
          </a:bodyPr>
          <a:lstStyle>
            <a:defPPr>
              <a:defRPr lang="en-US"/>
            </a:defPPr>
            <a:lvl1pPr>
              <a:defRPr sz="2400">
                <a:solidFill>
                  <a:schemeClr val="bg1"/>
                </a:solidFill>
              </a:defRPr>
            </a:lvl1pPr>
          </a:lstStyle>
          <a:p>
            <a:r>
              <a:rPr lang="fr-FR" b="1" dirty="0"/>
              <a:t>Énergies en 2050</a:t>
            </a:r>
          </a:p>
          <a:p>
            <a:r>
              <a:rPr lang="fr-FR" sz="1800" dirty="0">
                <a:sym typeface="Wingdings" panose="05000000000000000000" pitchFamily="2" charset="2"/>
              </a:rPr>
              <a:t>Résidentiel</a:t>
            </a:r>
          </a:p>
          <a:p>
            <a:pPr marL="285750" indent="-285750">
              <a:buFont typeface="Arial" panose="020B0604020202020204" pitchFamily="34" charset="0"/>
              <a:buChar char="•"/>
            </a:pPr>
            <a:r>
              <a:rPr lang="fr-FR" sz="1800" dirty="0">
                <a:sym typeface="Wingdings" panose="05000000000000000000" pitchFamily="2" charset="2"/>
              </a:rPr>
              <a:t>1/3 des logements chauffage au bois et pompes à chaleur</a:t>
            </a:r>
          </a:p>
          <a:p>
            <a:pPr marL="285750" indent="-285750">
              <a:buFont typeface="Arial" panose="020B0604020202020204" pitchFamily="34" charset="0"/>
              <a:buChar char="•"/>
            </a:pPr>
            <a:r>
              <a:rPr lang="fr-FR" sz="1800" dirty="0">
                <a:sym typeface="Wingdings" panose="05000000000000000000" pitchFamily="2" charset="2"/>
              </a:rPr>
              <a:t>15 % Réseaux de gaz</a:t>
            </a:r>
          </a:p>
          <a:p>
            <a:pPr marL="285750" indent="-285750">
              <a:buFont typeface="Arial" panose="020B0604020202020204" pitchFamily="34" charset="0"/>
              <a:buChar char="•"/>
            </a:pPr>
            <a:r>
              <a:rPr lang="fr-FR" sz="1800" dirty="0">
                <a:sym typeface="Wingdings" panose="05000000000000000000" pitchFamily="2" charset="2"/>
              </a:rPr>
              <a:t>10 % Réseaux de chaleur </a:t>
            </a:r>
          </a:p>
          <a:p>
            <a:pPr marL="285750" indent="-285750">
              <a:buFont typeface="Arial" panose="020B0604020202020204" pitchFamily="34" charset="0"/>
              <a:buChar char="•"/>
            </a:pPr>
            <a:r>
              <a:rPr lang="fr-FR" sz="1800" dirty="0">
                <a:sym typeface="Wingdings" panose="05000000000000000000" pitchFamily="2" charset="2"/>
              </a:rPr>
              <a:t>45 % des maisons individuelles au solaire thermique</a:t>
            </a:r>
          </a:p>
          <a:p>
            <a:pPr marL="285750" indent="-285750">
              <a:buFont typeface="Arial" panose="020B0604020202020204" pitchFamily="34" charset="0"/>
              <a:buChar char="•"/>
            </a:pPr>
            <a:endParaRPr lang="fr-FR" sz="600" dirty="0">
              <a:sym typeface="Wingdings" panose="05000000000000000000" pitchFamily="2" charset="2"/>
            </a:endParaRPr>
          </a:p>
          <a:p>
            <a:r>
              <a:rPr lang="fr-FR" sz="1800" dirty="0">
                <a:sym typeface="Wingdings" panose="05000000000000000000" pitchFamily="2" charset="2"/>
              </a:rPr>
              <a:t>Tertiaire</a:t>
            </a:r>
          </a:p>
          <a:p>
            <a:pPr marL="285750" indent="-285750">
              <a:buFont typeface="Wingdings" panose="05000000000000000000" pitchFamily="2" charset="2"/>
              <a:buChar char="î"/>
            </a:pPr>
            <a:r>
              <a:rPr lang="fr-FR" sz="1800" dirty="0">
                <a:sym typeface="Wingdings" panose="05000000000000000000" pitchFamily="2" charset="2"/>
              </a:rPr>
              <a:t>Gaz</a:t>
            </a:r>
          </a:p>
          <a:p>
            <a:pPr marL="285750" indent="-285750">
              <a:buFont typeface="Wingdings" panose="05000000000000000000" pitchFamily="2" charset="2"/>
              <a:buChar char="ì"/>
            </a:pPr>
            <a:r>
              <a:rPr lang="fr-FR" sz="1800" dirty="0">
                <a:sym typeface="Wingdings" panose="05000000000000000000" pitchFamily="2" charset="2"/>
              </a:rPr>
              <a:t>Réseaux de chaleur, pompes à chaleur, photovoltaïque, bois</a:t>
            </a:r>
          </a:p>
          <a:p>
            <a:endParaRPr lang="fr-FR" sz="1050" dirty="0">
              <a:sym typeface="Wingdings" panose="05000000000000000000" pitchFamily="2" charset="2"/>
            </a:endParaRPr>
          </a:p>
          <a:p>
            <a:r>
              <a:rPr lang="fr-FR" sz="1800" dirty="0"/>
              <a:t>Fioul éradiqué en 2040</a:t>
            </a:r>
            <a:endParaRPr lang="fr-FR" sz="1800" b="1" dirty="0"/>
          </a:p>
        </p:txBody>
      </p:sp>
      <p:sp>
        <p:nvSpPr>
          <p:cNvPr id="11" name="ZoneTexte 10"/>
          <p:cNvSpPr txBox="1"/>
          <p:nvPr/>
        </p:nvSpPr>
        <p:spPr>
          <a:xfrm>
            <a:off x="116928" y="4392273"/>
            <a:ext cx="4853687" cy="2123658"/>
          </a:xfrm>
          <a:prstGeom prst="rect">
            <a:avLst/>
          </a:prstGeom>
          <a:solidFill>
            <a:srgbClr val="FFC000"/>
          </a:solidFill>
        </p:spPr>
        <p:txBody>
          <a:bodyPr wrap="square" rtlCol="0">
            <a:spAutoFit/>
          </a:bodyPr>
          <a:lstStyle>
            <a:defPPr>
              <a:defRPr lang="en-US"/>
            </a:defPPr>
            <a:lvl1pPr>
              <a:defRPr sz="2400">
                <a:solidFill>
                  <a:schemeClr val="bg1"/>
                </a:solidFill>
              </a:defRPr>
            </a:lvl1pPr>
          </a:lstStyle>
          <a:p>
            <a:r>
              <a:rPr lang="fr-FR" b="1" dirty="0"/>
              <a:t>Consommation d’énergie 2050/2015</a:t>
            </a:r>
          </a:p>
          <a:p>
            <a:r>
              <a:rPr lang="fr-FR" sz="1800" dirty="0"/>
              <a:t>- 21 % dans l’industrie liée au bâtiment </a:t>
            </a:r>
            <a:br>
              <a:rPr lang="fr-FR" sz="1800" dirty="0"/>
            </a:br>
            <a:r>
              <a:rPr lang="fr-FR" sz="1800" dirty="0"/>
              <a:t>(dont 28% pour l’acier)</a:t>
            </a:r>
          </a:p>
          <a:p>
            <a:r>
              <a:rPr lang="fr-FR" sz="1800" dirty="0"/>
              <a:t>- 55 % pour le résidentiel (chauffage, eau chaude, équipements, éclairage, climatisation, ventilation…)</a:t>
            </a:r>
          </a:p>
          <a:p>
            <a:r>
              <a:rPr lang="fr-FR" sz="1800" dirty="0"/>
              <a:t>- 57 % dans le tertiaire</a:t>
            </a:r>
          </a:p>
        </p:txBody>
      </p:sp>
      <p:sp>
        <p:nvSpPr>
          <p:cNvPr id="18" name="ZoneTexte 17"/>
          <p:cNvSpPr txBox="1"/>
          <p:nvPr/>
        </p:nvSpPr>
        <p:spPr>
          <a:xfrm>
            <a:off x="3879790" y="205981"/>
            <a:ext cx="5933992" cy="1785104"/>
          </a:xfrm>
          <a:prstGeom prst="rect">
            <a:avLst/>
          </a:prstGeom>
          <a:solidFill>
            <a:srgbClr val="C00000"/>
          </a:solidFill>
        </p:spPr>
        <p:txBody>
          <a:bodyPr wrap="square" rtlCol="0">
            <a:spAutoFit/>
          </a:bodyPr>
          <a:lstStyle>
            <a:defPPr>
              <a:defRPr lang="en-US"/>
            </a:defPPr>
            <a:lvl1pPr>
              <a:defRPr sz="2400">
                <a:solidFill>
                  <a:schemeClr val="bg1"/>
                </a:solidFill>
              </a:defRPr>
            </a:lvl1pPr>
          </a:lstStyle>
          <a:p>
            <a:pPr marL="90488"/>
            <a:r>
              <a:rPr lang="fr-FR" b="1" dirty="0">
                <a:sym typeface="Wingdings" panose="05000000000000000000" pitchFamily="2" charset="2"/>
              </a:rPr>
              <a:t>La souveraineté alimentaire nationale et locale devient un enjeu stratégique</a:t>
            </a:r>
          </a:p>
          <a:p>
            <a:pPr marL="90488"/>
            <a:r>
              <a:rPr lang="fr-FR" sz="1800" dirty="0">
                <a:sym typeface="Wingdings" panose="05000000000000000000" pitchFamily="2" charset="2"/>
              </a:rPr>
              <a:t>La priorité est donnée aux produits nationaux, voire locaux grâce à une réorganisation des productions sur le territoire national en rupture avec la logique de spécialisation actuelle</a:t>
            </a:r>
          </a:p>
          <a:p>
            <a:pPr marL="90488"/>
            <a:endParaRPr lang="fr-FR" sz="800" b="1" dirty="0">
              <a:sym typeface="Wingdings" panose="05000000000000000000" pitchFamily="2" charset="2"/>
            </a:endParaRPr>
          </a:p>
        </p:txBody>
      </p:sp>
      <p:sp>
        <p:nvSpPr>
          <p:cNvPr id="19" name="ZoneTexte 18"/>
          <p:cNvSpPr txBox="1"/>
          <p:nvPr/>
        </p:nvSpPr>
        <p:spPr>
          <a:xfrm>
            <a:off x="4081812" y="2014699"/>
            <a:ext cx="5716497" cy="1384995"/>
          </a:xfrm>
          <a:prstGeom prst="rect">
            <a:avLst/>
          </a:prstGeom>
          <a:solidFill>
            <a:srgbClr val="C00000"/>
          </a:solidFill>
        </p:spPr>
        <p:txBody>
          <a:bodyPr wrap="square" rtlCol="0">
            <a:spAutoFit/>
          </a:bodyPr>
          <a:lstStyle>
            <a:defPPr>
              <a:defRPr lang="en-US"/>
            </a:defPPr>
            <a:lvl1pPr>
              <a:defRPr sz="2400">
                <a:solidFill>
                  <a:schemeClr val="bg1"/>
                </a:solidFill>
              </a:defRPr>
            </a:lvl1pPr>
          </a:lstStyle>
          <a:p>
            <a:r>
              <a:rPr lang="fr-FR" b="1" dirty="0">
                <a:sym typeface="Wingdings" panose="05000000000000000000" pitchFamily="2" charset="2"/>
              </a:rPr>
              <a:t>Aménagement du territoire qui permet de vivre davantage en proximité : </a:t>
            </a:r>
            <a:br>
              <a:rPr lang="fr-FR" b="1" dirty="0">
                <a:sym typeface="Wingdings" panose="05000000000000000000" pitchFamily="2" charset="2"/>
              </a:rPr>
            </a:br>
            <a:r>
              <a:rPr lang="fr-FR" sz="1800" dirty="0">
                <a:sym typeface="Wingdings" panose="05000000000000000000" pitchFamily="2" charset="2"/>
              </a:rPr>
              <a:t>« ville du quart d’heure », « territoire des 20 ou 30’ », avec la relocalisation des services publics et des commerces. </a:t>
            </a:r>
          </a:p>
        </p:txBody>
      </p:sp>
      <p:grpSp>
        <p:nvGrpSpPr>
          <p:cNvPr id="20" name="Groupe 19"/>
          <p:cNvGrpSpPr/>
          <p:nvPr/>
        </p:nvGrpSpPr>
        <p:grpSpPr>
          <a:xfrm>
            <a:off x="6512428" y="3378428"/>
            <a:ext cx="3301354" cy="1603911"/>
            <a:chOff x="6455121" y="516612"/>
            <a:chExt cx="3301354" cy="1603911"/>
          </a:xfrm>
        </p:grpSpPr>
        <p:sp>
          <p:nvSpPr>
            <p:cNvPr id="21" name="Rectangle 20"/>
            <p:cNvSpPr/>
            <p:nvPr/>
          </p:nvSpPr>
          <p:spPr>
            <a:xfrm>
              <a:off x="6455121" y="545990"/>
              <a:ext cx="3265141" cy="1574533"/>
            </a:xfrm>
            <a:prstGeom prst="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2" name="ZoneTexte 21"/>
            <p:cNvSpPr txBox="1"/>
            <p:nvPr/>
          </p:nvSpPr>
          <p:spPr>
            <a:xfrm>
              <a:off x="8585735" y="1195955"/>
              <a:ext cx="1134528" cy="288000"/>
            </a:xfrm>
            <a:prstGeom prst="rect">
              <a:avLst/>
            </a:prstGeom>
            <a:solidFill>
              <a:schemeClr val="accent2"/>
            </a:solidFill>
            <a:ln>
              <a:noFill/>
            </a:ln>
          </p:spPr>
          <p:txBody>
            <a:bodyPr wrap="square" rtlCol="0">
              <a:spAutoFit/>
            </a:bodyPr>
            <a:lstStyle>
              <a:defPPr>
                <a:defRPr lang="en-US"/>
              </a:defPPr>
              <a:lvl1pPr>
                <a:defRPr sz="2400">
                  <a:solidFill>
                    <a:schemeClr val="bg1"/>
                  </a:solidFill>
                </a:defRPr>
              </a:lvl1pPr>
            </a:lstStyle>
            <a:p>
              <a:endParaRPr lang="fr-FR" sz="1800" dirty="0">
                <a:sym typeface="Wingdings" panose="05000000000000000000" pitchFamily="2" charset="2"/>
              </a:endParaRPr>
            </a:p>
          </p:txBody>
        </p:sp>
        <p:sp>
          <p:nvSpPr>
            <p:cNvPr id="23" name="ZoneTexte 22"/>
            <p:cNvSpPr txBox="1"/>
            <p:nvPr/>
          </p:nvSpPr>
          <p:spPr>
            <a:xfrm>
              <a:off x="6524450" y="516612"/>
              <a:ext cx="3232025" cy="1569660"/>
            </a:xfrm>
            <a:prstGeom prst="rect">
              <a:avLst/>
            </a:prstGeom>
            <a:noFill/>
          </p:spPr>
          <p:txBody>
            <a:bodyPr wrap="square" rtlCol="0">
              <a:spAutoFit/>
            </a:bodyPr>
            <a:lstStyle>
              <a:defPPr>
                <a:defRPr lang="en-US"/>
              </a:defPPr>
              <a:lvl1pPr>
                <a:defRPr sz="2400">
                  <a:solidFill>
                    <a:schemeClr val="bg1"/>
                  </a:solidFill>
                </a:defRPr>
              </a:lvl1pPr>
            </a:lstStyle>
            <a:p>
              <a:r>
                <a:rPr lang="fr-FR" b="1" dirty="0">
                  <a:sym typeface="Wingdings" panose="05000000000000000000" pitchFamily="2" charset="2"/>
                </a:rPr>
                <a:t>Commerces </a:t>
              </a:r>
            </a:p>
            <a:p>
              <a:r>
                <a:rPr lang="fr-FR" sz="1800" dirty="0">
                  <a:sym typeface="Wingdings" panose="05000000000000000000" pitchFamily="2" charset="2"/>
                </a:rPr>
                <a:t>  Ventes de biens</a:t>
              </a:r>
            </a:p>
            <a:p>
              <a:pPr marL="285750" indent="-285750">
                <a:buFont typeface="Wingdings" panose="05000000000000000000" pitchFamily="2" charset="2"/>
                <a:buChar char="ì"/>
              </a:pPr>
              <a:r>
                <a:rPr lang="fr-FR" sz="1800" dirty="0">
                  <a:sym typeface="Wingdings" panose="05000000000000000000" pitchFamily="2" charset="2"/>
                </a:rPr>
                <a:t>Petits commerces polyvalents de proximité alliant vente, réemploi, réparation</a:t>
              </a:r>
            </a:p>
          </p:txBody>
        </p:sp>
      </p:grpSp>
      <p:sp>
        <p:nvSpPr>
          <p:cNvPr id="24" name="ZoneTexte 23"/>
          <p:cNvSpPr txBox="1"/>
          <p:nvPr/>
        </p:nvSpPr>
        <p:spPr>
          <a:xfrm>
            <a:off x="6098972" y="5021841"/>
            <a:ext cx="3689230" cy="1569660"/>
          </a:xfrm>
          <a:prstGeom prst="rect">
            <a:avLst/>
          </a:prstGeom>
          <a:solidFill>
            <a:srgbClr val="C00000"/>
          </a:solidFill>
        </p:spPr>
        <p:txBody>
          <a:bodyPr wrap="square" rtlCol="0">
            <a:spAutoFit/>
          </a:bodyPr>
          <a:lstStyle>
            <a:defPPr>
              <a:defRPr lang="en-US"/>
            </a:defPPr>
            <a:lvl1pPr>
              <a:defRPr sz="2400">
                <a:solidFill>
                  <a:schemeClr val="bg1"/>
                </a:solidFill>
              </a:defRPr>
            </a:lvl1pPr>
          </a:lstStyle>
          <a:p>
            <a:r>
              <a:rPr lang="fr-FR" b="1" dirty="0">
                <a:sym typeface="Wingdings" panose="05000000000000000000" pitchFamily="2" charset="2"/>
              </a:rPr>
              <a:t>Tourisme</a:t>
            </a:r>
          </a:p>
          <a:p>
            <a:r>
              <a:rPr lang="fr-FR" sz="1800" dirty="0">
                <a:sym typeface="Wingdings" panose="05000000000000000000" pitchFamily="2" charset="2"/>
              </a:rPr>
              <a:t> Tourisme de proximité, </a:t>
            </a:r>
            <a:br>
              <a:rPr lang="fr-FR" sz="1800" dirty="0">
                <a:sym typeface="Wingdings" panose="05000000000000000000" pitchFamily="2" charset="2"/>
              </a:rPr>
            </a:br>
            <a:r>
              <a:rPr lang="fr-FR" sz="1800" dirty="0">
                <a:sym typeface="Wingdings" panose="05000000000000000000" pitchFamily="2" charset="2"/>
              </a:rPr>
              <a:t>     cyclotourisme, randonnée, train</a:t>
            </a:r>
            <a:endParaRPr lang="fr-FR" sz="1800" b="1" dirty="0">
              <a:sym typeface="Wingdings" panose="05000000000000000000" pitchFamily="2" charset="2"/>
            </a:endParaRPr>
          </a:p>
          <a:p>
            <a:pPr marL="285750" indent="-285750">
              <a:buFont typeface="Wingdings" panose="05000000000000000000" pitchFamily="2" charset="2"/>
              <a:buChar char="î"/>
            </a:pPr>
            <a:r>
              <a:rPr lang="fr-FR" sz="1800" dirty="0">
                <a:sym typeface="Wingdings" panose="05000000000000000000" pitchFamily="2" charset="2"/>
              </a:rPr>
              <a:t>Voyages &amp; courts séjours lointains, tourisme d’affaires, avion</a:t>
            </a:r>
          </a:p>
        </p:txBody>
      </p:sp>
    </p:spTree>
    <p:extLst>
      <p:ext uri="{BB962C8B-B14F-4D97-AF65-F5344CB8AC3E}">
        <p14:creationId xmlns:p14="http://schemas.microsoft.com/office/powerpoint/2010/main" val="111216347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a:stretch>
            <a:fillRect/>
          </a:stretch>
        </p:blipFill>
        <p:spPr>
          <a:xfrm>
            <a:off x="75284" y="2177532"/>
            <a:ext cx="6188104" cy="4360602"/>
          </a:xfrm>
          <a:prstGeom prst="rect">
            <a:avLst/>
          </a:prstGeom>
        </p:spPr>
      </p:pic>
      <p:sp>
        <p:nvSpPr>
          <p:cNvPr id="5" name="Rectangle 4"/>
          <p:cNvSpPr/>
          <p:nvPr/>
        </p:nvSpPr>
        <p:spPr>
          <a:xfrm>
            <a:off x="150065" y="1199415"/>
            <a:ext cx="6059025" cy="1131725"/>
          </a:xfrm>
          <a:prstGeom prst="rect">
            <a:avLst/>
          </a:prstGeom>
          <a:solidFill>
            <a:srgbClr val="0000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3" name="Image 2"/>
          <p:cNvPicPr>
            <a:picLocks noChangeAspect="1"/>
          </p:cNvPicPr>
          <p:nvPr/>
        </p:nvPicPr>
        <p:blipFill>
          <a:blip r:embed="rId3"/>
          <a:stretch>
            <a:fillRect/>
          </a:stretch>
        </p:blipFill>
        <p:spPr>
          <a:xfrm>
            <a:off x="276496" y="1407143"/>
            <a:ext cx="1547410" cy="716268"/>
          </a:xfrm>
          <a:prstGeom prst="rect">
            <a:avLst/>
          </a:prstGeom>
        </p:spPr>
      </p:pic>
      <p:sp>
        <p:nvSpPr>
          <p:cNvPr id="4" name="Rectangle 3"/>
          <p:cNvSpPr/>
          <p:nvPr/>
        </p:nvSpPr>
        <p:spPr>
          <a:xfrm>
            <a:off x="1887257" y="1210543"/>
            <a:ext cx="4321833" cy="1120597"/>
          </a:xfrm>
          <a:prstGeom prst="rect">
            <a:avLst/>
          </a:prstGeom>
          <a:solidFill>
            <a:srgbClr val="0107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2000" b="1" dirty="0"/>
              <a:t>PTEF Emploi décarbonation logement </a:t>
            </a:r>
          </a:p>
          <a:p>
            <a:r>
              <a:rPr lang="fr-FR" dirty="0"/>
              <a:t>+100 000 Rénovation</a:t>
            </a:r>
          </a:p>
          <a:p>
            <a:r>
              <a:rPr lang="fr-FR" dirty="0"/>
              <a:t>-190 000 construction neuve</a:t>
            </a:r>
          </a:p>
          <a:p>
            <a:r>
              <a:rPr lang="fr-FR" dirty="0"/>
              <a:t>+10 000 - de ciment et de béton et + de bois</a:t>
            </a:r>
          </a:p>
        </p:txBody>
      </p:sp>
      <p:grpSp>
        <p:nvGrpSpPr>
          <p:cNvPr id="18" name="Groupe 17"/>
          <p:cNvGrpSpPr/>
          <p:nvPr/>
        </p:nvGrpSpPr>
        <p:grpSpPr>
          <a:xfrm>
            <a:off x="6283871" y="1210543"/>
            <a:ext cx="3283009" cy="5176568"/>
            <a:chOff x="6283871" y="221714"/>
            <a:chExt cx="3283009" cy="5176568"/>
          </a:xfrm>
        </p:grpSpPr>
        <p:sp>
          <p:nvSpPr>
            <p:cNvPr id="12" name="Rectangle 11"/>
            <p:cNvSpPr/>
            <p:nvPr/>
          </p:nvSpPr>
          <p:spPr>
            <a:xfrm>
              <a:off x="6283871" y="221714"/>
              <a:ext cx="3204380" cy="5176568"/>
            </a:xfrm>
            <a:prstGeom prst="rect">
              <a:avLst/>
            </a:prstGeom>
            <a:solidFill>
              <a:srgbClr val="00005A"/>
            </a:solidFill>
            <a:ln w="57150">
              <a:solidFill>
                <a:srgbClr val="FF8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ZoneTexte 12"/>
            <p:cNvSpPr txBox="1"/>
            <p:nvPr/>
          </p:nvSpPr>
          <p:spPr>
            <a:xfrm>
              <a:off x="6448213" y="1004782"/>
              <a:ext cx="3118667" cy="4278094"/>
            </a:xfrm>
            <a:prstGeom prst="rect">
              <a:avLst/>
            </a:prstGeom>
            <a:noFill/>
            <a:ln w="57150">
              <a:noFill/>
            </a:ln>
          </p:spPr>
          <p:txBody>
            <a:bodyPr wrap="square" rtlCol="0">
              <a:spAutoFit/>
            </a:bodyPr>
            <a:lstStyle/>
            <a:p>
              <a:r>
                <a:rPr lang="fr-FR" sz="2800" dirty="0">
                  <a:solidFill>
                    <a:schemeClr val="bg1"/>
                  </a:solidFill>
                  <a:latin typeface="Arial Narrow" panose="020B0606020202030204" pitchFamily="34" charset="0"/>
                  <a:cs typeface="Calibri" panose="020F0502020204030204" pitchFamily="34" charset="0"/>
                </a:rPr>
                <a:t>Parts modales 2050</a:t>
              </a:r>
            </a:p>
            <a:p>
              <a:r>
                <a:rPr lang="fr-FR" sz="2400" b="1" u="sng" dirty="0">
                  <a:solidFill>
                    <a:schemeClr val="bg1"/>
                  </a:solidFill>
                  <a:latin typeface="Arial Narrow" panose="020B0606020202030204" pitchFamily="34" charset="0"/>
                  <a:cs typeface="Calibri" panose="020F0502020204030204" pitchFamily="34" charset="0"/>
                </a:rPr>
                <a:t>Courtes distances</a:t>
              </a:r>
              <a:br>
                <a:rPr lang="fr-FR" sz="2800" dirty="0">
                  <a:solidFill>
                    <a:schemeClr val="bg1"/>
                  </a:solidFill>
                  <a:latin typeface="Arial Narrow" panose="020B0606020202030204" pitchFamily="34" charset="0"/>
                  <a:cs typeface="Calibri" panose="020F0502020204030204" pitchFamily="34" charset="0"/>
                </a:rPr>
              </a:br>
              <a:r>
                <a:rPr lang="fr-FR" sz="2400" dirty="0">
                  <a:solidFill>
                    <a:schemeClr val="bg1"/>
                  </a:solidFill>
                  <a:latin typeface="Arial Narrow" panose="020B0606020202030204" pitchFamily="34" charset="0"/>
                  <a:cs typeface="Calibri" panose="020F0502020204030204" pitchFamily="34" charset="0"/>
                </a:rPr>
                <a:t>8 %   Vélo</a:t>
              </a:r>
            </a:p>
            <a:p>
              <a:r>
                <a:rPr lang="fr-FR" sz="2400" dirty="0">
                  <a:solidFill>
                    <a:schemeClr val="bg1"/>
                  </a:solidFill>
                  <a:latin typeface="Arial Narrow" panose="020B0606020202030204" pitchFamily="34" charset="0"/>
                  <a:cs typeface="Calibri" panose="020F0502020204030204" pitchFamily="34" charset="0"/>
                </a:rPr>
                <a:t>17 % VAE, 2RE</a:t>
              </a:r>
              <a:br>
                <a:rPr lang="fr-FR" sz="2400" dirty="0">
                  <a:solidFill>
                    <a:schemeClr val="bg1"/>
                  </a:solidFill>
                  <a:latin typeface="Arial Narrow" panose="020B0606020202030204" pitchFamily="34" charset="0"/>
                  <a:cs typeface="Calibri" panose="020F0502020204030204" pitchFamily="34" charset="0"/>
                </a:rPr>
              </a:br>
              <a:r>
                <a:rPr lang="fr-FR" sz="2400" dirty="0">
                  <a:solidFill>
                    <a:schemeClr val="bg1"/>
                  </a:solidFill>
                  <a:latin typeface="Arial Narrow" panose="020B0606020202030204" pitchFamily="34" charset="0"/>
                  <a:cs typeface="Calibri" panose="020F0502020204030204" pitchFamily="34" charset="0"/>
                </a:rPr>
                <a:t>4 %   Marche</a:t>
              </a:r>
            </a:p>
            <a:p>
              <a:r>
                <a:rPr lang="fr-FR" sz="2400" dirty="0">
                  <a:solidFill>
                    <a:schemeClr val="bg1"/>
                  </a:solidFill>
                  <a:latin typeface="Arial Narrow" panose="020B0606020202030204" pitchFamily="34" charset="0"/>
                  <a:cs typeface="Calibri" panose="020F0502020204030204" pitchFamily="34" charset="0"/>
                </a:rPr>
                <a:t>7 %   Autocar, autobus</a:t>
              </a:r>
            </a:p>
            <a:p>
              <a:r>
                <a:rPr lang="fr-FR" sz="2400" dirty="0">
                  <a:solidFill>
                    <a:schemeClr val="bg1"/>
                  </a:solidFill>
                  <a:latin typeface="Arial Narrow" panose="020B0606020202030204" pitchFamily="34" charset="0"/>
                  <a:cs typeface="Calibri" panose="020F0502020204030204" pitchFamily="34" charset="0"/>
                </a:rPr>
                <a:t>8 %   Tramway, TER </a:t>
              </a:r>
            </a:p>
            <a:p>
              <a:r>
                <a:rPr lang="fr-FR" sz="2400" dirty="0">
                  <a:solidFill>
                    <a:schemeClr val="bg1"/>
                  </a:solidFill>
                  <a:latin typeface="Arial Narrow" panose="020B0606020202030204" pitchFamily="34" charset="0"/>
                  <a:cs typeface="Calibri" panose="020F0502020204030204" pitchFamily="34" charset="0"/>
                </a:rPr>
                <a:t>1 %   Motos</a:t>
              </a:r>
            </a:p>
            <a:p>
              <a:r>
                <a:rPr lang="fr-FR" sz="2400" dirty="0">
                  <a:solidFill>
                    <a:schemeClr val="bg1"/>
                  </a:solidFill>
                  <a:latin typeface="Arial Narrow" panose="020B0606020202030204" pitchFamily="34" charset="0"/>
                  <a:cs typeface="Calibri" panose="020F0502020204030204" pitchFamily="34" charset="0"/>
                </a:rPr>
                <a:t>55 % Voitures</a:t>
              </a:r>
              <a:r>
                <a:rPr lang="fr-FR" sz="2800" dirty="0">
                  <a:solidFill>
                    <a:schemeClr val="bg1"/>
                  </a:solidFill>
                  <a:latin typeface="Arial Narrow" panose="020B0606020202030204" pitchFamily="34" charset="0"/>
                  <a:cs typeface="Calibri" panose="020F0502020204030204" pitchFamily="34" charset="0"/>
                </a:rPr>
                <a:t> </a:t>
              </a:r>
              <a:r>
                <a:rPr lang="fr-FR" sz="2400" dirty="0">
                  <a:solidFill>
                    <a:schemeClr val="bg1"/>
                  </a:solidFill>
                  <a:latin typeface="Arial Narrow" panose="020B0606020202030204" pitchFamily="34" charset="0"/>
                  <a:cs typeface="Calibri" panose="020F0502020204030204" pitchFamily="34" charset="0"/>
                </a:rPr>
                <a:t>&amp; 35 % des distances parcourues (83% actuellement)</a:t>
              </a:r>
              <a:endParaRPr lang="fr-FR" sz="2000" dirty="0">
                <a:solidFill>
                  <a:schemeClr val="bg1"/>
                </a:solidFill>
                <a:latin typeface="Arial Narrow" panose="020B0606020202030204" pitchFamily="34" charset="0"/>
                <a:cs typeface="Calibri" panose="020F0502020204030204" pitchFamily="34" charset="0"/>
              </a:endParaRPr>
            </a:p>
          </p:txBody>
        </p:sp>
        <p:pic>
          <p:nvPicPr>
            <p:cNvPr id="14" name="Image 13"/>
            <p:cNvPicPr>
              <a:picLocks noChangeAspect="1"/>
            </p:cNvPicPr>
            <p:nvPr/>
          </p:nvPicPr>
          <p:blipFill>
            <a:blip r:embed="rId4"/>
            <a:stretch>
              <a:fillRect/>
            </a:stretch>
          </p:blipFill>
          <p:spPr>
            <a:xfrm>
              <a:off x="6448213" y="368460"/>
              <a:ext cx="1722748" cy="783067"/>
            </a:xfrm>
            <a:prstGeom prst="rect">
              <a:avLst/>
            </a:prstGeom>
          </p:spPr>
        </p:pic>
      </p:grpSp>
      <p:sp>
        <p:nvSpPr>
          <p:cNvPr id="19" name="ZoneTexte 18"/>
          <p:cNvSpPr txBox="1"/>
          <p:nvPr/>
        </p:nvSpPr>
        <p:spPr>
          <a:xfrm>
            <a:off x="113211" y="75035"/>
            <a:ext cx="4437369" cy="37959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2438338" rtl="0" fontAlgn="auto" latinLnBrk="0" hangingPunct="0">
              <a:lnSpc>
                <a:spcPct val="100000"/>
              </a:lnSpc>
              <a:spcBef>
                <a:spcPts val="0"/>
              </a:spcBef>
              <a:spcAft>
                <a:spcPts val="0"/>
              </a:spcAft>
              <a:buClrTx/>
              <a:buSzTx/>
              <a:buFontTx/>
              <a:buNone/>
              <a:tabLst/>
            </a:pPr>
            <a:r>
              <a:rPr lang="fr-FR" dirty="0">
                <a:solidFill>
                  <a:schemeClr val="tx1">
                    <a:lumMod val="50000"/>
                  </a:schemeClr>
                </a:solidFill>
                <a:latin typeface="Calibri" panose="020F0502020204030204" pitchFamily="34" charset="0"/>
                <a:cs typeface="Calibri" panose="020F0502020204030204" pitchFamily="34" charset="0"/>
              </a:rPr>
              <a:t>Eléments apportés par le PTEF du Shift Project</a:t>
            </a:r>
          </a:p>
        </p:txBody>
      </p:sp>
    </p:spTree>
    <p:extLst>
      <p:ext uri="{BB962C8B-B14F-4D97-AF65-F5344CB8AC3E}">
        <p14:creationId xmlns:p14="http://schemas.microsoft.com/office/powerpoint/2010/main" val="227879596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e 18"/>
          <p:cNvGrpSpPr/>
          <p:nvPr/>
        </p:nvGrpSpPr>
        <p:grpSpPr>
          <a:xfrm>
            <a:off x="134679" y="274878"/>
            <a:ext cx="3039818" cy="3177395"/>
            <a:chOff x="9584466" y="221715"/>
            <a:chExt cx="3039818" cy="3177395"/>
          </a:xfrm>
        </p:grpSpPr>
        <p:sp>
          <p:nvSpPr>
            <p:cNvPr id="20" name="Rectangle 19"/>
            <p:cNvSpPr/>
            <p:nvPr/>
          </p:nvSpPr>
          <p:spPr>
            <a:xfrm>
              <a:off x="9584466" y="221715"/>
              <a:ext cx="2972302" cy="3177395"/>
            </a:xfrm>
            <a:prstGeom prst="rect">
              <a:avLst/>
            </a:prstGeom>
            <a:solidFill>
              <a:srgbClr val="00005A"/>
            </a:solidFill>
            <a:ln w="57150">
              <a:solidFill>
                <a:srgbClr val="FF8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1" name="Image 20"/>
            <p:cNvPicPr>
              <a:picLocks noChangeAspect="1"/>
            </p:cNvPicPr>
            <p:nvPr/>
          </p:nvPicPr>
          <p:blipFill>
            <a:blip r:embed="rId2"/>
            <a:stretch>
              <a:fillRect/>
            </a:stretch>
          </p:blipFill>
          <p:spPr>
            <a:xfrm>
              <a:off x="9682678" y="298255"/>
              <a:ext cx="1690777" cy="768535"/>
            </a:xfrm>
            <a:prstGeom prst="rect">
              <a:avLst/>
            </a:prstGeom>
          </p:spPr>
        </p:pic>
        <p:sp>
          <p:nvSpPr>
            <p:cNvPr id="22" name="ZoneTexte 21"/>
            <p:cNvSpPr txBox="1"/>
            <p:nvPr/>
          </p:nvSpPr>
          <p:spPr>
            <a:xfrm>
              <a:off x="9682677" y="944074"/>
              <a:ext cx="2941607" cy="2369880"/>
            </a:xfrm>
            <a:prstGeom prst="rect">
              <a:avLst/>
            </a:prstGeom>
            <a:noFill/>
            <a:ln w="57150">
              <a:noFill/>
            </a:ln>
          </p:spPr>
          <p:txBody>
            <a:bodyPr wrap="square" rtlCol="0">
              <a:spAutoFit/>
            </a:bodyPr>
            <a:lstStyle>
              <a:defPPr>
                <a:defRPr lang="en-US"/>
              </a:defPPr>
              <a:lvl1pPr>
                <a:defRPr sz="3200">
                  <a:solidFill>
                    <a:schemeClr val="bg1"/>
                  </a:solidFill>
                  <a:latin typeface="Arial Narrow" panose="020B0606020202030204" pitchFamily="34" charset="0"/>
                  <a:cs typeface="Calibri" panose="020F0502020204030204" pitchFamily="34" charset="0"/>
                </a:defRPr>
              </a:lvl1pPr>
            </a:lstStyle>
            <a:p>
              <a:r>
                <a:rPr lang="fr-FR" sz="2800" dirty="0"/>
                <a:t>Parts modales 2050</a:t>
              </a:r>
            </a:p>
            <a:p>
              <a:r>
                <a:rPr lang="fr-FR" sz="2400" b="1" u="sng" dirty="0"/>
                <a:t>Longues distances</a:t>
              </a:r>
            </a:p>
            <a:p>
              <a:r>
                <a:rPr lang="fr-FR" sz="2400" dirty="0"/>
                <a:t>27 % Avion (-35 %)</a:t>
              </a:r>
            </a:p>
            <a:p>
              <a:r>
                <a:rPr lang="fr-FR" sz="2400" dirty="0"/>
                <a:t>3 %   Autocar</a:t>
              </a:r>
            </a:p>
            <a:p>
              <a:r>
                <a:rPr lang="fr-FR" sz="2400" dirty="0"/>
                <a:t>35 % Train (x 3)</a:t>
              </a:r>
            </a:p>
            <a:p>
              <a:r>
                <a:rPr lang="fr-FR" sz="2400" dirty="0">
                  <a:sym typeface="Wingdings" panose="05000000000000000000" pitchFamily="2" charset="2"/>
                </a:rPr>
                <a:t>35 % </a:t>
              </a:r>
              <a:r>
                <a:rPr lang="fr-FR" sz="2400" dirty="0"/>
                <a:t>Voiture (-20 %)</a:t>
              </a:r>
            </a:p>
          </p:txBody>
        </p:sp>
      </p:grpSp>
    </p:spTree>
    <p:extLst>
      <p:ext uri="{BB962C8B-B14F-4D97-AF65-F5344CB8AC3E}">
        <p14:creationId xmlns:p14="http://schemas.microsoft.com/office/powerpoint/2010/main" val="163058658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906000" cy="6858000"/>
          </a:xfrm>
          <a:prstGeom prst="rect">
            <a:avLst/>
          </a:prstGeom>
          <a:solidFill>
            <a:schemeClr val="accent2"/>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fr-FR"/>
          </a:p>
        </p:txBody>
      </p:sp>
      <p:sp>
        <p:nvSpPr>
          <p:cNvPr id="3" name="Titre 2"/>
          <p:cNvSpPr txBox="1">
            <a:spLocks/>
          </p:cNvSpPr>
          <p:nvPr/>
        </p:nvSpPr>
        <p:spPr>
          <a:xfrm>
            <a:off x="490140" y="2266949"/>
            <a:ext cx="8925720" cy="2670811"/>
          </a:xfrm>
          <a:prstGeom prst="rect">
            <a:avLst/>
          </a:prstGeom>
        </p:spPr>
        <p:txBody>
          <a:bodyPr>
            <a:normAutofit fontScale="7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fr-FR" sz="6000" dirty="0">
                <a:latin typeface="+mn-lt"/>
              </a:rPr>
              <a:t>Cartes prospectives</a:t>
            </a:r>
          </a:p>
          <a:p>
            <a:pPr>
              <a:lnSpc>
                <a:spcPct val="120000"/>
              </a:lnSpc>
            </a:pPr>
            <a:r>
              <a:rPr lang="fr-FR" sz="5700" dirty="0">
                <a:latin typeface="+mn-lt"/>
              </a:rPr>
              <a:t>Économie</a:t>
            </a:r>
          </a:p>
          <a:p>
            <a:endParaRPr lang="fr-FR" sz="2800" dirty="0">
              <a:latin typeface="+mn-lt"/>
            </a:endParaRPr>
          </a:p>
          <a:p>
            <a:pPr>
              <a:lnSpc>
                <a:spcPct val="120000"/>
              </a:lnSpc>
            </a:pPr>
            <a:r>
              <a:rPr lang="fr-FR" sz="3400" b="1" dirty="0">
                <a:latin typeface="+mn-lt"/>
              </a:rPr>
              <a:t>Scénarios prospectifs :</a:t>
            </a:r>
          </a:p>
          <a:p>
            <a:pPr marL="457200" indent="-457200">
              <a:lnSpc>
                <a:spcPct val="120000"/>
              </a:lnSpc>
              <a:buFont typeface="Arial" panose="020B0604020202020204" pitchFamily="34" charset="0"/>
              <a:buChar char="•"/>
            </a:pPr>
            <a:r>
              <a:rPr lang="fr-FR" sz="2800" dirty="0">
                <a:latin typeface="+mn-lt"/>
              </a:rPr>
              <a:t>S2 Coopérations Territoriales - Transition 2050 ADEME (vert foncé)</a:t>
            </a:r>
            <a:endParaRPr lang="fr-FR" sz="2000" dirty="0">
              <a:latin typeface="+mn-lt"/>
            </a:endParaRPr>
          </a:p>
          <a:p>
            <a:pPr marL="457200" indent="-457200">
              <a:lnSpc>
                <a:spcPct val="120000"/>
              </a:lnSpc>
              <a:buFont typeface="Arial" panose="020B0604020202020204" pitchFamily="34" charset="0"/>
              <a:buChar char="•"/>
            </a:pPr>
            <a:r>
              <a:rPr lang="fr-FR" sz="2800" dirty="0">
                <a:latin typeface="+mn-lt"/>
              </a:rPr>
              <a:t>PTEF Shift Project (cartes bleu foncé) </a:t>
            </a:r>
            <a:endParaRPr lang="fr-FR" sz="2000" dirty="0">
              <a:latin typeface="+mn-lt"/>
            </a:endParaRPr>
          </a:p>
        </p:txBody>
      </p:sp>
    </p:spTree>
    <p:extLst>
      <p:ext uri="{BB962C8B-B14F-4D97-AF65-F5344CB8AC3E}">
        <p14:creationId xmlns:p14="http://schemas.microsoft.com/office/powerpoint/2010/main" val="260209735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3798941" y="436105"/>
            <a:ext cx="4509677" cy="4339650"/>
          </a:xfrm>
          <a:prstGeom prst="rect">
            <a:avLst/>
          </a:prstGeom>
          <a:solidFill>
            <a:schemeClr val="accent2"/>
          </a:solidFill>
        </p:spPr>
        <p:txBody>
          <a:bodyPr wrap="square" rtlCol="0">
            <a:spAutoFit/>
          </a:bodyPr>
          <a:lstStyle>
            <a:defPPr>
              <a:defRPr lang="en-US"/>
            </a:defPPr>
            <a:lvl1pPr>
              <a:defRPr sz="2400">
                <a:solidFill>
                  <a:schemeClr val="bg1"/>
                </a:solidFill>
              </a:defRPr>
            </a:lvl1pPr>
          </a:lstStyle>
          <a:p>
            <a:r>
              <a:rPr lang="fr-FR" b="1" dirty="0"/>
              <a:t>Sobriété</a:t>
            </a:r>
          </a:p>
          <a:p>
            <a:pPr marL="285750" indent="-285750">
              <a:buFont typeface="Arial" panose="020B0604020202020204" pitchFamily="34" charset="0"/>
              <a:buChar char="•"/>
            </a:pPr>
            <a:r>
              <a:rPr lang="fr-FR" sz="1800" dirty="0">
                <a:sym typeface="Wingdings" panose="05000000000000000000" pitchFamily="2" charset="2"/>
              </a:rPr>
              <a:t>Baisse des volumes de biens neufs</a:t>
            </a:r>
          </a:p>
          <a:p>
            <a:pPr marL="285750" indent="-285750">
              <a:buFont typeface="Arial" panose="020B0604020202020204" pitchFamily="34" charset="0"/>
              <a:buChar char="•"/>
            </a:pPr>
            <a:r>
              <a:rPr lang="fr-FR" sz="1800" dirty="0">
                <a:sym typeface="Wingdings" panose="05000000000000000000" pitchFamily="2" charset="2"/>
              </a:rPr>
              <a:t>Limitation des gaspillages sur la chaîne de valeur : chutes de production, invendus…</a:t>
            </a:r>
          </a:p>
          <a:p>
            <a:pPr marL="285750" indent="-285750">
              <a:buFont typeface="Arial" panose="020B0604020202020204" pitchFamily="34" charset="0"/>
              <a:buChar char="•"/>
            </a:pPr>
            <a:r>
              <a:rPr lang="fr-FR" sz="1800" dirty="0">
                <a:sym typeface="Wingdings" panose="05000000000000000000" pitchFamily="2" charset="2"/>
              </a:rPr>
              <a:t>Limitation du suréquipement</a:t>
            </a:r>
          </a:p>
          <a:p>
            <a:pPr marL="285750" indent="-285750">
              <a:buFont typeface="Arial" panose="020B0604020202020204" pitchFamily="34" charset="0"/>
              <a:buChar char="•"/>
            </a:pPr>
            <a:r>
              <a:rPr lang="fr-FR" sz="1800" dirty="0">
                <a:sym typeface="Wingdings" panose="05000000000000000000" pitchFamily="2" charset="2"/>
              </a:rPr>
              <a:t>Développement des produits éco-conçus ou remanufacturés, de seconde main</a:t>
            </a:r>
          </a:p>
          <a:p>
            <a:pPr marL="285750" indent="-285750">
              <a:buFont typeface="Arial" panose="020B0604020202020204" pitchFamily="34" charset="0"/>
              <a:buChar char="•"/>
            </a:pPr>
            <a:r>
              <a:rPr lang="fr-FR" sz="1800" dirty="0">
                <a:sym typeface="Wingdings" panose="05000000000000000000" pitchFamily="2" charset="2"/>
              </a:rPr>
              <a:t>Développement de l’économie de la fonctionnalité et coopération, et plus modestement de l’économie du partage</a:t>
            </a:r>
          </a:p>
          <a:p>
            <a:pPr marL="285750" indent="-285750">
              <a:buFont typeface="Arial" panose="020B0604020202020204" pitchFamily="34" charset="0"/>
              <a:buChar char="•"/>
            </a:pPr>
            <a:r>
              <a:rPr lang="fr-FR" sz="1800" dirty="0">
                <a:sym typeface="Wingdings" panose="05000000000000000000" pitchFamily="2" charset="2"/>
              </a:rPr>
              <a:t>Produits durables moins gourmands en ressources (étiquette environnemental, indice de réparabilité, durabilité). Tant qu’un bien peut servir, il doit rester en usage.</a:t>
            </a:r>
          </a:p>
        </p:txBody>
      </p:sp>
      <p:sp>
        <p:nvSpPr>
          <p:cNvPr id="9" name="ZoneTexte 8"/>
          <p:cNvSpPr txBox="1"/>
          <p:nvPr/>
        </p:nvSpPr>
        <p:spPr>
          <a:xfrm>
            <a:off x="511878" y="5198960"/>
            <a:ext cx="3257904" cy="738664"/>
          </a:xfrm>
          <a:prstGeom prst="rect">
            <a:avLst/>
          </a:prstGeom>
          <a:solidFill>
            <a:schemeClr val="accent2"/>
          </a:solidFill>
        </p:spPr>
        <p:txBody>
          <a:bodyPr wrap="square" rtlCol="0">
            <a:spAutoFit/>
          </a:bodyPr>
          <a:lstStyle>
            <a:defPPr>
              <a:defRPr lang="en-US"/>
            </a:defPPr>
            <a:lvl1pPr>
              <a:defRPr sz="2400">
                <a:solidFill>
                  <a:schemeClr val="bg1"/>
                </a:solidFill>
              </a:defRPr>
            </a:lvl1pPr>
          </a:lstStyle>
          <a:p>
            <a:r>
              <a:rPr lang="fr-FR" b="1" dirty="0">
                <a:sym typeface="Wingdings" panose="05000000000000000000" pitchFamily="2" charset="2"/>
              </a:rPr>
              <a:t>Croissance </a:t>
            </a:r>
          </a:p>
          <a:p>
            <a:r>
              <a:rPr lang="fr-FR" sz="1800" dirty="0">
                <a:sym typeface="Wingdings" panose="05000000000000000000" pitchFamily="2" charset="2"/>
              </a:rPr>
              <a:t>Plus qualitative, que quantitative</a:t>
            </a:r>
          </a:p>
        </p:txBody>
      </p:sp>
      <p:grpSp>
        <p:nvGrpSpPr>
          <p:cNvPr id="10" name="Groupe 9"/>
          <p:cNvGrpSpPr/>
          <p:nvPr/>
        </p:nvGrpSpPr>
        <p:grpSpPr>
          <a:xfrm>
            <a:off x="194625" y="265903"/>
            <a:ext cx="2038350" cy="2819400"/>
            <a:chOff x="3184964" y="1037614"/>
            <a:chExt cx="2038350" cy="2819400"/>
          </a:xfrm>
        </p:grpSpPr>
        <p:pic>
          <p:nvPicPr>
            <p:cNvPr id="11" name="Image 10"/>
            <p:cNvPicPr>
              <a:picLocks noChangeAspect="1"/>
            </p:cNvPicPr>
            <p:nvPr/>
          </p:nvPicPr>
          <p:blipFill>
            <a:blip r:embed="rId2"/>
            <a:stretch>
              <a:fillRect/>
            </a:stretch>
          </p:blipFill>
          <p:spPr>
            <a:xfrm>
              <a:off x="3184964" y="1037614"/>
              <a:ext cx="2038350" cy="2819400"/>
            </a:xfrm>
            <a:prstGeom prst="rect">
              <a:avLst/>
            </a:prstGeom>
            <a:ln w="76200">
              <a:solidFill>
                <a:srgbClr val="A23596"/>
              </a:solidFill>
            </a:ln>
          </p:spPr>
        </p:pic>
        <p:sp>
          <p:nvSpPr>
            <p:cNvPr id="12" name="ZoneTexte 11"/>
            <p:cNvSpPr txBox="1"/>
            <p:nvPr/>
          </p:nvSpPr>
          <p:spPr>
            <a:xfrm>
              <a:off x="3741903" y="1096121"/>
              <a:ext cx="924471" cy="369332"/>
            </a:xfrm>
            <a:prstGeom prst="rect">
              <a:avLst/>
            </a:prstGeom>
            <a:noFill/>
            <a:ln>
              <a:noFill/>
            </a:ln>
          </p:spPr>
          <p:txBody>
            <a:bodyPr wrap="square" rtlCol="0">
              <a:spAutoFit/>
            </a:bodyPr>
            <a:lstStyle/>
            <a:p>
              <a:pPr algn="ctr"/>
              <a:r>
                <a:rPr lang="fr-FR" b="1" dirty="0"/>
                <a:t>ADEME</a:t>
              </a:r>
            </a:p>
          </p:txBody>
        </p:sp>
      </p:grpSp>
      <p:sp>
        <p:nvSpPr>
          <p:cNvPr id="16" name="ZoneTexte 15"/>
          <p:cNvSpPr txBox="1"/>
          <p:nvPr/>
        </p:nvSpPr>
        <p:spPr>
          <a:xfrm rot="16200000">
            <a:off x="5657988" y="3115895"/>
            <a:ext cx="6282909" cy="923330"/>
          </a:xfrm>
          <a:prstGeom prst="rect">
            <a:avLst/>
          </a:prstGeom>
          <a:solidFill>
            <a:srgbClr val="ED7D31"/>
          </a:solidFill>
        </p:spPr>
        <p:txBody>
          <a:bodyPr wrap="square" rtlCol="0">
            <a:spAutoFit/>
          </a:bodyPr>
          <a:lstStyle>
            <a:defPPr>
              <a:defRPr lang="en-US"/>
            </a:defPPr>
            <a:lvl1pPr>
              <a:defRPr sz="2400">
                <a:solidFill>
                  <a:schemeClr val="bg1"/>
                </a:solidFill>
              </a:defRPr>
            </a:lvl1pPr>
          </a:lstStyle>
          <a:p>
            <a:r>
              <a:rPr lang="fr-FR" sz="1800" b="1" dirty="0">
                <a:sym typeface="Wingdings" panose="05000000000000000000" pitchFamily="2" charset="2"/>
              </a:rPr>
              <a:t>Aménagement du territoire qui permet de vivre davantage en proximité</a:t>
            </a:r>
            <a:r>
              <a:rPr lang="fr-FR" sz="1800" dirty="0">
                <a:sym typeface="Wingdings" panose="05000000000000000000" pitchFamily="2" charset="2"/>
              </a:rPr>
              <a:t> : « ville du quart d’heure », « territoire des 20 ou 30’ », avec la relocalisation des services publics et des commerces. </a:t>
            </a:r>
          </a:p>
        </p:txBody>
      </p:sp>
      <p:sp>
        <p:nvSpPr>
          <p:cNvPr id="17" name="ZoneTexte 16"/>
          <p:cNvSpPr txBox="1"/>
          <p:nvPr/>
        </p:nvSpPr>
        <p:spPr>
          <a:xfrm>
            <a:off x="81371" y="3620002"/>
            <a:ext cx="3689230" cy="1569660"/>
          </a:xfrm>
          <a:prstGeom prst="rect">
            <a:avLst/>
          </a:prstGeom>
          <a:solidFill>
            <a:schemeClr val="accent2"/>
          </a:solidFill>
        </p:spPr>
        <p:txBody>
          <a:bodyPr wrap="square" rtlCol="0">
            <a:spAutoFit/>
          </a:bodyPr>
          <a:lstStyle>
            <a:defPPr>
              <a:defRPr lang="en-US"/>
            </a:defPPr>
            <a:lvl1pPr>
              <a:defRPr sz="2400">
                <a:solidFill>
                  <a:schemeClr val="bg1"/>
                </a:solidFill>
              </a:defRPr>
            </a:lvl1pPr>
          </a:lstStyle>
          <a:p>
            <a:r>
              <a:rPr lang="fr-FR" b="1" dirty="0">
                <a:sym typeface="Wingdings" panose="05000000000000000000" pitchFamily="2" charset="2"/>
              </a:rPr>
              <a:t>Tourisme</a:t>
            </a:r>
          </a:p>
          <a:p>
            <a:r>
              <a:rPr lang="fr-FR" sz="1800" dirty="0">
                <a:sym typeface="Wingdings" panose="05000000000000000000" pitchFamily="2" charset="2"/>
              </a:rPr>
              <a:t> Tourisme de proximité, </a:t>
            </a:r>
            <a:br>
              <a:rPr lang="fr-FR" sz="1800" dirty="0">
                <a:sym typeface="Wingdings" panose="05000000000000000000" pitchFamily="2" charset="2"/>
              </a:rPr>
            </a:br>
            <a:r>
              <a:rPr lang="fr-FR" sz="1800" dirty="0">
                <a:sym typeface="Wingdings" panose="05000000000000000000" pitchFamily="2" charset="2"/>
              </a:rPr>
              <a:t>     cyclotourisme, randonnée, train</a:t>
            </a:r>
            <a:endParaRPr lang="fr-FR" sz="1800" b="1" dirty="0">
              <a:sym typeface="Wingdings" panose="05000000000000000000" pitchFamily="2" charset="2"/>
            </a:endParaRPr>
          </a:p>
          <a:p>
            <a:pPr marL="285750" indent="-285750">
              <a:buFont typeface="Wingdings" panose="05000000000000000000" pitchFamily="2" charset="2"/>
              <a:buChar char="î"/>
            </a:pPr>
            <a:r>
              <a:rPr lang="fr-FR" sz="1800" dirty="0">
                <a:sym typeface="Wingdings" panose="05000000000000000000" pitchFamily="2" charset="2"/>
              </a:rPr>
              <a:t>Voyages &amp; courts séjours lointains, tourisme d’affaires, avion</a:t>
            </a:r>
          </a:p>
        </p:txBody>
      </p:sp>
      <p:sp>
        <p:nvSpPr>
          <p:cNvPr id="19" name="ZoneTexte 18"/>
          <p:cNvSpPr txBox="1"/>
          <p:nvPr/>
        </p:nvSpPr>
        <p:spPr>
          <a:xfrm rot="5400000">
            <a:off x="1674651" y="1515573"/>
            <a:ext cx="3174599" cy="1015663"/>
          </a:xfrm>
          <a:prstGeom prst="rect">
            <a:avLst/>
          </a:prstGeom>
          <a:solidFill>
            <a:schemeClr val="accent2"/>
          </a:solidFill>
        </p:spPr>
        <p:txBody>
          <a:bodyPr wrap="square" rtlCol="0">
            <a:spAutoFit/>
          </a:bodyPr>
          <a:lstStyle>
            <a:defPPr>
              <a:defRPr lang="en-US"/>
            </a:defPPr>
            <a:lvl1pPr>
              <a:defRPr sz="2400">
                <a:solidFill>
                  <a:schemeClr val="bg1"/>
                </a:solidFill>
              </a:defRPr>
            </a:lvl1pPr>
          </a:lstStyle>
          <a:p>
            <a:r>
              <a:rPr lang="fr-FR" b="1" dirty="0">
                <a:sym typeface="Wingdings" panose="05000000000000000000" pitchFamily="2" charset="2"/>
              </a:rPr>
              <a:t>Régulation</a:t>
            </a:r>
          </a:p>
          <a:p>
            <a:r>
              <a:rPr lang="fr-FR" sz="1800" dirty="0">
                <a:sym typeface="Wingdings" panose="05000000000000000000" pitchFamily="2" charset="2"/>
              </a:rPr>
              <a:t>Marchés régulés avec une fiscalité environnementale forte</a:t>
            </a:r>
          </a:p>
        </p:txBody>
      </p:sp>
      <p:sp>
        <p:nvSpPr>
          <p:cNvPr id="20" name="ZoneTexte 19"/>
          <p:cNvSpPr txBox="1"/>
          <p:nvPr/>
        </p:nvSpPr>
        <p:spPr>
          <a:xfrm>
            <a:off x="194625" y="5959803"/>
            <a:ext cx="3575157" cy="738664"/>
          </a:xfrm>
          <a:prstGeom prst="rect">
            <a:avLst/>
          </a:prstGeom>
          <a:solidFill>
            <a:schemeClr val="accent2"/>
          </a:solidFill>
        </p:spPr>
        <p:txBody>
          <a:bodyPr wrap="square" rtlCol="0">
            <a:spAutoFit/>
          </a:bodyPr>
          <a:lstStyle>
            <a:defPPr>
              <a:defRPr lang="en-US"/>
            </a:defPPr>
            <a:lvl1pPr>
              <a:defRPr sz="2400">
                <a:solidFill>
                  <a:schemeClr val="bg1"/>
                </a:solidFill>
              </a:defRPr>
            </a:lvl1pPr>
          </a:lstStyle>
          <a:p>
            <a:r>
              <a:rPr lang="fr-FR" b="1" dirty="0">
                <a:sym typeface="Wingdings" panose="05000000000000000000" pitchFamily="2" charset="2"/>
              </a:rPr>
              <a:t>+7 % de Solde commercial</a:t>
            </a:r>
          </a:p>
          <a:p>
            <a:r>
              <a:rPr lang="fr-FR" sz="1800" dirty="0">
                <a:sym typeface="Wingdings" panose="05000000000000000000" pitchFamily="2" charset="2"/>
              </a:rPr>
              <a:t>(exportations-importations)</a:t>
            </a:r>
          </a:p>
        </p:txBody>
      </p:sp>
      <p:sp>
        <p:nvSpPr>
          <p:cNvPr id="22" name="ZoneTexte 21"/>
          <p:cNvSpPr txBox="1"/>
          <p:nvPr/>
        </p:nvSpPr>
        <p:spPr>
          <a:xfrm>
            <a:off x="3814256" y="4808947"/>
            <a:ext cx="4494362" cy="1292662"/>
          </a:xfrm>
          <a:prstGeom prst="rect">
            <a:avLst/>
          </a:prstGeom>
          <a:solidFill>
            <a:schemeClr val="accent2"/>
          </a:solidFill>
        </p:spPr>
        <p:txBody>
          <a:bodyPr wrap="square" rtlCol="0">
            <a:spAutoFit/>
          </a:bodyPr>
          <a:lstStyle>
            <a:defPPr>
              <a:defRPr lang="en-US"/>
            </a:defPPr>
            <a:lvl1pPr>
              <a:defRPr sz="2400">
                <a:solidFill>
                  <a:schemeClr val="bg1"/>
                </a:solidFill>
              </a:defRPr>
            </a:lvl1pPr>
          </a:lstStyle>
          <a:p>
            <a:r>
              <a:rPr lang="fr-FR" b="1" dirty="0">
                <a:sym typeface="Wingdings" panose="05000000000000000000" pitchFamily="2" charset="2"/>
              </a:rPr>
              <a:t>Commande Publique </a:t>
            </a:r>
            <a:br>
              <a:rPr lang="fr-FR" b="1" dirty="0">
                <a:sym typeface="Wingdings" panose="05000000000000000000" pitchFamily="2" charset="2"/>
              </a:rPr>
            </a:br>
            <a:r>
              <a:rPr lang="fr-FR" sz="1800" dirty="0">
                <a:sym typeface="Wingdings" panose="05000000000000000000" pitchFamily="2" charset="2"/>
              </a:rPr>
              <a:t>Développement de la commande publique bas carbone qui permet de sécuriser une part des marchés des industriels français</a:t>
            </a:r>
          </a:p>
        </p:txBody>
      </p:sp>
    </p:spTree>
    <p:extLst>
      <p:ext uri="{BB962C8B-B14F-4D97-AF65-F5344CB8AC3E}">
        <p14:creationId xmlns:p14="http://schemas.microsoft.com/office/powerpoint/2010/main" val="369113167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ZoneTexte 9"/>
          <p:cNvSpPr txBox="1"/>
          <p:nvPr/>
        </p:nvSpPr>
        <p:spPr>
          <a:xfrm>
            <a:off x="460401" y="337410"/>
            <a:ext cx="4596085" cy="2400657"/>
          </a:xfrm>
          <a:prstGeom prst="rect">
            <a:avLst/>
          </a:prstGeom>
          <a:solidFill>
            <a:schemeClr val="accent2"/>
          </a:solidFill>
        </p:spPr>
        <p:txBody>
          <a:bodyPr wrap="square" rtlCol="0">
            <a:spAutoFit/>
          </a:bodyPr>
          <a:lstStyle>
            <a:defPPr>
              <a:defRPr lang="en-US"/>
            </a:defPPr>
            <a:lvl1pPr>
              <a:defRPr sz="2400">
                <a:solidFill>
                  <a:schemeClr val="bg1"/>
                </a:solidFill>
              </a:defRPr>
            </a:lvl1pPr>
          </a:lstStyle>
          <a:p>
            <a:r>
              <a:rPr lang="fr-FR" b="1" dirty="0">
                <a:sym typeface="Wingdings" panose="05000000000000000000" pitchFamily="2" charset="2"/>
              </a:rPr>
              <a:t>R&amp;D</a:t>
            </a:r>
          </a:p>
          <a:p>
            <a:pPr marL="285750" indent="-285750">
              <a:buFont typeface="Arial" panose="020B0604020202020204" pitchFamily="34" charset="0"/>
              <a:buChar char="•"/>
            </a:pPr>
            <a:r>
              <a:rPr lang="fr-FR" sz="1800" dirty="0">
                <a:sym typeface="Wingdings" panose="05000000000000000000" pitchFamily="2" charset="2"/>
              </a:rPr>
              <a:t>Écoconception</a:t>
            </a:r>
          </a:p>
          <a:p>
            <a:pPr marL="285750" indent="-285750">
              <a:buFont typeface="Arial" panose="020B0604020202020204" pitchFamily="34" charset="0"/>
              <a:buChar char="•"/>
            </a:pPr>
            <a:r>
              <a:rPr lang="fr-FR" sz="1800" dirty="0">
                <a:sym typeface="Wingdings" panose="05000000000000000000" pitchFamily="2" charset="2"/>
              </a:rPr>
              <a:t>Innovations /procédés de production</a:t>
            </a:r>
          </a:p>
          <a:p>
            <a:pPr marL="285750" indent="-285750">
              <a:buFont typeface="Arial" panose="020B0604020202020204" pitchFamily="34" charset="0"/>
              <a:buChar char="•"/>
            </a:pPr>
            <a:r>
              <a:rPr lang="fr-FR" sz="1800" dirty="0">
                <a:sym typeface="Wingdings" panose="05000000000000000000" pitchFamily="2" charset="2"/>
              </a:rPr>
              <a:t>Substitution de matières/matériaux</a:t>
            </a:r>
          </a:p>
          <a:p>
            <a:pPr marL="285750" indent="-285750">
              <a:buFont typeface="Arial" panose="020B0604020202020204" pitchFamily="34" charset="0"/>
              <a:buChar char="•"/>
            </a:pPr>
            <a:r>
              <a:rPr lang="fr-FR" sz="1800" dirty="0">
                <a:sym typeface="Wingdings" panose="05000000000000000000" pitchFamily="2" charset="2"/>
              </a:rPr>
              <a:t>80 % d’incorporation de matières premières recyclées pour atteindre les objectifs de diminution de consommation de ressources</a:t>
            </a:r>
          </a:p>
          <a:p>
            <a:pPr marL="285750" indent="-285750">
              <a:buFont typeface="Arial" panose="020B0604020202020204" pitchFamily="34" charset="0"/>
              <a:buChar char="•"/>
            </a:pPr>
            <a:r>
              <a:rPr lang="fr-FR" sz="1800" dirty="0">
                <a:sym typeface="Wingdings" panose="05000000000000000000" pitchFamily="2" charset="2"/>
              </a:rPr>
              <a:t>Durabilité</a:t>
            </a:r>
          </a:p>
        </p:txBody>
      </p:sp>
      <p:sp>
        <p:nvSpPr>
          <p:cNvPr id="14" name="ZoneTexte 13"/>
          <p:cNvSpPr txBox="1"/>
          <p:nvPr/>
        </p:nvSpPr>
        <p:spPr>
          <a:xfrm>
            <a:off x="173935" y="2777437"/>
            <a:ext cx="4882551" cy="3046988"/>
          </a:xfrm>
          <a:prstGeom prst="rect">
            <a:avLst/>
          </a:prstGeom>
          <a:solidFill>
            <a:schemeClr val="accent2"/>
          </a:solidFill>
        </p:spPr>
        <p:txBody>
          <a:bodyPr wrap="square" rtlCol="0">
            <a:spAutoFit/>
          </a:bodyPr>
          <a:lstStyle>
            <a:defPPr>
              <a:defRPr lang="en-US"/>
            </a:defPPr>
            <a:lvl1pPr>
              <a:defRPr sz="2400">
                <a:solidFill>
                  <a:schemeClr val="bg1"/>
                </a:solidFill>
              </a:defRPr>
            </a:lvl1pPr>
          </a:lstStyle>
          <a:p>
            <a:r>
              <a:rPr lang="fr-FR" b="1" dirty="0">
                <a:sym typeface="Wingdings" panose="05000000000000000000" pitchFamily="2" charset="2"/>
              </a:rPr>
              <a:t>Réindustrialisation </a:t>
            </a:r>
          </a:p>
          <a:p>
            <a:pPr marL="285750" indent="-285750">
              <a:buFont typeface="Arial" panose="020B0604020202020204" pitchFamily="34" charset="0"/>
              <a:buChar char="•"/>
            </a:pPr>
            <a:r>
              <a:rPr lang="fr-FR" sz="1800" dirty="0">
                <a:sym typeface="Wingdings" panose="05000000000000000000" pitchFamily="2" charset="2"/>
              </a:rPr>
              <a:t>Politique forte de réindustrialisation </a:t>
            </a:r>
          </a:p>
          <a:p>
            <a:pPr marL="534988" lvl="1" indent="-173038">
              <a:buFont typeface="Calibri" panose="020F0502020204030204" pitchFamily="34" charset="0"/>
              <a:buChar char="‐"/>
            </a:pPr>
            <a:r>
              <a:rPr lang="fr-FR" sz="1600" dirty="0">
                <a:solidFill>
                  <a:schemeClr val="bg1"/>
                </a:solidFill>
                <a:sym typeface="Wingdings" panose="05000000000000000000" pitchFamily="2" charset="2"/>
              </a:rPr>
              <a:t>Spécialisations régionales </a:t>
            </a:r>
          </a:p>
          <a:p>
            <a:pPr marL="534988" lvl="1" indent="-173038">
              <a:buFont typeface="Calibri" panose="020F0502020204030204" pitchFamily="34" charset="0"/>
              <a:buChar char="‐"/>
            </a:pPr>
            <a:r>
              <a:rPr lang="fr-FR" sz="1600" dirty="0">
                <a:solidFill>
                  <a:schemeClr val="bg1"/>
                </a:solidFill>
                <a:sym typeface="Wingdings" panose="05000000000000000000" pitchFamily="2" charset="2"/>
              </a:rPr>
              <a:t>Economie circulaire </a:t>
            </a:r>
          </a:p>
          <a:p>
            <a:pPr marL="534988" lvl="1" indent="-173038">
              <a:buFont typeface="Calibri" panose="020F0502020204030204" pitchFamily="34" charset="0"/>
              <a:buChar char="‐"/>
            </a:pPr>
            <a:r>
              <a:rPr lang="fr-FR" sz="1600" dirty="0">
                <a:solidFill>
                  <a:schemeClr val="bg1"/>
                </a:solidFill>
                <a:sym typeface="Wingdings" panose="05000000000000000000" pitchFamily="2" charset="2"/>
              </a:rPr>
              <a:t>Développement sur des marchés et technologies bas carbone </a:t>
            </a:r>
          </a:p>
          <a:p>
            <a:pPr marL="534988" lvl="1" indent="-173038">
              <a:buFont typeface="Calibri" panose="020F0502020204030204" pitchFamily="34" charset="0"/>
              <a:buChar char="‐"/>
            </a:pPr>
            <a:r>
              <a:rPr lang="fr-FR" sz="1600" dirty="0">
                <a:solidFill>
                  <a:schemeClr val="bg1"/>
                </a:solidFill>
                <a:sym typeface="Wingdings" panose="05000000000000000000" pitchFamily="2" charset="2"/>
              </a:rPr>
              <a:t>Développement de hubs industriels dans une logique d’écologie industrielle et territoriale (EIT)</a:t>
            </a:r>
          </a:p>
          <a:p>
            <a:pPr marL="285750" indent="-285750">
              <a:buFont typeface="Arial" panose="020B0604020202020204" pitchFamily="34" charset="0"/>
              <a:buChar char="•"/>
            </a:pPr>
            <a:r>
              <a:rPr lang="fr-FR" sz="1800" dirty="0">
                <a:sym typeface="Wingdings" panose="05000000000000000000" pitchFamily="2" charset="2"/>
              </a:rPr>
              <a:t>Mesures de soutien et protectionnisme ciblées pour préserver l’industrie face à la contraction de la demande </a:t>
            </a:r>
          </a:p>
        </p:txBody>
      </p:sp>
      <p:sp>
        <p:nvSpPr>
          <p:cNvPr id="6" name="ZoneTexte 5"/>
          <p:cNvSpPr txBox="1"/>
          <p:nvPr/>
        </p:nvSpPr>
        <p:spPr>
          <a:xfrm>
            <a:off x="5088385" y="4381255"/>
            <a:ext cx="4566193" cy="2123658"/>
          </a:xfrm>
          <a:prstGeom prst="rect">
            <a:avLst/>
          </a:prstGeom>
          <a:solidFill>
            <a:schemeClr val="accent2"/>
          </a:solidFill>
        </p:spPr>
        <p:txBody>
          <a:bodyPr wrap="square" rtlCol="0">
            <a:spAutoFit/>
          </a:bodyPr>
          <a:lstStyle>
            <a:defPPr>
              <a:defRPr lang="en-US"/>
            </a:defPPr>
            <a:lvl1pPr>
              <a:defRPr sz="2400">
                <a:solidFill>
                  <a:schemeClr val="bg1"/>
                </a:solidFill>
              </a:defRPr>
            </a:lvl1pPr>
          </a:lstStyle>
          <a:p>
            <a:r>
              <a:rPr lang="fr-FR" b="1" dirty="0">
                <a:sym typeface="Wingdings" panose="05000000000000000000" pitchFamily="2" charset="2"/>
              </a:rPr>
              <a:t>Commerces </a:t>
            </a:r>
          </a:p>
          <a:p>
            <a:pPr marL="285750" indent="-285750">
              <a:buFont typeface="Wingdings" panose="05000000000000000000" pitchFamily="2" charset="2"/>
              <a:buChar char="î"/>
            </a:pPr>
            <a:r>
              <a:rPr lang="fr-FR" sz="1800" dirty="0">
                <a:sym typeface="Wingdings" panose="05000000000000000000" pitchFamily="2" charset="2"/>
              </a:rPr>
              <a:t>Vente de biens</a:t>
            </a:r>
          </a:p>
          <a:p>
            <a:pPr marL="285750" indent="-285750">
              <a:buFont typeface="Wingdings" panose="05000000000000000000" pitchFamily="2" charset="2"/>
              <a:buChar char="ì"/>
            </a:pPr>
            <a:r>
              <a:rPr lang="fr-FR" sz="1800" dirty="0">
                <a:sym typeface="Wingdings" panose="05000000000000000000" pitchFamily="2" charset="2"/>
              </a:rPr>
              <a:t>Petits commerces polyvalents de proximité alliant vente, réemploi, réparation</a:t>
            </a:r>
          </a:p>
          <a:p>
            <a:r>
              <a:rPr lang="fr-FR" sz="1800" b="1" dirty="0">
                <a:sym typeface="Wingdings" panose="05000000000000000000" pitchFamily="2" charset="2"/>
              </a:rPr>
              <a:t> </a:t>
            </a:r>
            <a:r>
              <a:rPr lang="fr-FR" sz="1800" dirty="0">
                <a:sym typeface="Wingdings" panose="05000000000000000000" pitchFamily="2" charset="2"/>
              </a:rPr>
              <a:t>e-commerce</a:t>
            </a:r>
          </a:p>
          <a:p>
            <a:pPr marL="266700"/>
            <a:r>
              <a:rPr lang="fr-FR" sz="1800" dirty="0">
                <a:sym typeface="Wingdings" panose="05000000000000000000" pitchFamily="2" charset="2"/>
              </a:rPr>
              <a:t>Le numérique et le e-commerce permettent d’optimiser le réemploi</a:t>
            </a:r>
          </a:p>
        </p:txBody>
      </p:sp>
      <p:sp>
        <p:nvSpPr>
          <p:cNvPr id="18" name="ZoneTexte 17"/>
          <p:cNvSpPr txBox="1"/>
          <p:nvPr/>
        </p:nvSpPr>
        <p:spPr>
          <a:xfrm>
            <a:off x="5088385" y="2495226"/>
            <a:ext cx="3795623" cy="1846659"/>
          </a:xfrm>
          <a:prstGeom prst="rect">
            <a:avLst/>
          </a:prstGeom>
          <a:solidFill>
            <a:schemeClr val="accent2"/>
          </a:solidFill>
        </p:spPr>
        <p:txBody>
          <a:bodyPr wrap="square" rtlCol="0">
            <a:spAutoFit/>
          </a:bodyPr>
          <a:lstStyle>
            <a:defPPr>
              <a:defRPr lang="en-US"/>
            </a:defPPr>
            <a:lvl1pPr>
              <a:defRPr sz="2400">
                <a:solidFill>
                  <a:schemeClr val="bg1"/>
                </a:solidFill>
              </a:defRPr>
            </a:lvl1pPr>
          </a:lstStyle>
          <a:p>
            <a:r>
              <a:rPr lang="fr-FR" b="1" dirty="0">
                <a:sym typeface="Wingdings" panose="05000000000000000000" pitchFamily="2" charset="2"/>
              </a:rPr>
              <a:t>Économie circulaire</a:t>
            </a:r>
          </a:p>
          <a:p>
            <a:r>
              <a:rPr lang="fr-FR" sz="1800" dirty="0">
                <a:sym typeface="Wingdings" panose="05000000000000000000" pitchFamily="2" charset="2"/>
              </a:rPr>
              <a:t>Fort développement des filières sous l’effet de la planification publique</a:t>
            </a:r>
          </a:p>
          <a:p>
            <a:pPr marL="285750" indent="-285750">
              <a:buFont typeface="Wingdings" panose="05000000000000000000" pitchFamily="2" charset="2"/>
              <a:buChar char="ì"/>
            </a:pPr>
            <a:r>
              <a:rPr lang="fr-FR" sz="1800" dirty="0">
                <a:sym typeface="Wingdings" panose="05000000000000000000" pitchFamily="2" charset="2"/>
              </a:rPr>
              <a:t>Marché de la réparation </a:t>
            </a:r>
            <a:br>
              <a:rPr lang="fr-FR" sz="1800" dirty="0">
                <a:sym typeface="Wingdings" panose="05000000000000000000" pitchFamily="2" charset="2"/>
              </a:rPr>
            </a:br>
            <a:r>
              <a:rPr lang="fr-FR" sz="1800" dirty="0">
                <a:sym typeface="Wingdings" panose="05000000000000000000" pitchFamily="2" charset="2"/>
              </a:rPr>
              <a:t>(pièces détachées dispo 15-20 ans)</a:t>
            </a:r>
          </a:p>
          <a:p>
            <a:pPr marL="285750" indent="-285750">
              <a:buFont typeface="Wingdings" panose="05000000000000000000" pitchFamily="2" charset="2"/>
              <a:buChar char="ì"/>
            </a:pPr>
            <a:r>
              <a:rPr lang="fr-FR" sz="1800" dirty="0">
                <a:sym typeface="Wingdings" panose="05000000000000000000" pitchFamily="2" charset="2"/>
              </a:rPr>
              <a:t>Marché de la seconde main</a:t>
            </a:r>
          </a:p>
        </p:txBody>
      </p:sp>
      <p:sp>
        <p:nvSpPr>
          <p:cNvPr id="19" name="ZoneTexte 18"/>
          <p:cNvSpPr txBox="1"/>
          <p:nvPr/>
        </p:nvSpPr>
        <p:spPr>
          <a:xfrm>
            <a:off x="5088385" y="342207"/>
            <a:ext cx="4132053" cy="2123658"/>
          </a:xfrm>
          <a:prstGeom prst="rect">
            <a:avLst/>
          </a:prstGeom>
          <a:solidFill>
            <a:schemeClr val="accent2"/>
          </a:solidFill>
        </p:spPr>
        <p:txBody>
          <a:bodyPr wrap="square" rtlCol="0">
            <a:spAutoFit/>
          </a:bodyPr>
          <a:lstStyle>
            <a:defPPr>
              <a:defRPr lang="en-US"/>
            </a:defPPr>
            <a:lvl1pPr>
              <a:defRPr sz="2400">
                <a:solidFill>
                  <a:schemeClr val="bg1"/>
                </a:solidFill>
              </a:defRPr>
            </a:lvl1pPr>
          </a:lstStyle>
          <a:p>
            <a:r>
              <a:rPr lang="fr-FR" b="1" dirty="0">
                <a:sym typeface="Wingdings" panose="05000000000000000000" pitchFamily="2" charset="2"/>
              </a:rPr>
              <a:t>Conditionnement </a:t>
            </a:r>
          </a:p>
          <a:p>
            <a:pPr marL="285750" indent="-285750">
              <a:buFont typeface="Arial" panose="020B0604020202020204" pitchFamily="34" charset="0"/>
              <a:buChar char="•"/>
            </a:pPr>
            <a:r>
              <a:rPr lang="fr-FR" sz="1800" dirty="0">
                <a:sym typeface="Wingdings" panose="05000000000000000000" pitchFamily="2" charset="2"/>
              </a:rPr>
              <a:t>Interdiction des emballages plastiques à usage unique et développement des emballages papiers</a:t>
            </a:r>
          </a:p>
          <a:p>
            <a:pPr marL="285750" indent="-285750">
              <a:buFont typeface="Arial" panose="020B0604020202020204" pitchFamily="34" charset="0"/>
              <a:buChar char="•"/>
            </a:pPr>
            <a:r>
              <a:rPr lang="fr-FR" sz="1800" dirty="0">
                <a:sym typeface="Wingdings" panose="05000000000000000000" pitchFamily="2" charset="2"/>
              </a:rPr>
              <a:t>-50 % de la demande en verre avec le développement de la réutilisation</a:t>
            </a:r>
          </a:p>
          <a:p>
            <a:r>
              <a:rPr lang="fr-FR" sz="1800" dirty="0">
                <a:sym typeface="Wingdings" panose="05000000000000000000" pitchFamily="2" charset="2"/>
              </a:rPr>
              <a:t> Vrac  Local</a:t>
            </a:r>
          </a:p>
        </p:txBody>
      </p:sp>
    </p:spTree>
    <p:extLst>
      <p:ext uri="{BB962C8B-B14F-4D97-AF65-F5344CB8AC3E}">
        <p14:creationId xmlns:p14="http://schemas.microsoft.com/office/powerpoint/2010/main" val="379347986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ZoneTexte 6"/>
          <p:cNvSpPr txBox="1"/>
          <p:nvPr/>
        </p:nvSpPr>
        <p:spPr>
          <a:xfrm>
            <a:off x="5051784" y="4845394"/>
            <a:ext cx="4149304" cy="1538883"/>
          </a:xfrm>
          <a:prstGeom prst="rect">
            <a:avLst/>
          </a:prstGeom>
          <a:solidFill>
            <a:schemeClr val="accent2"/>
          </a:solidFill>
        </p:spPr>
        <p:txBody>
          <a:bodyPr wrap="square" rtlCol="0">
            <a:spAutoFit/>
          </a:bodyPr>
          <a:lstStyle>
            <a:defPPr>
              <a:defRPr lang="en-US"/>
            </a:defPPr>
            <a:lvl1pPr>
              <a:defRPr sz="2400">
                <a:solidFill>
                  <a:schemeClr val="bg1"/>
                </a:solidFill>
              </a:defRPr>
            </a:lvl1pPr>
          </a:lstStyle>
          <a:p>
            <a:r>
              <a:rPr lang="fr-FR" b="1" dirty="0">
                <a:sym typeface="Wingdings" panose="05000000000000000000" pitchFamily="2" charset="2"/>
              </a:rPr>
              <a:t>Matériaux </a:t>
            </a:r>
          </a:p>
          <a:p>
            <a:pPr marL="285750" indent="-285750">
              <a:buFont typeface="Arial" panose="020B0604020202020204" pitchFamily="34" charset="0"/>
              <a:buChar char="•"/>
            </a:pPr>
            <a:r>
              <a:rPr lang="fr-FR" sz="1800" dirty="0">
                <a:sym typeface="Wingdings" panose="05000000000000000000" pitchFamily="2" charset="2"/>
              </a:rPr>
              <a:t>Demande : </a:t>
            </a:r>
            <a:r>
              <a:rPr lang="fr-FR" sz="1600" dirty="0">
                <a:solidFill>
                  <a:schemeClr val="bg1"/>
                </a:solidFill>
                <a:sym typeface="Wingdings" panose="05000000000000000000" pitchFamily="2" charset="2"/>
              </a:rPr>
              <a:t>Aluminium +37 % entre 2014 et 2030, -27 % en 2050, Ciment : -54 %</a:t>
            </a:r>
          </a:p>
          <a:p>
            <a:pPr marL="285750" indent="-285750">
              <a:buFont typeface="Arial" panose="020B0604020202020204" pitchFamily="34" charset="0"/>
              <a:buChar char="•"/>
            </a:pPr>
            <a:r>
              <a:rPr lang="fr-FR" sz="1800" dirty="0">
                <a:sym typeface="Wingdings" panose="05000000000000000000" pitchFamily="2" charset="2"/>
              </a:rPr>
              <a:t>80 % Recyclés : acier, aluminium, verre, papier carton, plastique…</a:t>
            </a:r>
          </a:p>
        </p:txBody>
      </p:sp>
      <p:sp>
        <p:nvSpPr>
          <p:cNvPr id="10" name="ZoneTexte 9"/>
          <p:cNvSpPr txBox="1"/>
          <p:nvPr/>
        </p:nvSpPr>
        <p:spPr>
          <a:xfrm>
            <a:off x="270278" y="286146"/>
            <a:ext cx="4750314" cy="2400657"/>
          </a:xfrm>
          <a:prstGeom prst="rect">
            <a:avLst/>
          </a:prstGeom>
          <a:solidFill>
            <a:schemeClr val="accent2"/>
          </a:solidFill>
        </p:spPr>
        <p:txBody>
          <a:bodyPr wrap="square" rtlCol="0">
            <a:spAutoFit/>
          </a:bodyPr>
          <a:lstStyle>
            <a:defPPr>
              <a:defRPr lang="en-US"/>
            </a:defPPr>
            <a:lvl1pPr>
              <a:defRPr sz="2400">
                <a:solidFill>
                  <a:schemeClr val="bg1"/>
                </a:solidFill>
              </a:defRPr>
            </a:lvl1pPr>
          </a:lstStyle>
          <a:p>
            <a:r>
              <a:rPr lang="fr-FR" b="1" dirty="0">
                <a:sym typeface="Wingdings" panose="05000000000000000000" pitchFamily="2" charset="2"/>
              </a:rPr>
              <a:t>Déchets</a:t>
            </a:r>
          </a:p>
          <a:p>
            <a:pPr marL="285750" indent="-285750">
              <a:buFont typeface="Arial" panose="020B0604020202020204" pitchFamily="34" charset="0"/>
              <a:buChar char="•"/>
            </a:pPr>
            <a:r>
              <a:rPr lang="fr-FR" sz="1800" dirty="0">
                <a:sym typeface="Wingdings" panose="05000000000000000000" pitchFamily="2" charset="2"/>
              </a:rPr>
              <a:t>-62 % résidentiel &amp; -40 % entreprises en 2050</a:t>
            </a:r>
          </a:p>
          <a:p>
            <a:pPr marL="285750" indent="-285750">
              <a:buFont typeface="Arial" panose="020B0604020202020204" pitchFamily="34" charset="0"/>
              <a:buChar char="•"/>
            </a:pPr>
            <a:r>
              <a:rPr lang="fr-FR" sz="1800" dirty="0">
                <a:sym typeface="Wingdings" panose="05000000000000000000" pitchFamily="2" charset="2"/>
              </a:rPr>
              <a:t>Recyclage très développé mais quantités totales en baisse du fait de l’efficacité des actions de prévention</a:t>
            </a:r>
          </a:p>
          <a:p>
            <a:pPr marL="285750" indent="-285750">
              <a:buFont typeface="Arial" panose="020B0604020202020204" pitchFamily="34" charset="0"/>
              <a:buChar char="•"/>
            </a:pPr>
            <a:r>
              <a:rPr lang="fr-FR" sz="1800" dirty="0">
                <a:sym typeface="Wingdings" panose="05000000000000000000" pitchFamily="2" charset="2"/>
              </a:rPr>
              <a:t>Les collectivités développent les filières de tri et de recyclage</a:t>
            </a:r>
          </a:p>
          <a:p>
            <a:pPr marL="285750" indent="-285750">
              <a:buFont typeface="Arial" panose="020B0604020202020204" pitchFamily="34" charset="0"/>
              <a:buChar char="•"/>
            </a:pPr>
            <a:r>
              <a:rPr lang="fr-FR" sz="1800" dirty="0">
                <a:sym typeface="Wingdings" panose="05000000000000000000" pitchFamily="2" charset="2"/>
              </a:rPr>
              <a:t>Taux de valorisation de 94 %</a:t>
            </a:r>
          </a:p>
        </p:txBody>
      </p:sp>
      <p:sp>
        <p:nvSpPr>
          <p:cNvPr id="5" name="ZoneTexte 4"/>
          <p:cNvSpPr txBox="1"/>
          <p:nvPr/>
        </p:nvSpPr>
        <p:spPr>
          <a:xfrm>
            <a:off x="270278" y="2708796"/>
            <a:ext cx="4615132" cy="2123658"/>
          </a:xfrm>
          <a:prstGeom prst="rect">
            <a:avLst/>
          </a:prstGeom>
          <a:solidFill>
            <a:schemeClr val="accent2"/>
          </a:solidFill>
        </p:spPr>
        <p:txBody>
          <a:bodyPr wrap="square" rtlCol="0">
            <a:spAutoFit/>
          </a:bodyPr>
          <a:lstStyle>
            <a:defPPr>
              <a:defRPr lang="en-US"/>
            </a:defPPr>
            <a:lvl1pPr>
              <a:defRPr sz="2400">
                <a:solidFill>
                  <a:schemeClr val="bg1"/>
                </a:solidFill>
              </a:defRPr>
            </a:lvl1pPr>
          </a:lstStyle>
          <a:p>
            <a:r>
              <a:rPr lang="fr-FR" b="1" dirty="0">
                <a:sym typeface="Wingdings" panose="05000000000000000000" pitchFamily="2" charset="2"/>
              </a:rPr>
              <a:t>Déchets &amp; Énergie</a:t>
            </a:r>
          </a:p>
          <a:p>
            <a:pPr marL="285750" indent="-285750">
              <a:buFont typeface="Arial" panose="020B0604020202020204" pitchFamily="34" charset="0"/>
              <a:buChar char="•"/>
            </a:pPr>
            <a:r>
              <a:rPr lang="fr-FR" sz="1800" dirty="0">
                <a:sym typeface="Wingdings" panose="05000000000000000000" pitchFamily="2" charset="2"/>
              </a:rPr>
              <a:t>+50 % production de gaz à partir de déchets  et de CSR (combustibles solides de récupération)</a:t>
            </a:r>
          </a:p>
          <a:p>
            <a:pPr marL="285750" indent="-285750">
              <a:buFont typeface="Arial" panose="020B0604020202020204" pitchFamily="34" charset="0"/>
              <a:buChar char="•"/>
            </a:pPr>
            <a:r>
              <a:rPr lang="fr-FR" sz="1800" dirty="0">
                <a:sym typeface="Wingdings" panose="05000000000000000000" pitchFamily="2" charset="2"/>
              </a:rPr>
              <a:t>+20 % de déchets incinérés avec l’augmentation de la demande pour les réseaux de chaleur</a:t>
            </a:r>
          </a:p>
        </p:txBody>
      </p:sp>
      <p:sp>
        <p:nvSpPr>
          <p:cNvPr id="6" name="ZoneTexte 5"/>
          <p:cNvSpPr txBox="1"/>
          <p:nvPr/>
        </p:nvSpPr>
        <p:spPr>
          <a:xfrm>
            <a:off x="535990" y="4845394"/>
            <a:ext cx="4349420" cy="1846659"/>
          </a:xfrm>
          <a:prstGeom prst="rect">
            <a:avLst/>
          </a:prstGeom>
          <a:solidFill>
            <a:schemeClr val="accent2"/>
          </a:solidFill>
        </p:spPr>
        <p:txBody>
          <a:bodyPr wrap="square" rtlCol="0">
            <a:spAutoFit/>
          </a:bodyPr>
          <a:lstStyle>
            <a:defPPr>
              <a:defRPr lang="en-US"/>
            </a:defPPr>
            <a:lvl1pPr>
              <a:defRPr sz="2400">
                <a:solidFill>
                  <a:schemeClr val="bg1"/>
                </a:solidFill>
              </a:defRPr>
            </a:lvl1pPr>
          </a:lstStyle>
          <a:p>
            <a:r>
              <a:rPr lang="fr-FR" b="1" dirty="0">
                <a:sym typeface="Wingdings" panose="05000000000000000000" pitchFamily="2" charset="2"/>
              </a:rPr>
              <a:t>Bureaux</a:t>
            </a:r>
          </a:p>
          <a:p>
            <a:r>
              <a:rPr lang="fr-FR" sz="1800" dirty="0">
                <a:sym typeface="Wingdings" panose="05000000000000000000" pitchFamily="2" charset="2"/>
              </a:rPr>
              <a:t> Nomadisme </a:t>
            </a:r>
            <a:endParaRPr lang="fr-FR" sz="1800" b="1" dirty="0">
              <a:sym typeface="Wingdings" panose="05000000000000000000" pitchFamily="2" charset="2"/>
            </a:endParaRPr>
          </a:p>
          <a:p>
            <a:pPr marL="285750" indent="-285750">
              <a:buFont typeface="Wingdings" panose="05000000000000000000" pitchFamily="2" charset="2"/>
              <a:buChar char="î"/>
            </a:pPr>
            <a:r>
              <a:rPr lang="fr-FR" sz="1800" dirty="0">
                <a:sym typeface="Wingdings" panose="05000000000000000000" pitchFamily="2" charset="2"/>
              </a:rPr>
              <a:t>Surfaces, mieux réparties sur le territoire,</a:t>
            </a:r>
          </a:p>
          <a:p>
            <a:r>
              <a:rPr lang="fr-FR" sz="1800" dirty="0">
                <a:sym typeface="Wingdings" panose="05000000000000000000" pitchFamily="2" charset="2"/>
              </a:rPr>
              <a:t> Polyvalence et optimisation temporelle</a:t>
            </a:r>
          </a:p>
          <a:p>
            <a:r>
              <a:rPr lang="fr-FR" sz="1800" dirty="0">
                <a:sym typeface="Wingdings" panose="05000000000000000000" pitchFamily="2" charset="2"/>
              </a:rPr>
              <a:t>Si obsolescence : rénovation, adaptation et changement d’usage</a:t>
            </a:r>
          </a:p>
        </p:txBody>
      </p:sp>
      <p:sp>
        <p:nvSpPr>
          <p:cNvPr id="14" name="ZoneTexte 13"/>
          <p:cNvSpPr txBox="1"/>
          <p:nvPr/>
        </p:nvSpPr>
        <p:spPr>
          <a:xfrm>
            <a:off x="5042817" y="1200691"/>
            <a:ext cx="4770407" cy="3631763"/>
          </a:xfrm>
          <a:prstGeom prst="rect">
            <a:avLst/>
          </a:prstGeom>
          <a:solidFill>
            <a:schemeClr val="accent2"/>
          </a:solidFill>
        </p:spPr>
        <p:txBody>
          <a:bodyPr wrap="square" rtlCol="0">
            <a:spAutoFit/>
          </a:bodyPr>
          <a:lstStyle>
            <a:defPPr>
              <a:defRPr lang="en-US"/>
            </a:defPPr>
            <a:lvl1pPr>
              <a:defRPr sz="2400">
                <a:solidFill>
                  <a:schemeClr val="bg1"/>
                </a:solidFill>
              </a:defRPr>
            </a:lvl1pPr>
          </a:lstStyle>
          <a:p>
            <a:r>
              <a:rPr lang="fr-FR" b="1" dirty="0"/>
              <a:t>Évolution des comportements </a:t>
            </a:r>
          </a:p>
          <a:p>
            <a:pPr marL="285750" indent="-285750">
              <a:buFont typeface="Arial" panose="020B0604020202020204" pitchFamily="34" charset="0"/>
              <a:buChar char="•"/>
            </a:pPr>
            <a:r>
              <a:rPr lang="fr-FR" sz="1800" dirty="0">
                <a:sym typeface="Wingdings" panose="05000000000000000000" pitchFamily="2" charset="2"/>
              </a:rPr>
              <a:t>La sobriété a été choisie par une grande majorité de la population, mais elle n’est pas généralisée. </a:t>
            </a:r>
          </a:p>
          <a:p>
            <a:pPr marL="285750" indent="-285750">
              <a:buFont typeface="Arial" panose="020B0604020202020204" pitchFamily="34" charset="0"/>
              <a:buChar char="•"/>
            </a:pPr>
            <a:r>
              <a:rPr lang="fr-FR" sz="1800" dirty="0">
                <a:sym typeface="Wingdings" panose="05000000000000000000" pitchFamily="2" charset="2"/>
              </a:rPr>
              <a:t>L’opinion publique exerce une très forte pression avec l’effet « Greta </a:t>
            </a:r>
            <a:r>
              <a:rPr lang="fr-FR" sz="1800" dirty="0" err="1">
                <a:sym typeface="Wingdings" panose="05000000000000000000" pitchFamily="2" charset="2"/>
              </a:rPr>
              <a:t>Thunberg</a:t>
            </a:r>
            <a:r>
              <a:rPr lang="fr-FR" sz="1800" dirty="0">
                <a:sym typeface="Wingdings" panose="05000000000000000000" pitchFamily="2" charset="2"/>
              </a:rPr>
              <a:t> »</a:t>
            </a:r>
          </a:p>
          <a:p>
            <a:pPr marL="285750" indent="-285750">
              <a:buFont typeface="Arial" panose="020B0604020202020204" pitchFamily="34" charset="0"/>
              <a:buChar char="•"/>
            </a:pPr>
            <a:r>
              <a:rPr lang="fr-FR" sz="1800" dirty="0">
                <a:sym typeface="Wingdings" panose="05000000000000000000" pitchFamily="2" charset="2"/>
              </a:rPr>
              <a:t>La demande est appuyée par une offre dynamique d’innovations technologiques et organisationnelles.</a:t>
            </a:r>
            <a:br>
              <a:rPr lang="fr-FR" sz="1800" dirty="0">
                <a:sym typeface="Wingdings" panose="05000000000000000000" pitchFamily="2" charset="2"/>
              </a:rPr>
            </a:br>
            <a:endParaRPr lang="fr-FR" sz="800" dirty="0">
              <a:sym typeface="Wingdings" panose="05000000000000000000" pitchFamily="2" charset="2"/>
            </a:endParaRPr>
          </a:p>
          <a:p>
            <a:r>
              <a:rPr lang="fr-FR" sz="1800" dirty="0">
                <a:sym typeface="Wingdings" panose="05000000000000000000" pitchFamily="2" charset="2"/>
              </a:rPr>
              <a:t> Nombre d’objets possédés</a:t>
            </a:r>
            <a:br>
              <a:rPr lang="fr-FR" sz="1800" dirty="0">
                <a:sym typeface="Wingdings" panose="05000000000000000000" pitchFamily="2" charset="2"/>
              </a:rPr>
            </a:br>
            <a:r>
              <a:rPr lang="fr-FR" sz="1800" dirty="0">
                <a:sym typeface="Wingdings" panose="05000000000000000000" pitchFamily="2" charset="2"/>
              </a:rPr>
              <a:t> </a:t>
            </a:r>
            <a:r>
              <a:rPr lang="fr-FR" sz="1800" dirty="0"/>
              <a:t>Mutualisation de biens</a:t>
            </a:r>
            <a:endParaRPr lang="fr-FR" sz="1800" dirty="0">
              <a:sym typeface="Wingdings" panose="05000000000000000000" pitchFamily="2" charset="2"/>
            </a:endParaRPr>
          </a:p>
          <a:p>
            <a:r>
              <a:rPr lang="fr-FR" sz="1800" dirty="0">
                <a:sym typeface="Wingdings" panose="05000000000000000000" pitchFamily="2" charset="2"/>
              </a:rPr>
              <a:t> R</a:t>
            </a:r>
            <a:r>
              <a:rPr lang="fr-FR" sz="1800" dirty="0"/>
              <a:t>éparation </a:t>
            </a:r>
            <a:r>
              <a:rPr lang="fr-FR" sz="1800" dirty="0">
                <a:sym typeface="Wingdings" panose="05000000000000000000" pitchFamily="2" charset="2"/>
              </a:rPr>
              <a:t> S</a:t>
            </a:r>
            <a:r>
              <a:rPr lang="fr-FR" sz="1800" dirty="0"/>
              <a:t>econde main </a:t>
            </a:r>
            <a:r>
              <a:rPr lang="fr-FR" sz="1800" dirty="0">
                <a:sym typeface="Wingdings" panose="05000000000000000000" pitchFamily="2" charset="2"/>
              </a:rPr>
              <a:t> Reconditionné</a:t>
            </a:r>
          </a:p>
        </p:txBody>
      </p:sp>
    </p:spTree>
    <p:extLst>
      <p:ext uri="{BB962C8B-B14F-4D97-AF65-F5344CB8AC3E}">
        <p14:creationId xmlns:p14="http://schemas.microsoft.com/office/powerpoint/2010/main" val="245185700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8648" y="83304"/>
            <a:ext cx="6683344" cy="6774696"/>
          </a:xfrm>
          <a:prstGeom prst="rect">
            <a:avLst/>
          </a:prstGeom>
          <a:solidFill>
            <a:srgbClr val="00005A"/>
          </a:solidFill>
          <a:ln w="57150">
            <a:solidFill>
              <a:srgbClr val="FF8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2" name="Image 1"/>
          <p:cNvPicPr>
            <a:picLocks noChangeAspect="1"/>
          </p:cNvPicPr>
          <p:nvPr/>
        </p:nvPicPr>
        <p:blipFill>
          <a:blip r:embed="rId2"/>
          <a:stretch>
            <a:fillRect/>
          </a:stretch>
        </p:blipFill>
        <p:spPr>
          <a:xfrm>
            <a:off x="161075" y="803551"/>
            <a:ext cx="6538489" cy="5950331"/>
          </a:xfrm>
          <a:prstGeom prst="rect">
            <a:avLst/>
          </a:prstGeom>
        </p:spPr>
      </p:pic>
      <p:pic>
        <p:nvPicPr>
          <p:cNvPr id="4" name="Image 3"/>
          <p:cNvPicPr>
            <a:picLocks noChangeAspect="1"/>
          </p:cNvPicPr>
          <p:nvPr/>
        </p:nvPicPr>
        <p:blipFill>
          <a:blip r:embed="rId3"/>
          <a:stretch>
            <a:fillRect/>
          </a:stretch>
        </p:blipFill>
        <p:spPr>
          <a:xfrm>
            <a:off x="161075" y="148350"/>
            <a:ext cx="1315121" cy="597782"/>
          </a:xfrm>
          <a:prstGeom prst="rect">
            <a:avLst/>
          </a:prstGeom>
        </p:spPr>
      </p:pic>
      <p:sp>
        <p:nvSpPr>
          <p:cNvPr id="5" name="ZoneTexte 4"/>
          <p:cNvSpPr txBox="1"/>
          <p:nvPr/>
        </p:nvSpPr>
        <p:spPr>
          <a:xfrm>
            <a:off x="1548623" y="177974"/>
            <a:ext cx="5150941" cy="584775"/>
          </a:xfrm>
          <a:prstGeom prst="rect">
            <a:avLst/>
          </a:prstGeom>
          <a:noFill/>
        </p:spPr>
        <p:txBody>
          <a:bodyPr wrap="square" rtlCol="0">
            <a:spAutoFit/>
          </a:bodyPr>
          <a:lstStyle/>
          <a:p>
            <a:r>
              <a:rPr lang="fr-FR" sz="1600" dirty="0">
                <a:solidFill>
                  <a:schemeClr val="bg1"/>
                </a:solidFill>
              </a:rPr>
              <a:t>Tableau de synthèse (PTEF-Emploi) : évolution du besoin </a:t>
            </a:r>
            <a:br>
              <a:rPr lang="fr-FR" sz="1600" dirty="0">
                <a:solidFill>
                  <a:schemeClr val="bg1"/>
                </a:solidFill>
              </a:rPr>
            </a:br>
            <a:r>
              <a:rPr lang="fr-FR" sz="1600" dirty="0">
                <a:solidFill>
                  <a:schemeClr val="bg1"/>
                </a:solidFill>
              </a:rPr>
              <a:t>de main-d’œuvre après décarbonation des secteurs</a:t>
            </a:r>
          </a:p>
        </p:txBody>
      </p:sp>
    </p:spTree>
    <p:extLst>
      <p:ext uri="{BB962C8B-B14F-4D97-AF65-F5344CB8AC3E}">
        <p14:creationId xmlns:p14="http://schemas.microsoft.com/office/powerpoint/2010/main" val="30171342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ZoneTexte 35"/>
          <p:cNvSpPr txBox="1"/>
          <p:nvPr/>
        </p:nvSpPr>
        <p:spPr>
          <a:xfrm>
            <a:off x="5107534" y="3287046"/>
            <a:ext cx="4647170" cy="1605568"/>
          </a:xfrm>
          <a:prstGeom prst="rect">
            <a:avLst/>
          </a:prstGeom>
          <a:solidFill>
            <a:srgbClr val="00B050"/>
          </a:solidFill>
          <a:ln>
            <a:noFill/>
          </a:ln>
        </p:spPr>
        <p:txBody>
          <a:bodyPr wrap="square" rtlCol="0">
            <a:spAutoFit/>
          </a:bodyPr>
          <a:lstStyle/>
          <a:p>
            <a:pPr defTabSz="457200" hangingPunct="1">
              <a:lnSpc>
                <a:spcPts val="5900"/>
              </a:lnSpc>
            </a:pPr>
            <a:r>
              <a:rPr lang="fr-FR" sz="5400" kern="1200" dirty="0">
                <a:solidFill>
                  <a:prstClr val="white"/>
                </a:solidFill>
                <a:latin typeface="Calibri" panose="020F0502020204030204"/>
              </a:rPr>
              <a:t>AGRICULTURE</a:t>
            </a:r>
            <a:br>
              <a:rPr lang="fr-FR" sz="5400" kern="1200" dirty="0">
                <a:solidFill>
                  <a:prstClr val="white"/>
                </a:solidFill>
                <a:latin typeface="Calibri" panose="020F0502020204030204"/>
              </a:rPr>
            </a:br>
            <a:r>
              <a:rPr lang="fr-FR" sz="5400" kern="1200" dirty="0">
                <a:solidFill>
                  <a:prstClr val="white"/>
                </a:solidFill>
                <a:latin typeface="Calibri" panose="020F0502020204030204"/>
              </a:rPr>
              <a:t>ALIMENTATION</a:t>
            </a:r>
          </a:p>
        </p:txBody>
      </p:sp>
      <p:sp>
        <p:nvSpPr>
          <p:cNvPr id="38" name="ZoneTexte 37"/>
          <p:cNvSpPr txBox="1"/>
          <p:nvPr/>
        </p:nvSpPr>
        <p:spPr>
          <a:xfrm>
            <a:off x="123236" y="2347538"/>
            <a:ext cx="4077828" cy="923330"/>
          </a:xfrm>
          <a:prstGeom prst="rect">
            <a:avLst/>
          </a:prstGeom>
          <a:solidFill>
            <a:srgbClr val="00B050"/>
          </a:solidFill>
          <a:ln>
            <a:noFill/>
          </a:ln>
        </p:spPr>
        <p:txBody>
          <a:bodyPr wrap="square" rtlCol="0">
            <a:spAutoFit/>
          </a:bodyPr>
          <a:lstStyle/>
          <a:p>
            <a:pPr defTabSz="457200" hangingPunct="1"/>
            <a:r>
              <a:rPr lang="fr-FR" sz="5400" kern="1200" dirty="0">
                <a:solidFill>
                  <a:prstClr val="white"/>
                </a:solidFill>
                <a:latin typeface="Calibri" panose="020F0502020204030204"/>
              </a:rPr>
              <a:t>BIODIVERSITÉ</a:t>
            </a:r>
          </a:p>
        </p:txBody>
      </p:sp>
      <p:sp>
        <p:nvSpPr>
          <p:cNvPr id="39" name="ZoneTexte 38"/>
          <p:cNvSpPr txBox="1"/>
          <p:nvPr/>
        </p:nvSpPr>
        <p:spPr>
          <a:xfrm>
            <a:off x="4000510" y="465188"/>
            <a:ext cx="1281027" cy="923330"/>
          </a:xfrm>
          <a:prstGeom prst="rect">
            <a:avLst/>
          </a:prstGeom>
          <a:solidFill>
            <a:srgbClr val="00B050"/>
          </a:solidFill>
          <a:ln>
            <a:noFill/>
          </a:ln>
        </p:spPr>
        <p:txBody>
          <a:bodyPr wrap="square" rtlCol="0">
            <a:spAutoFit/>
          </a:bodyPr>
          <a:lstStyle/>
          <a:p>
            <a:pPr defTabSz="457200" hangingPunct="1"/>
            <a:r>
              <a:rPr lang="fr-FR" sz="5400" kern="1200" dirty="0">
                <a:solidFill>
                  <a:prstClr val="white"/>
                </a:solidFill>
                <a:latin typeface="Calibri" panose="020F0502020204030204"/>
              </a:rPr>
              <a:t>AIR</a:t>
            </a:r>
          </a:p>
        </p:txBody>
      </p:sp>
      <p:sp>
        <p:nvSpPr>
          <p:cNvPr id="40" name="ZoneTexte 39"/>
          <p:cNvSpPr txBox="1"/>
          <p:nvPr/>
        </p:nvSpPr>
        <p:spPr>
          <a:xfrm>
            <a:off x="7396848" y="2347538"/>
            <a:ext cx="1584722" cy="923330"/>
          </a:xfrm>
          <a:prstGeom prst="rect">
            <a:avLst/>
          </a:prstGeom>
          <a:solidFill>
            <a:srgbClr val="00B050"/>
          </a:solidFill>
          <a:ln>
            <a:noFill/>
          </a:ln>
        </p:spPr>
        <p:txBody>
          <a:bodyPr wrap="square" rtlCol="0">
            <a:spAutoFit/>
          </a:bodyPr>
          <a:lstStyle/>
          <a:p>
            <a:pPr defTabSz="457200" hangingPunct="1"/>
            <a:r>
              <a:rPr lang="fr-FR" sz="5400" kern="1200" dirty="0">
                <a:solidFill>
                  <a:prstClr val="white"/>
                </a:solidFill>
                <a:latin typeface="Calibri" panose="020F0502020204030204"/>
              </a:rPr>
              <a:t>EAU</a:t>
            </a:r>
          </a:p>
        </p:txBody>
      </p:sp>
      <p:sp>
        <p:nvSpPr>
          <p:cNvPr id="41" name="ZoneTexte 40"/>
          <p:cNvSpPr txBox="1"/>
          <p:nvPr/>
        </p:nvSpPr>
        <p:spPr>
          <a:xfrm>
            <a:off x="120303" y="465188"/>
            <a:ext cx="3866559" cy="923330"/>
          </a:xfrm>
          <a:prstGeom prst="rect">
            <a:avLst/>
          </a:prstGeom>
          <a:solidFill>
            <a:srgbClr val="00B050"/>
          </a:solidFill>
          <a:ln>
            <a:noFill/>
          </a:ln>
        </p:spPr>
        <p:txBody>
          <a:bodyPr wrap="square" rtlCol="0">
            <a:spAutoFit/>
          </a:bodyPr>
          <a:lstStyle/>
          <a:p>
            <a:pPr defTabSz="457200" hangingPunct="1"/>
            <a:r>
              <a:rPr lang="fr-FR" sz="5400" kern="1200" dirty="0">
                <a:solidFill>
                  <a:prstClr val="white"/>
                </a:solidFill>
                <a:latin typeface="Calibri" panose="020F0502020204030204"/>
              </a:rPr>
              <a:t>ESPACE VERT</a:t>
            </a:r>
          </a:p>
        </p:txBody>
      </p:sp>
      <p:sp>
        <p:nvSpPr>
          <p:cNvPr id="42" name="ZoneTexte 41"/>
          <p:cNvSpPr txBox="1"/>
          <p:nvPr/>
        </p:nvSpPr>
        <p:spPr>
          <a:xfrm>
            <a:off x="123236" y="1408030"/>
            <a:ext cx="2596752" cy="923330"/>
          </a:xfrm>
          <a:prstGeom prst="rect">
            <a:avLst/>
          </a:prstGeom>
          <a:solidFill>
            <a:srgbClr val="00B050"/>
          </a:solidFill>
          <a:ln>
            <a:noFill/>
          </a:ln>
        </p:spPr>
        <p:txBody>
          <a:bodyPr wrap="square" rtlCol="0">
            <a:spAutoFit/>
          </a:bodyPr>
          <a:lstStyle/>
          <a:p>
            <a:pPr defTabSz="457200" hangingPunct="1"/>
            <a:r>
              <a:rPr lang="fr-FR" sz="5400" kern="1200" dirty="0">
                <a:solidFill>
                  <a:prstClr val="white"/>
                </a:solidFill>
                <a:latin typeface="Calibri" panose="020F0502020204030204"/>
              </a:rPr>
              <a:t>FORÊTS</a:t>
            </a:r>
          </a:p>
        </p:txBody>
      </p:sp>
      <p:sp>
        <p:nvSpPr>
          <p:cNvPr id="43" name="ZoneTexte 42"/>
          <p:cNvSpPr txBox="1"/>
          <p:nvPr/>
        </p:nvSpPr>
        <p:spPr>
          <a:xfrm>
            <a:off x="2741512" y="1408030"/>
            <a:ext cx="2345152" cy="923330"/>
          </a:xfrm>
          <a:prstGeom prst="rect">
            <a:avLst/>
          </a:prstGeom>
          <a:solidFill>
            <a:srgbClr val="00B050"/>
          </a:solidFill>
          <a:ln>
            <a:noFill/>
          </a:ln>
        </p:spPr>
        <p:txBody>
          <a:bodyPr wrap="square" rtlCol="0">
            <a:spAutoFit/>
          </a:bodyPr>
          <a:lstStyle/>
          <a:p>
            <a:pPr defTabSz="457200" hangingPunct="1"/>
            <a:r>
              <a:rPr lang="fr-FR" sz="5400" kern="1200" dirty="0">
                <a:solidFill>
                  <a:prstClr val="white"/>
                </a:solidFill>
                <a:latin typeface="Calibri" panose="020F0502020204030204"/>
              </a:rPr>
              <a:t>OCÉAN</a:t>
            </a:r>
          </a:p>
        </p:txBody>
      </p:sp>
      <p:sp>
        <p:nvSpPr>
          <p:cNvPr id="46" name="ZoneTexte 45"/>
          <p:cNvSpPr txBox="1"/>
          <p:nvPr/>
        </p:nvSpPr>
        <p:spPr>
          <a:xfrm>
            <a:off x="4223664" y="2347538"/>
            <a:ext cx="3155930" cy="923330"/>
          </a:xfrm>
          <a:prstGeom prst="rect">
            <a:avLst/>
          </a:prstGeom>
          <a:solidFill>
            <a:srgbClr val="00B050"/>
          </a:solidFill>
          <a:ln>
            <a:noFill/>
          </a:ln>
        </p:spPr>
        <p:txBody>
          <a:bodyPr wrap="square" rtlCol="0">
            <a:spAutoFit/>
          </a:bodyPr>
          <a:lstStyle/>
          <a:p>
            <a:pPr defTabSz="457200" hangingPunct="1"/>
            <a:r>
              <a:rPr lang="fr-FR" sz="5400" kern="1200" dirty="0">
                <a:solidFill>
                  <a:prstClr val="white"/>
                </a:solidFill>
                <a:latin typeface="Calibri" panose="020F0502020204030204"/>
              </a:rPr>
              <a:t>MOBILITÉ</a:t>
            </a:r>
          </a:p>
        </p:txBody>
      </p:sp>
      <p:sp>
        <p:nvSpPr>
          <p:cNvPr id="48" name="ZoneTexte 47"/>
          <p:cNvSpPr txBox="1"/>
          <p:nvPr/>
        </p:nvSpPr>
        <p:spPr>
          <a:xfrm>
            <a:off x="5295185" y="465188"/>
            <a:ext cx="4575954" cy="923330"/>
          </a:xfrm>
          <a:prstGeom prst="rect">
            <a:avLst/>
          </a:prstGeom>
          <a:solidFill>
            <a:srgbClr val="00B050"/>
          </a:solidFill>
          <a:ln>
            <a:noFill/>
          </a:ln>
        </p:spPr>
        <p:txBody>
          <a:bodyPr wrap="square" rtlCol="0">
            <a:spAutoFit/>
          </a:bodyPr>
          <a:lstStyle/>
          <a:p>
            <a:pPr defTabSz="457200" hangingPunct="1"/>
            <a:r>
              <a:rPr lang="fr-FR" sz="5400" kern="1200" dirty="0">
                <a:solidFill>
                  <a:prstClr val="white"/>
                </a:solidFill>
                <a:latin typeface="Calibri" panose="020F0502020204030204"/>
              </a:rPr>
              <a:t>ESPACE PUBLIC</a:t>
            </a:r>
          </a:p>
        </p:txBody>
      </p:sp>
      <p:sp>
        <p:nvSpPr>
          <p:cNvPr id="49" name="ZoneTexte 48"/>
          <p:cNvSpPr txBox="1"/>
          <p:nvPr/>
        </p:nvSpPr>
        <p:spPr>
          <a:xfrm>
            <a:off x="117543" y="4917418"/>
            <a:ext cx="4969121" cy="923330"/>
          </a:xfrm>
          <a:prstGeom prst="rect">
            <a:avLst/>
          </a:prstGeom>
          <a:solidFill>
            <a:srgbClr val="00B050"/>
          </a:solidFill>
          <a:ln>
            <a:noFill/>
          </a:ln>
        </p:spPr>
        <p:txBody>
          <a:bodyPr wrap="square" rtlCol="0">
            <a:spAutoFit/>
          </a:bodyPr>
          <a:lstStyle/>
          <a:p>
            <a:pPr defTabSz="457200" hangingPunct="1"/>
            <a:r>
              <a:rPr lang="fr-FR" sz="5400" kern="1200" dirty="0">
                <a:solidFill>
                  <a:prstClr val="white"/>
                </a:solidFill>
                <a:latin typeface="Calibri" panose="020F0502020204030204"/>
              </a:rPr>
              <a:t>IMPORT-EXPORT</a:t>
            </a:r>
          </a:p>
        </p:txBody>
      </p:sp>
      <p:sp>
        <p:nvSpPr>
          <p:cNvPr id="50" name="ZoneTexte 49"/>
          <p:cNvSpPr txBox="1"/>
          <p:nvPr/>
        </p:nvSpPr>
        <p:spPr>
          <a:xfrm>
            <a:off x="5100312" y="1406363"/>
            <a:ext cx="3830168" cy="923330"/>
          </a:xfrm>
          <a:prstGeom prst="rect">
            <a:avLst/>
          </a:prstGeom>
          <a:solidFill>
            <a:srgbClr val="00B050"/>
          </a:solidFill>
          <a:ln>
            <a:noFill/>
          </a:ln>
        </p:spPr>
        <p:txBody>
          <a:bodyPr wrap="square" rtlCol="0">
            <a:spAutoFit/>
          </a:bodyPr>
          <a:lstStyle/>
          <a:p>
            <a:pPr defTabSz="457200" hangingPunct="1"/>
            <a:r>
              <a:rPr lang="fr-FR" sz="5400" kern="1200" dirty="0">
                <a:solidFill>
                  <a:prstClr val="white"/>
                </a:solidFill>
                <a:latin typeface="Calibri" panose="020F0502020204030204"/>
              </a:rPr>
              <a:t>SOLIDARITÉ</a:t>
            </a:r>
          </a:p>
        </p:txBody>
      </p:sp>
      <p:sp>
        <p:nvSpPr>
          <p:cNvPr id="51" name="ZoneTexte 50"/>
          <p:cNvSpPr txBox="1"/>
          <p:nvPr/>
        </p:nvSpPr>
        <p:spPr>
          <a:xfrm>
            <a:off x="117543" y="0"/>
            <a:ext cx="7594643" cy="4719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2438338" rtl="0" fontAlgn="auto" latinLnBrk="0" hangingPunct="0">
              <a:lnSpc>
                <a:spcPct val="100000"/>
              </a:lnSpc>
              <a:spcBef>
                <a:spcPts val="0"/>
              </a:spcBef>
              <a:spcAft>
                <a:spcPts val="0"/>
              </a:spcAft>
              <a:buClrTx/>
              <a:buSzTx/>
              <a:buFontTx/>
              <a:buNone/>
              <a:tabLst/>
            </a:pPr>
            <a:r>
              <a:rPr lang="fr-FR" sz="2400" dirty="0">
                <a:solidFill>
                  <a:schemeClr val="tx1">
                    <a:lumMod val="50000"/>
                  </a:schemeClr>
                </a:solidFill>
                <a:latin typeface="Calibri" panose="020F0502020204030204" pitchFamily="34" charset="0"/>
                <a:cs typeface="Calibri" panose="020F0502020204030204" pitchFamily="34" charset="0"/>
              </a:rPr>
              <a:t>2 lots de cartes chantiers (vert ou rouge) – impression recto</a:t>
            </a:r>
            <a:endParaRPr kumimoji="0" lang="fr-FR" sz="2400" b="0" i="0" u="none" strike="noStrike" cap="none" spc="0" normalizeH="0" baseline="0" dirty="0">
              <a:ln>
                <a:noFill/>
              </a:ln>
              <a:solidFill>
                <a:schemeClr val="tx1">
                  <a:lumMod val="50000"/>
                </a:schemeClr>
              </a:solidFill>
              <a:effectLst/>
              <a:uFillTx/>
              <a:latin typeface="Calibri" panose="020F0502020204030204" pitchFamily="34" charset="0"/>
              <a:cs typeface="Calibri" panose="020F0502020204030204" pitchFamily="34" charset="0"/>
              <a:sym typeface="Helvetica Neue"/>
            </a:endParaRPr>
          </a:p>
        </p:txBody>
      </p:sp>
      <p:sp>
        <p:nvSpPr>
          <p:cNvPr id="52" name="ZoneTexte 51"/>
          <p:cNvSpPr txBox="1"/>
          <p:nvPr/>
        </p:nvSpPr>
        <p:spPr>
          <a:xfrm>
            <a:off x="117543" y="5861611"/>
            <a:ext cx="2122603" cy="923330"/>
          </a:xfrm>
          <a:prstGeom prst="rect">
            <a:avLst/>
          </a:prstGeom>
          <a:solidFill>
            <a:srgbClr val="00B050"/>
          </a:solidFill>
          <a:ln>
            <a:noFill/>
          </a:ln>
        </p:spPr>
        <p:txBody>
          <a:bodyPr wrap="square" rtlCol="0">
            <a:spAutoFit/>
          </a:bodyPr>
          <a:lstStyle/>
          <a:p>
            <a:pPr defTabSz="457200" hangingPunct="1"/>
            <a:r>
              <a:rPr lang="fr-FR" sz="5400" kern="1200" dirty="0">
                <a:solidFill>
                  <a:prstClr val="white"/>
                </a:solidFill>
                <a:latin typeface="Calibri" panose="020F0502020204030204"/>
              </a:rPr>
              <a:t>SANTÉ</a:t>
            </a:r>
          </a:p>
        </p:txBody>
      </p:sp>
      <p:sp>
        <p:nvSpPr>
          <p:cNvPr id="19" name="ZoneTexte 18"/>
          <p:cNvSpPr txBox="1"/>
          <p:nvPr/>
        </p:nvSpPr>
        <p:spPr>
          <a:xfrm>
            <a:off x="117543" y="3287046"/>
            <a:ext cx="4969122" cy="1605568"/>
          </a:xfrm>
          <a:prstGeom prst="rect">
            <a:avLst/>
          </a:prstGeom>
          <a:solidFill>
            <a:srgbClr val="00B050"/>
          </a:solidFill>
          <a:ln>
            <a:noFill/>
          </a:ln>
        </p:spPr>
        <p:txBody>
          <a:bodyPr wrap="square" rtlCol="0">
            <a:spAutoFit/>
          </a:bodyPr>
          <a:lstStyle/>
          <a:p>
            <a:pPr defTabSz="457200" hangingPunct="1">
              <a:lnSpc>
                <a:spcPts val="5900"/>
              </a:lnSpc>
            </a:pPr>
            <a:r>
              <a:rPr lang="fr-FR" sz="5400" kern="1200" dirty="0">
                <a:solidFill>
                  <a:prstClr val="white"/>
                </a:solidFill>
                <a:latin typeface="Calibri" panose="020F0502020204030204"/>
              </a:rPr>
              <a:t>AMÉNAGEMENT </a:t>
            </a:r>
            <a:br>
              <a:rPr lang="fr-FR" sz="5400" kern="1200" dirty="0">
                <a:solidFill>
                  <a:prstClr val="white"/>
                </a:solidFill>
                <a:latin typeface="Calibri" panose="020F0502020204030204"/>
              </a:rPr>
            </a:br>
            <a:r>
              <a:rPr lang="fr-FR" sz="5400" kern="1200" dirty="0">
                <a:solidFill>
                  <a:prstClr val="white"/>
                </a:solidFill>
                <a:latin typeface="Calibri" panose="020F0502020204030204"/>
              </a:rPr>
              <a:t>DU TERRITOIRE</a:t>
            </a:r>
          </a:p>
        </p:txBody>
      </p:sp>
      <p:sp>
        <p:nvSpPr>
          <p:cNvPr id="20" name="ZoneTexte 19"/>
          <p:cNvSpPr txBox="1"/>
          <p:nvPr/>
        </p:nvSpPr>
        <p:spPr>
          <a:xfrm>
            <a:off x="2263849" y="5861611"/>
            <a:ext cx="3386453" cy="923330"/>
          </a:xfrm>
          <a:prstGeom prst="rect">
            <a:avLst/>
          </a:prstGeom>
          <a:solidFill>
            <a:srgbClr val="00B050"/>
          </a:solidFill>
          <a:ln>
            <a:noFill/>
          </a:ln>
        </p:spPr>
        <p:txBody>
          <a:bodyPr wrap="square" rtlCol="0">
            <a:spAutoFit/>
          </a:bodyPr>
          <a:lstStyle/>
          <a:p>
            <a:pPr defTabSz="457200" hangingPunct="1"/>
            <a:r>
              <a:rPr lang="fr-FR" sz="5400" kern="1200" dirty="0">
                <a:solidFill>
                  <a:prstClr val="white"/>
                </a:solidFill>
                <a:latin typeface="Calibri" panose="020F0502020204030204"/>
              </a:rPr>
              <a:t>BÂTIMENT</a:t>
            </a:r>
          </a:p>
        </p:txBody>
      </p:sp>
      <p:sp>
        <p:nvSpPr>
          <p:cNvPr id="21" name="ZoneTexte 20"/>
          <p:cNvSpPr txBox="1"/>
          <p:nvPr/>
        </p:nvSpPr>
        <p:spPr>
          <a:xfrm>
            <a:off x="5674005" y="5861611"/>
            <a:ext cx="3874430" cy="923330"/>
          </a:xfrm>
          <a:prstGeom prst="rect">
            <a:avLst/>
          </a:prstGeom>
          <a:solidFill>
            <a:srgbClr val="00B050"/>
          </a:solidFill>
          <a:ln>
            <a:noFill/>
          </a:ln>
        </p:spPr>
        <p:txBody>
          <a:bodyPr wrap="square" rtlCol="0">
            <a:spAutoFit/>
          </a:bodyPr>
          <a:lstStyle/>
          <a:p>
            <a:pPr defTabSz="457200" hangingPunct="1"/>
            <a:r>
              <a:rPr lang="fr-FR" sz="5400" kern="1200" dirty="0">
                <a:solidFill>
                  <a:prstClr val="white"/>
                </a:solidFill>
                <a:latin typeface="Calibri" panose="020F0502020204030204"/>
              </a:rPr>
              <a:t>NUMÉRIQUE</a:t>
            </a:r>
          </a:p>
        </p:txBody>
      </p:sp>
      <p:sp>
        <p:nvSpPr>
          <p:cNvPr id="23" name="ZoneTexte 22"/>
          <p:cNvSpPr txBox="1"/>
          <p:nvPr/>
        </p:nvSpPr>
        <p:spPr>
          <a:xfrm>
            <a:off x="5107534" y="4917418"/>
            <a:ext cx="3830168" cy="923330"/>
          </a:xfrm>
          <a:prstGeom prst="rect">
            <a:avLst/>
          </a:prstGeom>
          <a:solidFill>
            <a:srgbClr val="00B050"/>
          </a:solidFill>
          <a:ln>
            <a:noFill/>
          </a:ln>
        </p:spPr>
        <p:txBody>
          <a:bodyPr wrap="square" rtlCol="0">
            <a:spAutoFit/>
          </a:bodyPr>
          <a:lstStyle/>
          <a:p>
            <a:pPr defTabSz="457200" hangingPunct="1"/>
            <a:r>
              <a:rPr lang="fr-FR" sz="5400" kern="1200" dirty="0">
                <a:solidFill>
                  <a:prstClr val="white"/>
                </a:solidFill>
                <a:latin typeface="Calibri" panose="020F0502020204030204"/>
              </a:rPr>
              <a:t>ÉDUCATION</a:t>
            </a:r>
          </a:p>
        </p:txBody>
      </p:sp>
    </p:spTree>
    <p:extLst>
      <p:ext uri="{BB962C8B-B14F-4D97-AF65-F5344CB8AC3E}">
        <p14:creationId xmlns:p14="http://schemas.microsoft.com/office/powerpoint/2010/main" val="29022947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ZoneTexte 20"/>
          <p:cNvSpPr txBox="1"/>
          <p:nvPr/>
        </p:nvSpPr>
        <p:spPr>
          <a:xfrm>
            <a:off x="114962" y="1824405"/>
            <a:ext cx="3658495" cy="923330"/>
          </a:xfrm>
          <a:prstGeom prst="rect">
            <a:avLst/>
          </a:prstGeom>
          <a:solidFill>
            <a:srgbClr val="00B050"/>
          </a:solidFill>
          <a:ln>
            <a:noFill/>
          </a:ln>
        </p:spPr>
        <p:txBody>
          <a:bodyPr wrap="square" rtlCol="0">
            <a:spAutoFit/>
          </a:bodyPr>
          <a:lstStyle/>
          <a:p>
            <a:pPr defTabSz="457200" hangingPunct="1"/>
            <a:r>
              <a:rPr lang="fr-FR" sz="5400" kern="1200" dirty="0">
                <a:solidFill>
                  <a:prstClr val="white"/>
                </a:solidFill>
                <a:latin typeface="Calibri" panose="020F0502020204030204"/>
              </a:rPr>
              <a:t>COMMERCE</a:t>
            </a:r>
          </a:p>
        </p:txBody>
      </p:sp>
      <p:sp>
        <p:nvSpPr>
          <p:cNvPr id="22" name="ZoneTexte 21"/>
          <p:cNvSpPr txBox="1"/>
          <p:nvPr/>
        </p:nvSpPr>
        <p:spPr>
          <a:xfrm>
            <a:off x="5833216" y="1821220"/>
            <a:ext cx="2729908" cy="923330"/>
          </a:xfrm>
          <a:prstGeom prst="rect">
            <a:avLst/>
          </a:prstGeom>
          <a:solidFill>
            <a:srgbClr val="00B050"/>
          </a:solidFill>
          <a:ln>
            <a:noFill/>
          </a:ln>
        </p:spPr>
        <p:txBody>
          <a:bodyPr wrap="square" rtlCol="0">
            <a:spAutoFit/>
          </a:bodyPr>
          <a:lstStyle/>
          <a:p>
            <a:pPr defTabSz="457200" hangingPunct="1"/>
            <a:r>
              <a:rPr lang="fr-FR" sz="5400" kern="1200" dirty="0">
                <a:solidFill>
                  <a:prstClr val="white"/>
                </a:solidFill>
                <a:latin typeface="Calibri" panose="020F0502020204030204"/>
              </a:rPr>
              <a:t>FINANCE</a:t>
            </a:r>
          </a:p>
        </p:txBody>
      </p:sp>
      <p:sp>
        <p:nvSpPr>
          <p:cNvPr id="24" name="ZoneTexte 23"/>
          <p:cNvSpPr txBox="1"/>
          <p:nvPr/>
        </p:nvSpPr>
        <p:spPr>
          <a:xfrm>
            <a:off x="114962" y="5343829"/>
            <a:ext cx="3264063" cy="923330"/>
          </a:xfrm>
          <a:prstGeom prst="rect">
            <a:avLst/>
          </a:prstGeom>
          <a:solidFill>
            <a:srgbClr val="00B050"/>
          </a:solidFill>
          <a:ln>
            <a:noFill/>
          </a:ln>
        </p:spPr>
        <p:txBody>
          <a:bodyPr wrap="square" rtlCol="0">
            <a:spAutoFit/>
          </a:bodyPr>
          <a:lstStyle/>
          <a:p>
            <a:pPr defTabSz="457200" hangingPunct="1"/>
            <a:r>
              <a:rPr lang="fr-FR" sz="5400" kern="1200" dirty="0">
                <a:solidFill>
                  <a:prstClr val="white"/>
                </a:solidFill>
                <a:latin typeface="Calibri" panose="020F0502020204030204"/>
              </a:rPr>
              <a:t>INDUSTRIE</a:t>
            </a:r>
          </a:p>
        </p:txBody>
      </p:sp>
      <p:sp>
        <p:nvSpPr>
          <p:cNvPr id="25" name="ZoneTexte 24"/>
          <p:cNvSpPr txBox="1"/>
          <p:nvPr/>
        </p:nvSpPr>
        <p:spPr>
          <a:xfrm>
            <a:off x="114962" y="189525"/>
            <a:ext cx="6064857" cy="1605568"/>
          </a:xfrm>
          <a:prstGeom prst="rect">
            <a:avLst/>
          </a:prstGeom>
          <a:solidFill>
            <a:srgbClr val="00B050"/>
          </a:solidFill>
          <a:ln>
            <a:noFill/>
          </a:ln>
        </p:spPr>
        <p:txBody>
          <a:bodyPr wrap="square" rtlCol="0">
            <a:spAutoFit/>
          </a:bodyPr>
          <a:lstStyle/>
          <a:p>
            <a:pPr defTabSz="457200" hangingPunct="1">
              <a:lnSpc>
                <a:spcPts val="5900"/>
              </a:lnSpc>
            </a:pPr>
            <a:r>
              <a:rPr lang="fr-FR" sz="5400" kern="1200" dirty="0">
                <a:solidFill>
                  <a:prstClr val="white"/>
                </a:solidFill>
                <a:latin typeface="Calibri" panose="020F0502020204030204"/>
              </a:rPr>
              <a:t>COMPORTEMENTS DE CONSOMMATION</a:t>
            </a:r>
          </a:p>
        </p:txBody>
      </p:sp>
      <p:sp>
        <p:nvSpPr>
          <p:cNvPr id="28" name="ZoneTexte 27"/>
          <p:cNvSpPr txBox="1"/>
          <p:nvPr/>
        </p:nvSpPr>
        <p:spPr>
          <a:xfrm>
            <a:off x="6198571" y="189525"/>
            <a:ext cx="2609000" cy="922768"/>
          </a:xfrm>
          <a:prstGeom prst="rect">
            <a:avLst/>
          </a:prstGeom>
          <a:solidFill>
            <a:srgbClr val="00B050"/>
          </a:solidFill>
          <a:ln>
            <a:noFill/>
          </a:ln>
        </p:spPr>
        <p:txBody>
          <a:bodyPr wrap="square" rtlCol="0">
            <a:spAutoFit/>
          </a:bodyPr>
          <a:lstStyle/>
          <a:p>
            <a:pPr defTabSz="457200" hangingPunct="1"/>
            <a:r>
              <a:rPr lang="fr-FR" sz="5400" kern="1200" dirty="0">
                <a:solidFill>
                  <a:prstClr val="white"/>
                </a:solidFill>
                <a:latin typeface="Calibri" panose="020F0502020204030204"/>
              </a:rPr>
              <a:t>DÉCHET</a:t>
            </a:r>
          </a:p>
        </p:txBody>
      </p:sp>
      <p:sp>
        <p:nvSpPr>
          <p:cNvPr id="29" name="ZoneTexte 28"/>
          <p:cNvSpPr txBox="1"/>
          <p:nvPr/>
        </p:nvSpPr>
        <p:spPr>
          <a:xfrm>
            <a:off x="4879578" y="4394621"/>
            <a:ext cx="2729908" cy="923330"/>
          </a:xfrm>
          <a:prstGeom prst="rect">
            <a:avLst/>
          </a:prstGeom>
          <a:solidFill>
            <a:srgbClr val="00B050"/>
          </a:solidFill>
          <a:ln>
            <a:noFill/>
          </a:ln>
        </p:spPr>
        <p:txBody>
          <a:bodyPr wrap="square" rtlCol="0">
            <a:spAutoFit/>
          </a:bodyPr>
          <a:lstStyle/>
          <a:p>
            <a:pPr defTabSz="457200" hangingPunct="1"/>
            <a:r>
              <a:rPr lang="fr-FR" sz="5400" kern="1200" dirty="0">
                <a:solidFill>
                  <a:prstClr val="white"/>
                </a:solidFill>
                <a:latin typeface="Calibri" panose="020F0502020204030204"/>
              </a:rPr>
              <a:t>CULTURE</a:t>
            </a:r>
          </a:p>
        </p:txBody>
      </p:sp>
      <p:sp>
        <p:nvSpPr>
          <p:cNvPr id="30" name="ZoneTexte 29"/>
          <p:cNvSpPr txBox="1"/>
          <p:nvPr/>
        </p:nvSpPr>
        <p:spPr>
          <a:xfrm>
            <a:off x="3792208" y="1824405"/>
            <a:ext cx="2022257" cy="923330"/>
          </a:xfrm>
          <a:prstGeom prst="rect">
            <a:avLst/>
          </a:prstGeom>
          <a:solidFill>
            <a:srgbClr val="00B050"/>
          </a:solidFill>
          <a:ln>
            <a:noFill/>
          </a:ln>
        </p:spPr>
        <p:txBody>
          <a:bodyPr wrap="square" rtlCol="0">
            <a:spAutoFit/>
          </a:bodyPr>
          <a:lstStyle/>
          <a:p>
            <a:pPr defTabSz="457200" hangingPunct="1"/>
            <a:r>
              <a:rPr lang="fr-FR" sz="5400" kern="1200" dirty="0">
                <a:solidFill>
                  <a:prstClr val="white"/>
                </a:solidFill>
                <a:latin typeface="Calibri" panose="020F0502020204030204"/>
              </a:rPr>
              <a:t>SPORT</a:t>
            </a:r>
          </a:p>
        </p:txBody>
      </p:sp>
      <p:sp>
        <p:nvSpPr>
          <p:cNvPr id="31" name="ZoneTexte 30"/>
          <p:cNvSpPr txBox="1"/>
          <p:nvPr/>
        </p:nvSpPr>
        <p:spPr>
          <a:xfrm>
            <a:off x="115226" y="2769765"/>
            <a:ext cx="4987993" cy="1605568"/>
          </a:xfrm>
          <a:prstGeom prst="rect">
            <a:avLst/>
          </a:prstGeom>
          <a:solidFill>
            <a:srgbClr val="00B050"/>
          </a:solidFill>
          <a:ln>
            <a:noFill/>
          </a:ln>
        </p:spPr>
        <p:txBody>
          <a:bodyPr wrap="square" rtlCol="0">
            <a:spAutoFit/>
          </a:bodyPr>
          <a:lstStyle/>
          <a:p>
            <a:pPr defTabSz="457200" hangingPunct="1">
              <a:lnSpc>
                <a:spcPts val="5900"/>
              </a:lnSpc>
            </a:pPr>
            <a:r>
              <a:rPr lang="fr-FR" sz="5400" kern="1200" dirty="0">
                <a:solidFill>
                  <a:prstClr val="white"/>
                </a:solidFill>
                <a:latin typeface="Calibri" panose="020F0502020204030204"/>
              </a:rPr>
              <a:t>MUTUALISATIONCOOPÉRATION</a:t>
            </a:r>
          </a:p>
        </p:txBody>
      </p:sp>
      <p:sp>
        <p:nvSpPr>
          <p:cNvPr id="33" name="ZoneTexte 32"/>
          <p:cNvSpPr txBox="1"/>
          <p:nvPr/>
        </p:nvSpPr>
        <p:spPr>
          <a:xfrm>
            <a:off x="114962" y="4394621"/>
            <a:ext cx="4742061" cy="923330"/>
          </a:xfrm>
          <a:prstGeom prst="rect">
            <a:avLst/>
          </a:prstGeom>
          <a:solidFill>
            <a:srgbClr val="00B050"/>
          </a:solidFill>
          <a:ln>
            <a:noFill/>
          </a:ln>
        </p:spPr>
        <p:txBody>
          <a:bodyPr wrap="square" rtlCol="0">
            <a:spAutoFit/>
          </a:bodyPr>
          <a:lstStyle>
            <a:defPPr>
              <a:defRPr lang="en-US"/>
            </a:defPPr>
            <a:lvl1pPr algn="ctr">
              <a:defRPr sz="5400"/>
            </a:lvl1pPr>
          </a:lstStyle>
          <a:p>
            <a:pPr defTabSz="457200" hangingPunct="1"/>
            <a:r>
              <a:rPr lang="fr-FR" kern="1200" dirty="0">
                <a:solidFill>
                  <a:prstClr val="white"/>
                </a:solidFill>
                <a:latin typeface="Calibri" panose="020F0502020204030204"/>
              </a:rPr>
              <a:t>GOUVERNANCE</a:t>
            </a:r>
          </a:p>
        </p:txBody>
      </p:sp>
      <p:sp>
        <p:nvSpPr>
          <p:cNvPr id="13" name="ZoneTexte 12"/>
          <p:cNvSpPr txBox="1"/>
          <p:nvPr/>
        </p:nvSpPr>
        <p:spPr>
          <a:xfrm>
            <a:off x="3409911" y="5343829"/>
            <a:ext cx="5385670" cy="923330"/>
          </a:xfrm>
          <a:prstGeom prst="rect">
            <a:avLst/>
          </a:prstGeom>
          <a:solidFill>
            <a:srgbClr val="00B050"/>
          </a:solidFill>
          <a:ln>
            <a:noFill/>
          </a:ln>
        </p:spPr>
        <p:txBody>
          <a:bodyPr wrap="square" rtlCol="0">
            <a:spAutoFit/>
          </a:bodyPr>
          <a:lstStyle/>
          <a:p>
            <a:pPr defTabSz="457200" hangingPunct="1"/>
            <a:r>
              <a:rPr lang="fr-FR" sz="5400" kern="1200" dirty="0">
                <a:solidFill>
                  <a:prstClr val="white"/>
                </a:solidFill>
                <a:latin typeface="Calibri" panose="020F0502020204030204"/>
              </a:rPr>
              <a:t>INFRASTRUCTURE</a:t>
            </a:r>
          </a:p>
        </p:txBody>
      </p:sp>
      <p:sp>
        <p:nvSpPr>
          <p:cNvPr id="14" name="ZoneTexte 13"/>
          <p:cNvSpPr txBox="1"/>
          <p:nvPr/>
        </p:nvSpPr>
        <p:spPr>
          <a:xfrm>
            <a:off x="5129097" y="2769765"/>
            <a:ext cx="3830168" cy="923330"/>
          </a:xfrm>
          <a:prstGeom prst="rect">
            <a:avLst/>
          </a:prstGeom>
          <a:solidFill>
            <a:srgbClr val="00B050"/>
          </a:solidFill>
          <a:ln>
            <a:noFill/>
          </a:ln>
        </p:spPr>
        <p:txBody>
          <a:bodyPr wrap="square" rtlCol="0">
            <a:spAutoFit/>
          </a:bodyPr>
          <a:lstStyle/>
          <a:p>
            <a:pPr defTabSz="457200" hangingPunct="1"/>
            <a:r>
              <a:rPr lang="fr-FR" sz="5400" kern="1200" dirty="0">
                <a:solidFill>
                  <a:prstClr val="white"/>
                </a:solidFill>
                <a:latin typeface="Calibri" panose="020F0502020204030204"/>
              </a:rPr>
              <a:t>ÉDUCATION</a:t>
            </a:r>
          </a:p>
        </p:txBody>
      </p:sp>
    </p:spTree>
    <p:extLst>
      <p:ext uri="{BB962C8B-B14F-4D97-AF65-F5344CB8AC3E}">
        <p14:creationId xmlns:p14="http://schemas.microsoft.com/office/powerpoint/2010/main" val="42523873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ZoneTexte 18"/>
          <p:cNvSpPr txBox="1"/>
          <p:nvPr/>
        </p:nvSpPr>
        <p:spPr>
          <a:xfrm>
            <a:off x="108688" y="1043246"/>
            <a:ext cx="2617095" cy="923330"/>
          </a:xfrm>
          <a:prstGeom prst="rect">
            <a:avLst/>
          </a:prstGeom>
          <a:solidFill>
            <a:srgbClr val="00B050"/>
          </a:solidFill>
          <a:ln>
            <a:noFill/>
          </a:ln>
        </p:spPr>
        <p:txBody>
          <a:bodyPr wrap="square" rtlCol="0">
            <a:spAutoFit/>
          </a:bodyPr>
          <a:lstStyle/>
          <a:p>
            <a:pPr defTabSz="457200" hangingPunct="1"/>
            <a:r>
              <a:rPr lang="fr-FR" sz="5400" kern="1200" dirty="0">
                <a:solidFill>
                  <a:prstClr val="white"/>
                </a:solidFill>
                <a:latin typeface="Calibri" panose="020F0502020204030204"/>
              </a:rPr>
              <a:t>ÉNERGIE</a:t>
            </a:r>
          </a:p>
        </p:txBody>
      </p:sp>
      <p:sp>
        <p:nvSpPr>
          <p:cNvPr id="25" name="ZoneTexte 24"/>
          <p:cNvSpPr txBox="1"/>
          <p:nvPr/>
        </p:nvSpPr>
        <p:spPr>
          <a:xfrm>
            <a:off x="108688" y="92573"/>
            <a:ext cx="5203653" cy="923330"/>
          </a:xfrm>
          <a:prstGeom prst="rect">
            <a:avLst/>
          </a:prstGeom>
          <a:solidFill>
            <a:srgbClr val="00B050"/>
          </a:solidFill>
          <a:ln>
            <a:noFill/>
          </a:ln>
        </p:spPr>
        <p:txBody>
          <a:bodyPr wrap="square" rtlCol="0">
            <a:spAutoFit/>
          </a:bodyPr>
          <a:lstStyle/>
          <a:p>
            <a:pPr defTabSz="457200" hangingPunct="1"/>
            <a:r>
              <a:rPr lang="fr-FR" sz="5400" kern="1200" dirty="0">
                <a:solidFill>
                  <a:prstClr val="white"/>
                </a:solidFill>
                <a:latin typeface="Calibri" panose="020F0502020204030204"/>
              </a:rPr>
              <a:t>ADMINISTRATION</a:t>
            </a:r>
          </a:p>
        </p:txBody>
      </p:sp>
      <p:sp>
        <p:nvSpPr>
          <p:cNvPr id="26" name="ZoneTexte 25"/>
          <p:cNvSpPr txBox="1"/>
          <p:nvPr/>
        </p:nvSpPr>
        <p:spPr>
          <a:xfrm>
            <a:off x="2751910" y="1041781"/>
            <a:ext cx="2920780" cy="923330"/>
          </a:xfrm>
          <a:prstGeom prst="rect">
            <a:avLst/>
          </a:prstGeom>
          <a:solidFill>
            <a:srgbClr val="00B050"/>
          </a:solidFill>
          <a:ln>
            <a:noFill/>
          </a:ln>
        </p:spPr>
        <p:txBody>
          <a:bodyPr wrap="square" rtlCol="0">
            <a:spAutoFit/>
          </a:bodyPr>
          <a:lstStyle/>
          <a:p>
            <a:pPr defTabSz="457200" hangingPunct="1"/>
            <a:r>
              <a:rPr lang="fr-FR" sz="5400" kern="1200" dirty="0">
                <a:solidFill>
                  <a:prstClr val="white"/>
                </a:solidFill>
                <a:latin typeface="Calibri" panose="020F0502020204030204"/>
              </a:rPr>
              <a:t>SÉCURITÉ</a:t>
            </a:r>
          </a:p>
        </p:txBody>
      </p:sp>
      <p:sp>
        <p:nvSpPr>
          <p:cNvPr id="30" name="ZoneTexte 29"/>
          <p:cNvSpPr txBox="1"/>
          <p:nvPr/>
        </p:nvSpPr>
        <p:spPr>
          <a:xfrm>
            <a:off x="5330349" y="92573"/>
            <a:ext cx="3658495" cy="923330"/>
          </a:xfrm>
          <a:prstGeom prst="rect">
            <a:avLst/>
          </a:prstGeom>
          <a:solidFill>
            <a:srgbClr val="00B050"/>
          </a:solidFill>
          <a:ln>
            <a:noFill/>
          </a:ln>
        </p:spPr>
        <p:txBody>
          <a:bodyPr wrap="square" rtlCol="0">
            <a:spAutoFit/>
          </a:bodyPr>
          <a:lstStyle/>
          <a:p>
            <a:pPr defTabSz="457200" hangingPunct="1"/>
            <a:r>
              <a:rPr lang="fr-FR" sz="5400" kern="1200" dirty="0">
                <a:solidFill>
                  <a:prstClr val="white"/>
                </a:solidFill>
                <a:latin typeface="Calibri" panose="020F0502020204030204"/>
              </a:rPr>
              <a:t>ENTREPRISE</a:t>
            </a:r>
          </a:p>
        </p:txBody>
      </p:sp>
      <p:sp>
        <p:nvSpPr>
          <p:cNvPr id="34" name="ZoneTexte 33"/>
          <p:cNvSpPr txBox="1"/>
          <p:nvPr/>
        </p:nvSpPr>
        <p:spPr>
          <a:xfrm>
            <a:off x="5699491" y="1041781"/>
            <a:ext cx="3950768" cy="923330"/>
          </a:xfrm>
          <a:prstGeom prst="rect">
            <a:avLst/>
          </a:prstGeom>
          <a:solidFill>
            <a:srgbClr val="00B050"/>
          </a:solidFill>
          <a:ln>
            <a:noFill/>
          </a:ln>
        </p:spPr>
        <p:txBody>
          <a:bodyPr wrap="square" rtlCol="0">
            <a:spAutoFit/>
          </a:bodyPr>
          <a:lstStyle/>
          <a:p>
            <a:pPr defTabSz="457200" hangingPunct="1"/>
            <a:r>
              <a:rPr lang="fr-FR" sz="5400" kern="1200" dirty="0">
                <a:solidFill>
                  <a:prstClr val="white"/>
                </a:solidFill>
                <a:latin typeface="Calibri" panose="020F0502020204030204"/>
              </a:rPr>
              <a:t>SPIRITUALITÉ</a:t>
            </a:r>
          </a:p>
        </p:txBody>
      </p:sp>
      <p:sp>
        <p:nvSpPr>
          <p:cNvPr id="11" name="ZoneTexte 10"/>
          <p:cNvSpPr txBox="1"/>
          <p:nvPr/>
        </p:nvSpPr>
        <p:spPr>
          <a:xfrm>
            <a:off x="108688" y="2941662"/>
            <a:ext cx="2617095" cy="923330"/>
          </a:xfrm>
          <a:prstGeom prst="rect">
            <a:avLst/>
          </a:prstGeom>
          <a:solidFill>
            <a:srgbClr val="C00000"/>
          </a:solidFill>
          <a:ln>
            <a:noFill/>
          </a:ln>
        </p:spPr>
        <p:txBody>
          <a:bodyPr wrap="square" rtlCol="0">
            <a:spAutoFit/>
          </a:bodyPr>
          <a:lstStyle/>
          <a:p>
            <a:pPr defTabSz="457200" hangingPunct="1"/>
            <a:r>
              <a:rPr lang="fr-FR" sz="5400" kern="1200" dirty="0">
                <a:solidFill>
                  <a:prstClr val="white"/>
                </a:solidFill>
                <a:latin typeface="Calibri" panose="020F0502020204030204"/>
              </a:rPr>
              <a:t>ÉNERGIE</a:t>
            </a:r>
          </a:p>
        </p:txBody>
      </p:sp>
      <p:sp>
        <p:nvSpPr>
          <p:cNvPr id="12" name="ZoneTexte 11"/>
          <p:cNvSpPr txBox="1"/>
          <p:nvPr/>
        </p:nvSpPr>
        <p:spPr>
          <a:xfrm>
            <a:off x="108688" y="1990989"/>
            <a:ext cx="5203653" cy="923330"/>
          </a:xfrm>
          <a:prstGeom prst="rect">
            <a:avLst/>
          </a:prstGeom>
          <a:solidFill>
            <a:srgbClr val="C00000"/>
          </a:solidFill>
          <a:ln>
            <a:noFill/>
          </a:ln>
        </p:spPr>
        <p:txBody>
          <a:bodyPr wrap="square" rtlCol="0">
            <a:spAutoFit/>
          </a:bodyPr>
          <a:lstStyle/>
          <a:p>
            <a:pPr defTabSz="457200" hangingPunct="1"/>
            <a:r>
              <a:rPr lang="fr-FR" sz="5400" kern="1200" dirty="0">
                <a:solidFill>
                  <a:prstClr val="white"/>
                </a:solidFill>
                <a:latin typeface="Calibri" panose="020F0502020204030204"/>
              </a:rPr>
              <a:t>ADMINISTRATION</a:t>
            </a:r>
          </a:p>
        </p:txBody>
      </p:sp>
      <p:sp>
        <p:nvSpPr>
          <p:cNvPr id="13" name="ZoneTexte 12"/>
          <p:cNvSpPr txBox="1"/>
          <p:nvPr/>
        </p:nvSpPr>
        <p:spPr>
          <a:xfrm>
            <a:off x="2751910" y="2940197"/>
            <a:ext cx="2920780" cy="923330"/>
          </a:xfrm>
          <a:prstGeom prst="rect">
            <a:avLst/>
          </a:prstGeom>
          <a:solidFill>
            <a:srgbClr val="C00000"/>
          </a:solidFill>
          <a:ln>
            <a:noFill/>
          </a:ln>
        </p:spPr>
        <p:txBody>
          <a:bodyPr wrap="square" rtlCol="0">
            <a:spAutoFit/>
          </a:bodyPr>
          <a:lstStyle/>
          <a:p>
            <a:pPr defTabSz="457200" hangingPunct="1"/>
            <a:r>
              <a:rPr lang="fr-FR" sz="5400" kern="1200" dirty="0">
                <a:solidFill>
                  <a:prstClr val="white"/>
                </a:solidFill>
                <a:latin typeface="Calibri" panose="020F0502020204030204"/>
              </a:rPr>
              <a:t>SÉCURITÉ</a:t>
            </a:r>
          </a:p>
        </p:txBody>
      </p:sp>
      <p:sp>
        <p:nvSpPr>
          <p:cNvPr id="14" name="ZoneTexte 13"/>
          <p:cNvSpPr txBox="1"/>
          <p:nvPr/>
        </p:nvSpPr>
        <p:spPr>
          <a:xfrm>
            <a:off x="5330349" y="1990989"/>
            <a:ext cx="3658495" cy="923330"/>
          </a:xfrm>
          <a:prstGeom prst="rect">
            <a:avLst/>
          </a:prstGeom>
          <a:solidFill>
            <a:srgbClr val="C00000"/>
          </a:solidFill>
          <a:ln>
            <a:noFill/>
          </a:ln>
        </p:spPr>
        <p:txBody>
          <a:bodyPr wrap="square" rtlCol="0">
            <a:spAutoFit/>
          </a:bodyPr>
          <a:lstStyle/>
          <a:p>
            <a:pPr defTabSz="457200" hangingPunct="1"/>
            <a:r>
              <a:rPr lang="fr-FR" sz="5400" kern="1200" dirty="0">
                <a:solidFill>
                  <a:prstClr val="white"/>
                </a:solidFill>
                <a:latin typeface="Calibri" panose="020F0502020204030204"/>
              </a:rPr>
              <a:t>ENTREPRISE</a:t>
            </a:r>
          </a:p>
        </p:txBody>
      </p:sp>
      <p:sp>
        <p:nvSpPr>
          <p:cNvPr id="15" name="ZoneTexte 14"/>
          <p:cNvSpPr txBox="1"/>
          <p:nvPr/>
        </p:nvSpPr>
        <p:spPr>
          <a:xfrm>
            <a:off x="5699491" y="2940197"/>
            <a:ext cx="3950768" cy="923330"/>
          </a:xfrm>
          <a:prstGeom prst="rect">
            <a:avLst/>
          </a:prstGeom>
          <a:solidFill>
            <a:srgbClr val="C00000"/>
          </a:solidFill>
          <a:ln>
            <a:noFill/>
          </a:ln>
        </p:spPr>
        <p:txBody>
          <a:bodyPr wrap="square" rtlCol="0">
            <a:spAutoFit/>
          </a:bodyPr>
          <a:lstStyle/>
          <a:p>
            <a:pPr defTabSz="457200" hangingPunct="1"/>
            <a:r>
              <a:rPr lang="fr-FR" sz="5400" kern="1200" dirty="0">
                <a:solidFill>
                  <a:prstClr val="white"/>
                </a:solidFill>
                <a:latin typeface="Calibri" panose="020F0502020204030204"/>
              </a:rPr>
              <a:t>SPIRITUALITÉ</a:t>
            </a:r>
          </a:p>
        </p:txBody>
      </p:sp>
    </p:spTree>
    <p:extLst>
      <p:ext uri="{BB962C8B-B14F-4D97-AF65-F5344CB8AC3E}">
        <p14:creationId xmlns:p14="http://schemas.microsoft.com/office/powerpoint/2010/main" val="10831509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ZoneTexte 35"/>
          <p:cNvSpPr txBox="1"/>
          <p:nvPr/>
        </p:nvSpPr>
        <p:spPr>
          <a:xfrm>
            <a:off x="5107534" y="3287046"/>
            <a:ext cx="4647170" cy="1605568"/>
          </a:xfrm>
          <a:prstGeom prst="rect">
            <a:avLst/>
          </a:prstGeom>
          <a:solidFill>
            <a:srgbClr val="C00000"/>
          </a:solidFill>
          <a:ln>
            <a:noFill/>
          </a:ln>
        </p:spPr>
        <p:txBody>
          <a:bodyPr wrap="square" rtlCol="0">
            <a:spAutoFit/>
          </a:bodyPr>
          <a:lstStyle/>
          <a:p>
            <a:pPr defTabSz="457200" hangingPunct="1">
              <a:lnSpc>
                <a:spcPts val="5900"/>
              </a:lnSpc>
            </a:pPr>
            <a:r>
              <a:rPr lang="fr-FR" sz="5400" kern="1200" dirty="0">
                <a:solidFill>
                  <a:prstClr val="white"/>
                </a:solidFill>
                <a:latin typeface="Calibri" panose="020F0502020204030204"/>
              </a:rPr>
              <a:t>AGRICULTURE</a:t>
            </a:r>
            <a:br>
              <a:rPr lang="fr-FR" sz="5400" kern="1200" dirty="0">
                <a:solidFill>
                  <a:prstClr val="white"/>
                </a:solidFill>
                <a:latin typeface="Calibri" panose="020F0502020204030204"/>
              </a:rPr>
            </a:br>
            <a:r>
              <a:rPr lang="fr-FR" sz="5400" kern="1200" dirty="0">
                <a:solidFill>
                  <a:prstClr val="white"/>
                </a:solidFill>
                <a:latin typeface="Calibri" panose="020F0502020204030204"/>
              </a:rPr>
              <a:t>ALIMENTATION</a:t>
            </a:r>
          </a:p>
        </p:txBody>
      </p:sp>
      <p:sp>
        <p:nvSpPr>
          <p:cNvPr id="38" name="ZoneTexte 37"/>
          <p:cNvSpPr txBox="1"/>
          <p:nvPr/>
        </p:nvSpPr>
        <p:spPr>
          <a:xfrm>
            <a:off x="123236" y="2347538"/>
            <a:ext cx="4077828" cy="923330"/>
          </a:xfrm>
          <a:prstGeom prst="rect">
            <a:avLst/>
          </a:prstGeom>
          <a:solidFill>
            <a:srgbClr val="C00000"/>
          </a:solidFill>
          <a:ln>
            <a:noFill/>
          </a:ln>
        </p:spPr>
        <p:txBody>
          <a:bodyPr wrap="square" rtlCol="0">
            <a:spAutoFit/>
          </a:bodyPr>
          <a:lstStyle/>
          <a:p>
            <a:pPr defTabSz="457200" hangingPunct="1"/>
            <a:r>
              <a:rPr lang="fr-FR" sz="5400" kern="1200" dirty="0">
                <a:solidFill>
                  <a:prstClr val="white"/>
                </a:solidFill>
                <a:latin typeface="Calibri" panose="020F0502020204030204"/>
              </a:rPr>
              <a:t>BIODIVERSITÉ</a:t>
            </a:r>
          </a:p>
        </p:txBody>
      </p:sp>
      <p:sp>
        <p:nvSpPr>
          <p:cNvPr id="39" name="ZoneTexte 38"/>
          <p:cNvSpPr txBox="1"/>
          <p:nvPr/>
        </p:nvSpPr>
        <p:spPr>
          <a:xfrm>
            <a:off x="4000510" y="465188"/>
            <a:ext cx="1281027" cy="923330"/>
          </a:xfrm>
          <a:prstGeom prst="rect">
            <a:avLst/>
          </a:prstGeom>
          <a:solidFill>
            <a:srgbClr val="C00000"/>
          </a:solidFill>
          <a:ln>
            <a:noFill/>
          </a:ln>
        </p:spPr>
        <p:txBody>
          <a:bodyPr wrap="square" rtlCol="0">
            <a:spAutoFit/>
          </a:bodyPr>
          <a:lstStyle/>
          <a:p>
            <a:pPr defTabSz="457200" hangingPunct="1"/>
            <a:r>
              <a:rPr lang="fr-FR" sz="5400" kern="1200" dirty="0">
                <a:solidFill>
                  <a:prstClr val="white"/>
                </a:solidFill>
                <a:latin typeface="Calibri" panose="020F0502020204030204"/>
              </a:rPr>
              <a:t>AIR</a:t>
            </a:r>
          </a:p>
        </p:txBody>
      </p:sp>
      <p:sp>
        <p:nvSpPr>
          <p:cNvPr id="40" name="ZoneTexte 39"/>
          <p:cNvSpPr txBox="1"/>
          <p:nvPr/>
        </p:nvSpPr>
        <p:spPr>
          <a:xfrm>
            <a:off x="7396848" y="2347538"/>
            <a:ext cx="1584722" cy="923330"/>
          </a:xfrm>
          <a:prstGeom prst="rect">
            <a:avLst/>
          </a:prstGeom>
          <a:solidFill>
            <a:srgbClr val="C00000"/>
          </a:solidFill>
          <a:ln>
            <a:noFill/>
          </a:ln>
        </p:spPr>
        <p:txBody>
          <a:bodyPr wrap="square" rtlCol="0">
            <a:spAutoFit/>
          </a:bodyPr>
          <a:lstStyle/>
          <a:p>
            <a:pPr defTabSz="457200" hangingPunct="1"/>
            <a:r>
              <a:rPr lang="fr-FR" sz="5400" kern="1200" dirty="0">
                <a:solidFill>
                  <a:prstClr val="white"/>
                </a:solidFill>
                <a:latin typeface="Calibri" panose="020F0502020204030204"/>
              </a:rPr>
              <a:t>EAU</a:t>
            </a:r>
          </a:p>
        </p:txBody>
      </p:sp>
      <p:sp>
        <p:nvSpPr>
          <p:cNvPr id="41" name="ZoneTexte 40"/>
          <p:cNvSpPr txBox="1"/>
          <p:nvPr/>
        </p:nvSpPr>
        <p:spPr>
          <a:xfrm>
            <a:off x="120303" y="465188"/>
            <a:ext cx="3866559" cy="923330"/>
          </a:xfrm>
          <a:prstGeom prst="rect">
            <a:avLst/>
          </a:prstGeom>
          <a:solidFill>
            <a:srgbClr val="C00000"/>
          </a:solidFill>
          <a:ln>
            <a:noFill/>
          </a:ln>
        </p:spPr>
        <p:txBody>
          <a:bodyPr wrap="square" rtlCol="0">
            <a:spAutoFit/>
          </a:bodyPr>
          <a:lstStyle/>
          <a:p>
            <a:pPr defTabSz="457200" hangingPunct="1"/>
            <a:r>
              <a:rPr lang="fr-FR" sz="5400" kern="1200" dirty="0">
                <a:solidFill>
                  <a:prstClr val="white"/>
                </a:solidFill>
                <a:latin typeface="Calibri" panose="020F0502020204030204"/>
              </a:rPr>
              <a:t>ESPACE VERT</a:t>
            </a:r>
          </a:p>
        </p:txBody>
      </p:sp>
      <p:sp>
        <p:nvSpPr>
          <p:cNvPr id="42" name="ZoneTexte 41"/>
          <p:cNvSpPr txBox="1"/>
          <p:nvPr/>
        </p:nvSpPr>
        <p:spPr>
          <a:xfrm>
            <a:off x="123236" y="1408030"/>
            <a:ext cx="2596752" cy="923330"/>
          </a:xfrm>
          <a:prstGeom prst="rect">
            <a:avLst/>
          </a:prstGeom>
          <a:solidFill>
            <a:srgbClr val="C00000"/>
          </a:solidFill>
          <a:ln>
            <a:noFill/>
          </a:ln>
        </p:spPr>
        <p:txBody>
          <a:bodyPr wrap="square" rtlCol="0">
            <a:spAutoFit/>
          </a:bodyPr>
          <a:lstStyle/>
          <a:p>
            <a:pPr defTabSz="457200" hangingPunct="1"/>
            <a:r>
              <a:rPr lang="fr-FR" sz="5400" kern="1200" dirty="0">
                <a:solidFill>
                  <a:prstClr val="white"/>
                </a:solidFill>
                <a:latin typeface="Calibri" panose="020F0502020204030204"/>
              </a:rPr>
              <a:t>FORÊTS</a:t>
            </a:r>
          </a:p>
        </p:txBody>
      </p:sp>
      <p:sp>
        <p:nvSpPr>
          <p:cNvPr id="43" name="ZoneTexte 42"/>
          <p:cNvSpPr txBox="1"/>
          <p:nvPr/>
        </p:nvSpPr>
        <p:spPr>
          <a:xfrm>
            <a:off x="2741512" y="1408030"/>
            <a:ext cx="2345152" cy="923330"/>
          </a:xfrm>
          <a:prstGeom prst="rect">
            <a:avLst/>
          </a:prstGeom>
          <a:solidFill>
            <a:srgbClr val="C00000"/>
          </a:solidFill>
          <a:ln>
            <a:noFill/>
          </a:ln>
        </p:spPr>
        <p:txBody>
          <a:bodyPr wrap="square" rtlCol="0">
            <a:spAutoFit/>
          </a:bodyPr>
          <a:lstStyle/>
          <a:p>
            <a:pPr defTabSz="457200" hangingPunct="1"/>
            <a:r>
              <a:rPr lang="fr-FR" sz="5400" kern="1200" dirty="0">
                <a:solidFill>
                  <a:prstClr val="white"/>
                </a:solidFill>
                <a:latin typeface="Calibri" panose="020F0502020204030204"/>
              </a:rPr>
              <a:t>OCÉAN</a:t>
            </a:r>
          </a:p>
        </p:txBody>
      </p:sp>
      <p:sp>
        <p:nvSpPr>
          <p:cNvPr id="46" name="ZoneTexte 45"/>
          <p:cNvSpPr txBox="1"/>
          <p:nvPr/>
        </p:nvSpPr>
        <p:spPr>
          <a:xfrm>
            <a:off x="4223664" y="2347538"/>
            <a:ext cx="3155930" cy="923330"/>
          </a:xfrm>
          <a:prstGeom prst="rect">
            <a:avLst/>
          </a:prstGeom>
          <a:solidFill>
            <a:srgbClr val="C00000"/>
          </a:solidFill>
          <a:ln>
            <a:noFill/>
          </a:ln>
        </p:spPr>
        <p:txBody>
          <a:bodyPr wrap="square" rtlCol="0">
            <a:spAutoFit/>
          </a:bodyPr>
          <a:lstStyle/>
          <a:p>
            <a:pPr defTabSz="457200" hangingPunct="1"/>
            <a:r>
              <a:rPr lang="fr-FR" sz="5400" kern="1200" dirty="0">
                <a:solidFill>
                  <a:prstClr val="white"/>
                </a:solidFill>
                <a:latin typeface="Calibri" panose="020F0502020204030204"/>
              </a:rPr>
              <a:t>MOBILITÉ</a:t>
            </a:r>
          </a:p>
        </p:txBody>
      </p:sp>
      <p:sp>
        <p:nvSpPr>
          <p:cNvPr id="48" name="ZoneTexte 47"/>
          <p:cNvSpPr txBox="1"/>
          <p:nvPr/>
        </p:nvSpPr>
        <p:spPr>
          <a:xfrm>
            <a:off x="5295185" y="465188"/>
            <a:ext cx="4575954" cy="923330"/>
          </a:xfrm>
          <a:prstGeom prst="rect">
            <a:avLst/>
          </a:prstGeom>
          <a:solidFill>
            <a:srgbClr val="C00000"/>
          </a:solidFill>
          <a:ln>
            <a:noFill/>
          </a:ln>
        </p:spPr>
        <p:txBody>
          <a:bodyPr wrap="square" rtlCol="0">
            <a:spAutoFit/>
          </a:bodyPr>
          <a:lstStyle/>
          <a:p>
            <a:pPr defTabSz="457200" hangingPunct="1"/>
            <a:r>
              <a:rPr lang="fr-FR" sz="5400" kern="1200" dirty="0">
                <a:solidFill>
                  <a:prstClr val="white"/>
                </a:solidFill>
                <a:latin typeface="Calibri" panose="020F0502020204030204"/>
              </a:rPr>
              <a:t>ESPACE PUBLIC</a:t>
            </a:r>
          </a:p>
        </p:txBody>
      </p:sp>
      <p:sp>
        <p:nvSpPr>
          <p:cNvPr id="49" name="ZoneTexte 48"/>
          <p:cNvSpPr txBox="1"/>
          <p:nvPr/>
        </p:nvSpPr>
        <p:spPr>
          <a:xfrm>
            <a:off x="117543" y="4917418"/>
            <a:ext cx="4969121" cy="923330"/>
          </a:xfrm>
          <a:prstGeom prst="rect">
            <a:avLst/>
          </a:prstGeom>
          <a:solidFill>
            <a:srgbClr val="C00000"/>
          </a:solidFill>
          <a:ln>
            <a:noFill/>
          </a:ln>
        </p:spPr>
        <p:txBody>
          <a:bodyPr wrap="square" rtlCol="0">
            <a:spAutoFit/>
          </a:bodyPr>
          <a:lstStyle/>
          <a:p>
            <a:pPr defTabSz="457200" hangingPunct="1"/>
            <a:r>
              <a:rPr lang="fr-FR" sz="5400" kern="1200" dirty="0">
                <a:solidFill>
                  <a:prstClr val="white"/>
                </a:solidFill>
                <a:latin typeface="Calibri" panose="020F0502020204030204"/>
              </a:rPr>
              <a:t>IMPORT-EXPORT</a:t>
            </a:r>
          </a:p>
        </p:txBody>
      </p:sp>
      <p:sp>
        <p:nvSpPr>
          <p:cNvPr id="50" name="ZoneTexte 49"/>
          <p:cNvSpPr txBox="1"/>
          <p:nvPr/>
        </p:nvSpPr>
        <p:spPr>
          <a:xfrm>
            <a:off x="5100312" y="1406363"/>
            <a:ext cx="3830168" cy="923330"/>
          </a:xfrm>
          <a:prstGeom prst="rect">
            <a:avLst/>
          </a:prstGeom>
          <a:solidFill>
            <a:srgbClr val="C00000"/>
          </a:solidFill>
          <a:ln>
            <a:noFill/>
          </a:ln>
        </p:spPr>
        <p:txBody>
          <a:bodyPr wrap="square" rtlCol="0">
            <a:spAutoFit/>
          </a:bodyPr>
          <a:lstStyle/>
          <a:p>
            <a:pPr defTabSz="457200" hangingPunct="1"/>
            <a:r>
              <a:rPr lang="fr-FR" sz="5400" kern="1200" dirty="0">
                <a:solidFill>
                  <a:prstClr val="white"/>
                </a:solidFill>
                <a:latin typeface="Calibri" panose="020F0502020204030204"/>
              </a:rPr>
              <a:t>SOLIDARITÉ</a:t>
            </a:r>
          </a:p>
        </p:txBody>
      </p:sp>
      <p:sp>
        <p:nvSpPr>
          <p:cNvPr id="52" name="ZoneTexte 51"/>
          <p:cNvSpPr txBox="1"/>
          <p:nvPr/>
        </p:nvSpPr>
        <p:spPr>
          <a:xfrm>
            <a:off x="117543" y="5861611"/>
            <a:ext cx="2122603" cy="923330"/>
          </a:xfrm>
          <a:prstGeom prst="rect">
            <a:avLst/>
          </a:prstGeom>
          <a:solidFill>
            <a:srgbClr val="C00000"/>
          </a:solidFill>
          <a:ln>
            <a:noFill/>
          </a:ln>
        </p:spPr>
        <p:txBody>
          <a:bodyPr wrap="square" rtlCol="0">
            <a:spAutoFit/>
          </a:bodyPr>
          <a:lstStyle/>
          <a:p>
            <a:pPr defTabSz="457200" hangingPunct="1"/>
            <a:r>
              <a:rPr lang="fr-FR" sz="5400" kern="1200" dirty="0">
                <a:solidFill>
                  <a:prstClr val="white"/>
                </a:solidFill>
                <a:latin typeface="Calibri" panose="020F0502020204030204"/>
              </a:rPr>
              <a:t>SANTÉ</a:t>
            </a:r>
          </a:p>
        </p:txBody>
      </p:sp>
      <p:sp>
        <p:nvSpPr>
          <p:cNvPr id="19" name="ZoneTexte 18"/>
          <p:cNvSpPr txBox="1"/>
          <p:nvPr/>
        </p:nvSpPr>
        <p:spPr>
          <a:xfrm>
            <a:off x="117543" y="3287046"/>
            <a:ext cx="4969122" cy="1605568"/>
          </a:xfrm>
          <a:prstGeom prst="rect">
            <a:avLst/>
          </a:prstGeom>
          <a:solidFill>
            <a:srgbClr val="C00000"/>
          </a:solidFill>
          <a:ln>
            <a:noFill/>
          </a:ln>
        </p:spPr>
        <p:txBody>
          <a:bodyPr wrap="square" rtlCol="0">
            <a:spAutoFit/>
          </a:bodyPr>
          <a:lstStyle/>
          <a:p>
            <a:pPr defTabSz="457200" hangingPunct="1">
              <a:lnSpc>
                <a:spcPts val="5900"/>
              </a:lnSpc>
            </a:pPr>
            <a:r>
              <a:rPr lang="fr-FR" sz="5400" kern="1200" dirty="0">
                <a:solidFill>
                  <a:prstClr val="white"/>
                </a:solidFill>
                <a:latin typeface="Calibri" panose="020F0502020204030204"/>
              </a:rPr>
              <a:t>AMÉNAGEMENT </a:t>
            </a:r>
            <a:br>
              <a:rPr lang="fr-FR" sz="5400" kern="1200" dirty="0">
                <a:solidFill>
                  <a:prstClr val="white"/>
                </a:solidFill>
                <a:latin typeface="Calibri" panose="020F0502020204030204"/>
              </a:rPr>
            </a:br>
            <a:r>
              <a:rPr lang="fr-FR" sz="5400" kern="1200" dirty="0">
                <a:solidFill>
                  <a:prstClr val="white"/>
                </a:solidFill>
                <a:latin typeface="Calibri" panose="020F0502020204030204"/>
              </a:rPr>
              <a:t>DU TERRITOIRE</a:t>
            </a:r>
          </a:p>
        </p:txBody>
      </p:sp>
      <p:sp>
        <p:nvSpPr>
          <p:cNvPr id="20" name="ZoneTexte 19"/>
          <p:cNvSpPr txBox="1"/>
          <p:nvPr/>
        </p:nvSpPr>
        <p:spPr>
          <a:xfrm>
            <a:off x="2263849" y="5861611"/>
            <a:ext cx="3386453" cy="923330"/>
          </a:xfrm>
          <a:prstGeom prst="rect">
            <a:avLst/>
          </a:prstGeom>
          <a:solidFill>
            <a:srgbClr val="C00000"/>
          </a:solidFill>
          <a:ln>
            <a:noFill/>
          </a:ln>
        </p:spPr>
        <p:txBody>
          <a:bodyPr wrap="square" rtlCol="0">
            <a:spAutoFit/>
          </a:bodyPr>
          <a:lstStyle/>
          <a:p>
            <a:pPr defTabSz="457200" hangingPunct="1"/>
            <a:r>
              <a:rPr lang="fr-FR" sz="5400" kern="1200" dirty="0">
                <a:solidFill>
                  <a:prstClr val="white"/>
                </a:solidFill>
                <a:latin typeface="Calibri" panose="020F0502020204030204"/>
              </a:rPr>
              <a:t>BÂTIMENT</a:t>
            </a:r>
          </a:p>
        </p:txBody>
      </p:sp>
      <p:sp>
        <p:nvSpPr>
          <p:cNvPr id="21" name="ZoneTexte 20"/>
          <p:cNvSpPr txBox="1"/>
          <p:nvPr/>
        </p:nvSpPr>
        <p:spPr>
          <a:xfrm>
            <a:off x="5674005" y="5861611"/>
            <a:ext cx="3874430" cy="923330"/>
          </a:xfrm>
          <a:prstGeom prst="rect">
            <a:avLst/>
          </a:prstGeom>
          <a:solidFill>
            <a:srgbClr val="C00000"/>
          </a:solidFill>
          <a:ln>
            <a:noFill/>
          </a:ln>
        </p:spPr>
        <p:txBody>
          <a:bodyPr wrap="square" rtlCol="0">
            <a:spAutoFit/>
          </a:bodyPr>
          <a:lstStyle/>
          <a:p>
            <a:pPr defTabSz="457200" hangingPunct="1"/>
            <a:r>
              <a:rPr lang="fr-FR" sz="5400" kern="1200" dirty="0">
                <a:solidFill>
                  <a:prstClr val="white"/>
                </a:solidFill>
                <a:latin typeface="Calibri" panose="020F0502020204030204"/>
              </a:rPr>
              <a:t>NUMÉRIQUE</a:t>
            </a:r>
          </a:p>
        </p:txBody>
      </p:sp>
      <p:sp>
        <p:nvSpPr>
          <p:cNvPr id="23" name="ZoneTexte 22"/>
          <p:cNvSpPr txBox="1"/>
          <p:nvPr/>
        </p:nvSpPr>
        <p:spPr>
          <a:xfrm>
            <a:off x="5107534" y="4917418"/>
            <a:ext cx="3830168" cy="923330"/>
          </a:xfrm>
          <a:prstGeom prst="rect">
            <a:avLst/>
          </a:prstGeom>
          <a:solidFill>
            <a:srgbClr val="C00000"/>
          </a:solidFill>
          <a:ln>
            <a:noFill/>
          </a:ln>
        </p:spPr>
        <p:txBody>
          <a:bodyPr wrap="square" rtlCol="0">
            <a:spAutoFit/>
          </a:bodyPr>
          <a:lstStyle/>
          <a:p>
            <a:pPr defTabSz="457200" hangingPunct="1"/>
            <a:r>
              <a:rPr lang="fr-FR" sz="5400" kern="1200" dirty="0">
                <a:solidFill>
                  <a:prstClr val="white"/>
                </a:solidFill>
                <a:latin typeface="Calibri" panose="020F0502020204030204"/>
              </a:rPr>
              <a:t>ÉDUCATION</a:t>
            </a:r>
          </a:p>
        </p:txBody>
      </p:sp>
    </p:spTree>
    <p:extLst>
      <p:ext uri="{BB962C8B-B14F-4D97-AF65-F5344CB8AC3E}">
        <p14:creationId xmlns:p14="http://schemas.microsoft.com/office/powerpoint/2010/main" val="4767229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ZoneTexte 20"/>
          <p:cNvSpPr txBox="1"/>
          <p:nvPr/>
        </p:nvSpPr>
        <p:spPr>
          <a:xfrm>
            <a:off x="114962" y="1824405"/>
            <a:ext cx="3658495" cy="923330"/>
          </a:xfrm>
          <a:prstGeom prst="rect">
            <a:avLst/>
          </a:prstGeom>
          <a:solidFill>
            <a:srgbClr val="C00000"/>
          </a:solidFill>
          <a:ln>
            <a:noFill/>
          </a:ln>
        </p:spPr>
        <p:txBody>
          <a:bodyPr wrap="square" rtlCol="0">
            <a:spAutoFit/>
          </a:bodyPr>
          <a:lstStyle/>
          <a:p>
            <a:pPr defTabSz="457200" hangingPunct="1"/>
            <a:r>
              <a:rPr lang="fr-FR" sz="5400" kern="1200" dirty="0">
                <a:solidFill>
                  <a:prstClr val="white"/>
                </a:solidFill>
                <a:latin typeface="Calibri" panose="020F0502020204030204"/>
              </a:rPr>
              <a:t>COMMERCE</a:t>
            </a:r>
          </a:p>
        </p:txBody>
      </p:sp>
      <p:sp>
        <p:nvSpPr>
          <p:cNvPr id="22" name="ZoneTexte 21"/>
          <p:cNvSpPr txBox="1"/>
          <p:nvPr/>
        </p:nvSpPr>
        <p:spPr>
          <a:xfrm>
            <a:off x="5833216" y="1821220"/>
            <a:ext cx="2729908" cy="923330"/>
          </a:xfrm>
          <a:prstGeom prst="rect">
            <a:avLst/>
          </a:prstGeom>
          <a:solidFill>
            <a:srgbClr val="C00000"/>
          </a:solidFill>
          <a:ln>
            <a:noFill/>
          </a:ln>
        </p:spPr>
        <p:txBody>
          <a:bodyPr wrap="square" rtlCol="0">
            <a:spAutoFit/>
          </a:bodyPr>
          <a:lstStyle/>
          <a:p>
            <a:pPr defTabSz="457200" hangingPunct="1"/>
            <a:r>
              <a:rPr lang="fr-FR" sz="5400" kern="1200" dirty="0">
                <a:solidFill>
                  <a:prstClr val="white"/>
                </a:solidFill>
                <a:latin typeface="Calibri" panose="020F0502020204030204"/>
              </a:rPr>
              <a:t>FINANCE</a:t>
            </a:r>
          </a:p>
        </p:txBody>
      </p:sp>
      <p:sp>
        <p:nvSpPr>
          <p:cNvPr id="24" name="ZoneTexte 23"/>
          <p:cNvSpPr txBox="1"/>
          <p:nvPr/>
        </p:nvSpPr>
        <p:spPr>
          <a:xfrm>
            <a:off x="114962" y="5343829"/>
            <a:ext cx="3264063" cy="923330"/>
          </a:xfrm>
          <a:prstGeom prst="rect">
            <a:avLst/>
          </a:prstGeom>
          <a:solidFill>
            <a:srgbClr val="C00000"/>
          </a:solidFill>
          <a:ln>
            <a:noFill/>
          </a:ln>
        </p:spPr>
        <p:txBody>
          <a:bodyPr wrap="square" rtlCol="0">
            <a:spAutoFit/>
          </a:bodyPr>
          <a:lstStyle/>
          <a:p>
            <a:pPr defTabSz="457200" hangingPunct="1"/>
            <a:r>
              <a:rPr lang="fr-FR" sz="5400" kern="1200" dirty="0">
                <a:solidFill>
                  <a:prstClr val="white"/>
                </a:solidFill>
                <a:latin typeface="Calibri" panose="020F0502020204030204"/>
              </a:rPr>
              <a:t>INDUSTRIE</a:t>
            </a:r>
          </a:p>
        </p:txBody>
      </p:sp>
      <p:sp>
        <p:nvSpPr>
          <p:cNvPr id="25" name="ZoneTexte 24"/>
          <p:cNvSpPr txBox="1"/>
          <p:nvPr/>
        </p:nvSpPr>
        <p:spPr>
          <a:xfrm>
            <a:off x="114962" y="189525"/>
            <a:ext cx="6064857" cy="1605568"/>
          </a:xfrm>
          <a:prstGeom prst="rect">
            <a:avLst/>
          </a:prstGeom>
          <a:solidFill>
            <a:srgbClr val="C00000"/>
          </a:solidFill>
          <a:ln>
            <a:noFill/>
          </a:ln>
        </p:spPr>
        <p:txBody>
          <a:bodyPr wrap="square" rtlCol="0">
            <a:spAutoFit/>
          </a:bodyPr>
          <a:lstStyle/>
          <a:p>
            <a:pPr defTabSz="457200" hangingPunct="1">
              <a:lnSpc>
                <a:spcPts val="5900"/>
              </a:lnSpc>
            </a:pPr>
            <a:r>
              <a:rPr lang="fr-FR" sz="5400" kern="1200" dirty="0">
                <a:solidFill>
                  <a:prstClr val="white"/>
                </a:solidFill>
                <a:latin typeface="Calibri" panose="020F0502020204030204"/>
              </a:rPr>
              <a:t>COMPORTEMENTS DE CONSOMMATION</a:t>
            </a:r>
          </a:p>
        </p:txBody>
      </p:sp>
      <p:sp>
        <p:nvSpPr>
          <p:cNvPr id="28" name="ZoneTexte 27"/>
          <p:cNvSpPr txBox="1"/>
          <p:nvPr/>
        </p:nvSpPr>
        <p:spPr>
          <a:xfrm>
            <a:off x="6198571" y="189525"/>
            <a:ext cx="2609000" cy="922768"/>
          </a:xfrm>
          <a:prstGeom prst="rect">
            <a:avLst/>
          </a:prstGeom>
          <a:solidFill>
            <a:srgbClr val="C00000"/>
          </a:solidFill>
          <a:ln>
            <a:noFill/>
          </a:ln>
        </p:spPr>
        <p:txBody>
          <a:bodyPr wrap="square" rtlCol="0">
            <a:spAutoFit/>
          </a:bodyPr>
          <a:lstStyle/>
          <a:p>
            <a:pPr defTabSz="457200" hangingPunct="1"/>
            <a:r>
              <a:rPr lang="fr-FR" sz="5400" kern="1200" dirty="0">
                <a:solidFill>
                  <a:prstClr val="white"/>
                </a:solidFill>
                <a:latin typeface="Calibri" panose="020F0502020204030204"/>
              </a:rPr>
              <a:t>DÉCHET</a:t>
            </a:r>
          </a:p>
        </p:txBody>
      </p:sp>
      <p:sp>
        <p:nvSpPr>
          <p:cNvPr id="29" name="ZoneTexte 28"/>
          <p:cNvSpPr txBox="1"/>
          <p:nvPr/>
        </p:nvSpPr>
        <p:spPr>
          <a:xfrm>
            <a:off x="4879578" y="4394621"/>
            <a:ext cx="2729908" cy="923330"/>
          </a:xfrm>
          <a:prstGeom prst="rect">
            <a:avLst/>
          </a:prstGeom>
          <a:solidFill>
            <a:srgbClr val="C00000"/>
          </a:solidFill>
          <a:ln>
            <a:noFill/>
          </a:ln>
        </p:spPr>
        <p:txBody>
          <a:bodyPr wrap="square" rtlCol="0">
            <a:spAutoFit/>
          </a:bodyPr>
          <a:lstStyle/>
          <a:p>
            <a:pPr defTabSz="457200" hangingPunct="1"/>
            <a:r>
              <a:rPr lang="fr-FR" sz="5400" kern="1200" dirty="0">
                <a:solidFill>
                  <a:prstClr val="white"/>
                </a:solidFill>
                <a:latin typeface="Calibri" panose="020F0502020204030204"/>
              </a:rPr>
              <a:t>CULTURE</a:t>
            </a:r>
          </a:p>
        </p:txBody>
      </p:sp>
      <p:sp>
        <p:nvSpPr>
          <p:cNvPr id="30" name="ZoneTexte 29"/>
          <p:cNvSpPr txBox="1"/>
          <p:nvPr/>
        </p:nvSpPr>
        <p:spPr>
          <a:xfrm>
            <a:off x="3792208" y="1824405"/>
            <a:ext cx="2022257" cy="923330"/>
          </a:xfrm>
          <a:prstGeom prst="rect">
            <a:avLst/>
          </a:prstGeom>
          <a:solidFill>
            <a:srgbClr val="C00000"/>
          </a:solidFill>
          <a:ln>
            <a:noFill/>
          </a:ln>
        </p:spPr>
        <p:txBody>
          <a:bodyPr wrap="square" rtlCol="0">
            <a:spAutoFit/>
          </a:bodyPr>
          <a:lstStyle/>
          <a:p>
            <a:pPr defTabSz="457200" hangingPunct="1"/>
            <a:r>
              <a:rPr lang="fr-FR" sz="5400" kern="1200" dirty="0">
                <a:solidFill>
                  <a:prstClr val="white"/>
                </a:solidFill>
                <a:latin typeface="Calibri" panose="020F0502020204030204"/>
              </a:rPr>
              <a:t>SPORT</a:t>
            </a:r>
          </a:p>
        </p:txBody>
      </p:sp>
      <p:sp>
        <p:nvSpPr>
          <p:cNvPr id="31" name="ZoneTexte 30"/>
          <p:cNvSpPr txBox="1"/>
          <p:nvPr/>
        </p:nvSpPr>
        <p:spPr>
          <a:xfrm>
            <a:off x="115226" y="2769765"/>
            <a:ext cx="4987993" cy="1605568"/>
          </a:xfrm>
          <a:prstGeom prst="rect">
            <a:avLst/>
          </a:prstGeom>
          <a:solidFill>
            <a:srgbClr val="C00000"/>
          </a:solidFill>
          <a:ln>
            <a:noFill/>
          </a:ln>
        </p:spPr>
        <p:txBody>
          <a:bodyPr wrap="square" rtlCol="0">
            <a:spAutoFit/>
          </a:bodyPr>
          <a:lstStyle/>
          <a:p>
            <a:pPr defTabSz="457200" hangingPunct="1">
              <a:lnSpc>
                <a:spcPts val="5900"/>
              </a:lnSpc>
            </a:pPr>
            <a:r>
              <a:rPr lang="fr-FR" sz="5400" kern="1200" dirty="0">
                <a:solidFill>
                  <a:prstClr val="white"/>
                </a:solidFill>
                <a:latin typeface="Calibri" panose="020F0502020204030204"/>
              </a:rPr>
              <a:t>MUTUALISATIONCOOPÉRATION</a:t>
            </a:r>
          </a:p>
        </p:txBody>
      </p:sp>
      <p:sp>
        <p:nvSpPr>
          <p:cNvPr id="33" name="ZoneTexte 32"/>
          <p:cNvSpPr txBox="1"/>
          <p:nvPr/>
        </p:nvSpPr>
        <p:spPr>
          <a:xfrm>
            <a:off x="114962" y="4394621"/>
            <a:ext cx="4742061" cy="923330"/>
          </a:xfrm>
          <a:prstGeom prst="rect">
            <a:avLst/>
          </a:prstGeom>
          <a:solidFill>
            <a:srgbClr val="C00000"/>
          </a:solidFill>
          <a:ln>
            <a:noFill/>
          </a:ln>
        </p:spPr>
        <p:txBody>
          <a:bodyPr wrap="square" rtlCol="0">
            <a:spAutoFit/>
          </a:bodyPr>
          <a:lstStyle>
            <a:defPPr>
              <a:defRPr lang="en-US"/>
            </a:defPPr>
            <a:lvl1pPr algn="ctr">
              <a:defRPr sz="5400"/>
            </a:lvl1pPr>
          </a:lstStyle>
          <a:p>
            <a:pPr defTabSz="457200" hangingPunct="1"/>
            <a:r>
              <a:rPr lang="fr-FR" kern="1200" dirty="0">
                <a:solidFill>
                  <a:prstClr val="white"/>
                </a:solidFill>
                <a:latin typeface="Calibri" panose="020F0502020204030204"/>
              </a:rPr>
              <a:t>GOUVERNANCE</a:t>
            </a:r>
          </a:p>
        </p:txBody>
      </p:sp>
      <p:sp>
        <p:nvSpPr>
          <p:cNvPr id="13" name="ZoneTexte 12"/>
          <p:cNvSpPr txBox="1"/>
          <p:nvPr/>
        </p:nvSpPr>
        <p:spPr>
          <a:xfrm>
            <a:off x="3409911" y="5343829"/>
            <a:ext cx="5385670" cy="923330"/>
          </a:xfrm>
          <a:prstGeom prst="rect">
            <a:avLst/>
          </a:prstGeom>
          <a:solidFill>
            <a:srgbClr val="C00000"/>
          </a:solidFill>
          <a:ln>
            <a:noFill/>
          </a:ln>
        </p:spPr>
        <p:txBody>
          <a:bodyPr wrap="square" rtlCol="0">
            <a:spAutoFit/>
          </a:bodyPr>
          <a:lstStyle/>
          <a:p>
            <a:pPr defTabSz="457200" hangingPunct="1"/>
            <a:r>
              <a:rPr lang="fr-FR" sz="5400" kern="1200" dirty="0">
                <a:solidFill>
                  <a:prstClr val="white"/>
                </a:solidFill>
                <a:latin typeface="Calibri" panose="020F0502020204030204"/>
              </a:rPr>
              <a:t>INFRASTRUCTURE</a:t>
            </a:r>
          </a:p>
        </p:txBody>
      </p:sp>
      <p:sp>
        <p:nvSpPr>
          <p:cNvPr id="14" name="ZoneTexte 13"/>
          <p:cNvSpPr txBox="1"/>
          <p:nvPr/>
        </p:nvSpPr>
        <p:spPr>
          <a:xfrm>
            <a:off x="5129097" y="2769765"/>
            <a:ext cx="3830168" cy="923330"/>
          </a:xfrm>
          <a:prstGeom prst="rect">
            <a:avLst/>
          </a:prstGeom>
          <a:solidFill>
            <a:srgbClr val="C00000"/>
          </a:solidFill>
          <a:ln>
            <a:noFill/>
          </a:ln>
        </p:spPr>
        <p:txBody>
          <a:bodyPr wrap="square" rtlCol="0">
            <a:spAutoFit/>
          </a:bodyPr>
          <a:lstStyle/>
          <a:p>
            <a:pPr defTabSz="457200" hangingPunct="1"/>
            <a:r>
              <a:rPr lang="fr-FR" sz="5400" kern="1200" dirty="0">
                <a:solidFill>
                  <a:prstClr val="white"/>
                </a:solidFill>
                <a:latin typeface="Calibri" panose="020F0502020204030204"/>
              </a:rPr>
              <a:t>ÉDUCATION</a:t>
            </a:r>
          </a:p>
        </p:txBody>
      </p:sp>
    </p:spTree>
    <p:extLst>
      <p:ext uri="{BB962C8B-B14F-4D97-AF65-F5344CB8AC3E}">
        <p14:creationId xmlns:p14="http://schemas.microsoft.com/office/powerpoint/2010/main" val="30305319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906000" cy="6858000"/>
          </a:xfrm>
          <a:prstGeom prst="rect">
            <a:avLst/>
          </a:prstGeom>
          <a:solidFill>
            <a:srgbClr val="00B000"/>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fr-FR"/>
          </a:p>
        </p:txBody>
      </p:sp>
      <p:sp>
        <p:nvSpPr>
          <p:cNvPr id="3" name="Titre 2"/>
          <p:cNvSpPr txBox="1">
            <a:spLocks/>
          </p:cNvSpPr>
          <p:nvPr/>
        </p:nvSpPr>
        <p:spPr>
          <a:xfrm>
            <a:off x="490140" y="2266949"/>
            <a:ext cx="8925720" cy="2836274"/>
          </a:xfrm>
          <a:prstGeom prst="rect">
            <a:avLst/>
          </a:prstGeom>
        </p:spPr>
        <p:txBody>
          <a:bodyPr>
            <a:normAutofit fontScale="7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fr-FR" sz="6000" dirty="0">
                <a:latin typeface="+mn-lt"/>
              </a:rPr>
              <a:t>Cartes prospectives</a:t>
            </a:r>
          </a:p>
          <a:p>
            <a:pPr>
              <a:lnSpc>
                <a:spcPct val="120000"/>
              </a:lnSpc>
            </a:pPr>
            <a:r>
              <a:rPr lang="fr-FR" sz="6000" dirty="0">
                <a:latin typeface="+mn-lt"/>
              </a:rPr>
              <a:t>Alimentation et Agriculture</a:t>
            </a:r>
          </a:p>
          <a:p>
            <a:endParaRPr lang="fr-FR" sz="2800" b="1" dirty="0">
              <a:latin typeface="+mn-lt"/>
            </a:endParaRPr>
          </a:p>
          <a:p>
            <a:r>
              <a:rPr lang="fr-FR" sz="3400" b="1" dirty="0">
                <a:latin typeface="+mn-lt"/>
              </a:rPr>
              <a:t>Scénarios prospectifs :</a:t>
            </a:r>
          </a:p>
          <a:p>
            <a:pPr marL="457200" indent="-457200">
              <a:lnSpc>
                <a:spcPct val="120000"/>
              </a:lnSpc>
              <a:buFont typeface="Arial" panose="020B0604020202020204" pitchFamily="34" charset="0"/>
              <a:buChar char="•"/>
            </a:pPr>
            <a:r>
              <a:rPr lang="fr-FR" sz="2800" dirty="0">
                <a:latin typeface="+mn-lt"/>
              </a:rPr>
              <a:t>Afterres 2050 (cartes vert clair), </a:t>
            </a:r>
          </a:p>
          <a:p>
            <a:pPr marL="457200" indent="-457200">
              <a:lnSpc>
                <a:spcPct val="120000"/>
              </a:lnSpc>
              <a:buFont typeface="Arial" panose="020B0604020202020204" pitchFamily="34" charset="0"/>
              <a:buChar char="•"/>
            </a:pPr>
            <a:r>
              <a:rPr lang="fr-FR" sz="2800" dirty="0">
                <a:latin typeface="+mn-lt"/>
              </a:rPr>
              <a:t>S2 Coopérations Territoriales - Transition 2050 ADEME (cartes vert foncé)</a:t>
            </a:r>
            <a:endParaRPr lang="fr-FR" sz="2000" dirty="0">
              <a:latin typeface="+mn-lt"/>
            </a:endParaRPr>
          </a:p>
          <a:p>
            <a:pPr marL="457200" indent="-457200">
              <a:lnSpc>
                <a:spcPct val="120000"/>
              </a:lnSpc>
              <a:buFont typeface="Arial" panose="020B0604020202020204" pitchFamily="34" charset="0"/>
              <a:buChar char="•"/>
            </a:pPr>
            <a:r>
              <a:rPr lang="fr-FR" sz="2800" dirty="0">
                <a:latin typeface="+mn-lt"/>
              </a:rPr>
              <a:t>PTEF Shift Project (bleu foncé) </a:t>
            </a:r>
            <a:endParaRPr lang="fr-FR" sz="2000" dirty="0">
              <a:latin typeface="+mn-lt"/>
            </a:endParaRPr>
          </a:p>
        </p:txBody>
      </p:sp>
    </p:spTree>
    <p:extLst>
      <p:ext uri="{BB962C8B-B14F-4D97-AF65-F5344CB8AC3E}">
        <p14:creationId xmlns:p14="http://schemas.microsoft.com/office/powerpoint/2010/main" val="1092506168"/>
      </p:ext>
    </p:extLst>
  </p:cSld>
  <p:clrMapOvr>
    <a:masterClrMapping/>
  </p:clrMapOvr>
</p:sld>
</file>

<file path=ppt/theme/theme1.xml><?xml version="1.0" encoding="utf-8"?>
<a:theme xmlns:a="http://schemas.openxmlformats.org/drawingml/2006/main" name="Thème Office">
  <a:themeElements>
    <a:clrScheme name="Thème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0593265d-43d0-41f1-bf90-71663c214a05">
      <Terms xmlns="http://schemas.microsoft.com/office/infopath/2007/PartnerControls"/>
    </lcf76f155ced4ddcb4097134ff3c332f>
    <TaxCatchAll xmlns="9266256a-98fa-424e-872b-6985db9b882c"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42CE7A2E6FCAEE4BAE9118E9D112F658" ma:contentTypeVersion="17" ma:contentTypeDescription="Crée un document." ma:contentTypeScope="" ma:versionID="629b32f6b77c92fc89ebfc5a38f05e42">
  <xsd:schema xmlns:xsd="http://www.w3.org/2001/XMLSchema" xmlns:xs="http://www.w3.org/2001/XMLSchema" xmlns:p="http://schemas.microsoft.com/office/2006/metadata/properties" xmlns:ns2="0593265d-43d0-41f1-bf90-71663c214a05" xmlns:ns3="9266256a-98fa-424e-872b-6985db9b882c" targetNamespace="http://schemas.microsoft.com/office/2006/metadata/properties" ma:root="true" ma:fieldsID="dbce1c3e2466e18a7602686ee6f725fa" ns2:_="" ns3:_="">
    <xsd:import namespace="0593265d-43d0-41f1-bf90-71663c214a05"/>
    <xsd:import namespace="9266256a-98fa-424e-872b-6985db9b882c"/>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ServiceObjectDetectorVersions" minOccurs="0"/>
                <xsd:element ref="ns2:MediaLengthInSecond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593265d-43d0-41f1-bf90-71663c214a0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lcf76f155ced4ddcb4097134ff3c332f" ma:index="15" nillable="true" ma:taxonomy="true" ma:internalName="lcf76f155ced4ddcb4097134ff3c332f" ma:taxonomyFieldName="MediaServiceImageTags" ma:displayName="Balises d’images" ma:readOnly="false" ma:fieldId="{5cf76f15-5ced-4ddc-b409-7134ff3c332f}" ma:taxonomyMulti="true" ma:sspId="af9b8fe4-599e-462f-b08c-fee6fce5c5bc"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DateTaken" ma:index="20" nillable="true" ma:displayName="MediaServiceDateTaken" ma:hidden="true" ma:indexed="true" ma:internalName="MediaServiceDateTaken" ma:readOnly="true">
      <xsd:simpleType>
        <xsd:restriction base="dms:Text"/>
      </xsd:simpleType>
    </xsd:element>
    <xsd:element name="MediaServiceLocation" ma:index="21" nillable="true" ma:displayName="Location" ma:indexed="true" ma:internalName="MediaServiceLocation" ma:readOnly="true">
      <xsd:simpleType>
        <xsd:restriction base="dms:Text"/>
      </xsd:simple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9266256a-98fa-424e-872b-6985db9b882c" elementFormDefault="qualified">
    <xsd:import namespace="http://schemas.microsoft.com/office/2006/documentManagement/types"/>
    <xsd:import namespace="http://schemas.microsoft.com/office/infopath/2007/PartnerControls"/>
    <xsd:element name="SharedWithUsers" ma:index="10"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Partagé avec détails" ma:internalName="SharedWithDetails" ma:readOnly="true">
      <xsd:simpleType>
        <xsd:restriction base="dms:Note">
          <xsd:maxLength value="255"/>
        </xsd:restriction>
      </xsd:simpleType>
    </xsd:element>
    <xsd:element name="TaxCatchAll" ma:index="16" nillable="true" ma:displayName="Taxonomy Catch All Column" ma:hidden="true" ma:list="{f44f31fa-c9b1-4c4a-9e95-1df4af171d5b}" ma:internalName="TaxCatchAll" ma:showField="CatchAllData" ma:web="9266256a-98fa-424e-872b-6985db9b882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57859D7-3256-4ACB-960E-D89ECA129292}">
  <ds:schemaRefs>
    <ds:schemaRef ds:uri="http://schemas.microsoft.com/office/infopath/2007/PartnerControls"/>
    <ds:schemaRef ds:uri="http://schemas.microsoft.com/office/2006/metadata/properties"/>
    <ds:schemaRef ds:uri="http://schemas.microsoft.com/office/2006/documentManagement/types"/>
    <ds:schemaRef ds:uri="http://purl.org/dc/elements/1.1/"/>
    <ds:schemaRef ds:uri="http://purl.org/dc/dcmitype/"/>
    <ds:schemaRef ds:uri="http://purl.org/dc/terms/"/>
    <ds:schemaRef ds:uri="http://schemas.openxmlformats.org/package/2006/metadata/core-properties"/>
    <ds:schemaRef ds:uri="9266256a-98fa-424e-872b-6985db9b882c"/>
    <ds:schemaRef ds:uri="0593265d-43d0-41f1-bf90-71663c214a05"/>
    <ds:schemaRef ds:uri="http://www.w3.org/XML/1998/namespace"/>
  </ds:schemaRefs>
</ds:datastoreItem>
</file>

<file path=customXml/itemProps2.xml><?xml version="1.0" encoding="utf-8"?>
<ds:datastoreItem xmlns:ds="http://schemas.openxmlformats.org/officeDocument/2006/customXml" ds:itemID="{521AD889-EE7B-4DDB-AE28-B1325C66099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593265d-43d0-41f1-bf90-71663c214a05"/>
    <ds:schemaRef ds:uri="9266256a-98fa-424e-872b-6985db9b882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7A8CC0C-2D6D-478F-B699-E99BA5147D3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6194</TotalTime>
  <Words>4370</Words>
  <Application>Microsoft Office PowerPoint</Application>
  <PresentationFormat>Format A4 (210 x 297 mm)</PresentationFormat>
  <Paragraphs>522</Paragraphs>
  <Slides>38</Slides>
  <Notes>0</Notes>
  <HiddenSlides>0</HiddenSlides>
  <MMClips>0</MMClips>
  <ScaleCrop>false</ScaleCrop>
  <HeadingPairs>
    <vt:vector size="6" baseType="variant">
      <vt:variant>
        <vt:lpstr>Polices utilisées</vt:lpstr>
      </vt:variant>
      <vt:variant>
        <vt:i4>6</vt:i4>
      </vt:variant>
      <vt:variant>
        <vt:lpstr>Thème</vt:lpstr>
      </vt:variant>
      <vt:variant>
        <vt:i4>1</vt:i4>
      </vt:variant>
      <vt:variant>
        <vt:lpstr>Titres des diapositives</vt:lpstr>
      </vt:variant>
      <vt:variant>
        <vt:i4>38</vt:i4>
      </vt:variant>
    </vt:vector>
  </HeadingPairs>
  <TitlesOfParts>
    <vt:vector size="45" baseType="lpstr">
      <vt:lpstr>Arial</vt:lpstr>
      <vt:lpstr>Arial Narrow</vt:lpstr>
      <vt:lpstr>Calibri</vt:lpstr>
      <vt:lpstr>Calibri Light</vt:lpstr>
      <vt:lpstr>Helvetica Neue Medium</vt:lpstr>
      <vt:lpstr>Wingdings</vt:lpstr>
      <vt:lpstr>Thème Office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MMM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AMBLARD chrystelle</dc:creator>
  <cp:lastModifiedBy>Amblard Chrystelle</cp:lastModifiedBy>
  <cp:revision>145</cp:revision>
  <cp:lastPrinted>2023-09-13T15:41:25Z</cp:lastPrinted>
  <dcterms:created xsi:type="dcterms:W3CDTF">2023-09-05T11:36:59Z</dcterms:created>
  <dcterms:modified xsi:type="dcterms:W3CDTF">2026-02-18T17:50:05Z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0x01010042CE7A2E6FCAEE4BAE9118E9D112F658</vt:lpwstr>
  </property>
</Properties>
</file>